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39"/>
  </p:notesMasterIdLst>
  <p:sldIdLst>
    <p:sldId id="256" r:id="rId2"/>
    <p:sldId id="257" r:id="rId3"/>
    <p:sldId id="602" r:id="rId4"/>
    <p:sldId id="639" r:id="rId5"/>
    <p:sldId id="644" r:id="rId6"/>
    <p:sldId id="645" r:id="rId7"/>
    <p:sldId id="260" r:id="rId8"/>
    <p:sldId id="641" r:id="rId9"/>
    <p:sldId id="642" r:id="rId10"/>
    <p:sldId id="643" r:id="rId11"/>
    <p:sldId id="258" r:id="rId12"/>
    <p:sldId id="259" r:id="rId13"/>
    <p:sldId id="262" r:id="rId14"/>
    <p:sldId id="263" r:id="rId15"/>
    <p:sldId id="264" r:id="rId16"/>
    <p:sldId id="265" r:id="rId17"/>
    <p:sldId id="540" r:id="rId18"/>
    <p:sldId id="274" r:id="rId19"/>
    <p:sldId id="531" r:id="rId20"/>
    <p:sldId id="574" r:id="rId21"/>
    <p:sldId id="634" r:id="rId22"/>
    <p:sldId id="572" r:id="rId23"/>
    <p:sldId id="573" r:id="rId24"/>
    <p:sldId id="575" r:id="rId25"/>
    <p:sldId id="283" r:id="rId26"/>
    <p:sldId id="284" r:id="rId27"/>
    <p:sldId id="286" r:id="rId28"/>
    <p:sldId id="576" r:id="rId29"/>
    <p:sldId id="277" r:id="rId30"/>
    <p:sldId id="562" r:id="rId31"/>
    <p:sldId id="563" r:id="rId32"/>
    <p:sldId id="278" r:id="rId33"/>
    <p:sldId id="279" r:id="rId34"/>
    <p:sldId id="565" r:id="rId35"/>
    <p:sldId id="636" r:id="rId36"/>
    <p:sldId id="577" r:id="rId37"/>
    <p:sldId id="345" r:id="rId38"/>
    <p:sldId id="578" r:id="rId39"/>
    <p:sldId id="347" r:id="rId40"/>
    <p:sldId id="349" r:id="rId41"/>
    <p:sldId id="302" r:id="rId42"/>
    <p:sldId id="354" r:id="rId43"/>
    <p:sldId id="298" r:id="rId44"/>
    <p:sldId id="299" r:id="rId45"/>
    <p:sldId id="332" r:id="rId46"/>
    <p:sldId id="567" r:id="rId47"/>
    <p:sldId id="568" r:id="rId48"/>
    <p:sldId id="569" r:id="rId49"/>
    <p:sldId id="570" r:id="rId50"/>
    <p:sldId id="579" r:id="rId51"/>
    <p:sldId id="301" r:id="rId52"/>
    <p:sldId id="333" r:id="rId53"/>
    <p:sldId id="334" r:id="rId54"/>
    <p:sldId id="355" r:id="rId55"/>
    <p:sldId id="496" r:id="rId56"/>
    <p:sldId id="606" r:id="rId57"/>
    <p:sldId id="607" r:id="rId58"/>
    <p:sldId id="608" r:id="rId59"/>
    <p:sldId id="303" r:id="rId60"/>
    <p:sldId id="304" r:id="rId61"/>
    <p:sldId id="365" r:id="rId62"/>
    <p:sldId id="322" r:id="rId63"/>
    <p:sldId id="323" r:id="rId64"/>
    <p:sldId id="571" r:id="rId65"/>
    <p:sldId id="549" r:id="rId66"/>
    <p:sldId id="550" r:id="rId67"/>
    <p:sldId id="551" r:id="rId68"/>
    <p:sldId id="552" r:id="rId69"/>
    <p:sldId id="553" r:id="rId70"/>
    <p:sldId id="554" r:id="rId71"/>
    <p:sldId id="555" r:id="rId72"/>
    <p:sldId id="609" r:id="rId73"/>
    <p:sldId id="611" r:id="rId74"/>
    <p:sldId id="612" r:id="rId75"/>
    <p:sldId id="614" r:id="rId76"/>
    <p:sldId id="613" r:id="rId77"/>
    <p:sldId id="615" r:id="rId78"/>
    <p:sldId id="617" r:id="rId79"/>
    <p:sldId id="619" r:id="rId80"/>
    <p:sldId id="621" r:id="rId81"/>
    <p:sldId id="623" r:id="rId82"/>
    <p:sldId id="625" r:id="rId83"/>
    <p:sldId id="626" r:id="rId84"/>
    <p:sldId id="627" r:id="rId85"/>
    <p:sldId id="628" r:id="rId86"/>
    <p:sldId id="416" r:id="rId87"/>
    <p:sldId id="483" r:id="rId88"/>
    <p:sldId id="585" r:id="rId89"/>
    <p:sldId id="586" r:id="rId90"/>
    <p:sldId id="587" r:id="rId91"/>
    <p:sldId id="588" r:id="rId92"/>
    <p:sldId id="583" r:id="rId93"/>
    <p:sldId id="595" r:id="rId94"/>
    <p:sldId id="591" r:id="rId95"/>
    <p:sldId id="594" r:id="rId96"/>
    <p:sldId id="599" r:id="rId97"/>
    <p:sldId id="597" r:id="rId98"/>
    <p:sldId id="596" r:id="rId99"/>
    <p:sldId id="592" r:id="rId100"/>
    <p:sldId id="593" r:id="rId101"/>
    <p:sldId id="598" r:id="rId102"/>
    <p:sldId id="600" r:id="rId103"/>
    <p:sldId id="589" r:id="rId104"/>
    <p:sldId id="584" r:id="rId105"/>
    <p:sldId id="649" r:id="rId106"/>
    <p:sldId id="484" r:id="rId107"/>
    <p:sldId id="485" r:id="rId108"/>
    <p:sldId id="486" r:id="rId109"/>
    <p:sldId id="472" r:id="rId110"/>
    <p:sldId id="473" r:id="rId111"/>
    <p:sldId id="475" r:id="rId112"/>
    <p:sldId id="476" r:id="rId113"/>
    <p:sldId id="477" r:id="rId114"/>
    <p:sldId id="481" r:id="rId115"/>
    <p:sldId id="482" r:id="rId116"/>
    <p:sldId id="441" r:id="rId117"/>
    <p:sldId id="497" r:id="rId118"/>
    <p:sldId id="522" r:id="rId119"/>
    <p:sldId id="499" r:id="rId120"/>
    <p:sldId id="510" r:id="rId121"/>
    <p:sldId id="521" r:id="rId122"/>
    <p:sldId id="580" r:id="rId123"/>
    <p:sldId id="513" r:id="rId124"/>
    <p:sldId id="514" r:id="rId125"/>
    <p:sldId id="523" r:id="rId126"/>
    <p:sldId id="516" r:id="rId127"/>
    <p:sldId id="518" r:id="rId128"/>
    <p:sldId id="519" r:id="rId129"/>
    <p:sldId id="520" r:id="rId130"/>
    <p:sldId id="524" r:id="rId131"/>
    <p:sldId id="637" r:id="rId132"/>
    <p:sldId id="638" r:id="rId133"/>
    <p:sldId id="647" r:id="rId134"/>
    <p:sldId id="648" r:id="rId135"/>
    <p:sldId id="325" r:id="rId136"/>
    <p:sldId id="326" r:id="rId137"/>
    <p:sldId id="650" r:id="rId138"/>
  </p:sldIdLst>
  <p:sldSz cx="10080625" cy="7559675"/>
  <p:notesSz cx="7559675" cy="106918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Lucida Sans Unicode" panose="020B0602030504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Lucida Sans Unicode" panose="020B0602030504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9E8FF"/>
    <a:srgbClr val="FFEEB9"/>
    <a:srgbClr val="E7F4D8"/>
    <a:srgbClr val="D1EFE2"/>
    <a:srgbClr val="E4E4F8"/>
    <a:srgbClr val="FFC9C9"/>
    <a:srgbClr val="09FFBF"/>
    <a:srgbClr val="BEBEF8"/>
    <a:srgbClr val="FFC1C1"/>
    <a:srgbClr val="61B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5" autoAdjust="0"/>
    <p:restoredTop sz="76068" autoAdjust="0"/>
  </p:normalViewPr>
  <p:slideViewPr>
    <p:cSldViewPr>
      <p:cViewPr varScale="1">
        <p:scale>
          <a:sx n="82" d="100"/>
          <a:sy n="82" d="100"/>
        </p:scale>
        <p:origin x="2645" y="58"/>
      </p:cViewPr>
      <p:guideLst>
        <p:guide orient="horz" pos="2160"/>
        <p:guide pos="2880"/>
      </p:guideLst>
    </p:cSldViewPr>
  </p:slideViewPr>
  <p:outlineViewPr>
    <p:cViewPr varScale="1">
      <p:scale>
        <a:sx n="170" d="200"/>
        <a:sy n="170" d="200"/>
      </p:scale>
      <p:origin x="132" y="53628"/>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106488" y="812800"/>
            <a:ext cx="5343525" cy="400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0" name="Rectangle 2"/>
          <p:cNvSpPr>
            <a:spLocks noGrp="1" noChangeArrowheads="1"/>
          </p:cNvSpPr>
          <p:nvPr>
            <p:ph type="body"/>
          </p:nvPr>
        </p:nvSpPr>
        <p:spPr bwMode="auto">
          <a:xfrm>
            <a:off x="755650" y="5078413"/>
            <a:ext cx="6046788"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fi-FI" altLang="fi-FI"/>
          </a:p>
        </p:txBody>
      </p:sp>
      <p:sp>
        <p:nvSpPr>
          <p:cNvPr id="2051" name="Rectangle 3"/>
          <p:cNvSpPr>
            <a:spLocks noGrp="1" noChangeArrowheads="1"/>
          </p:cNvSpPr>
          <p:nvPr>
            <p:ph type="hdr"/>
          </p:nvPr>
        </p:nvSpPr>
        <p:spPr bwMode="auto">
          <a:xfrm>
            <a:off x="0"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2052" name="Rectangle 4"/>
          <p:cNvSpPr>
            <a:spLocks noGrp="1" noChangeArrowheads="1"/>
          </p:cNvSpPr>
          <p:nvPr>
            <p:ph type="dt"/>
          </p:nvPr>
        </p:nvSpPr>
        <p:spPr bwMode="auto">
          <a:xfrm>
            <a:off x="4278313"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2053" name="Rectangle 5"/>
          <p:cNvSpPr>
            <a:spLocks noGrp="1" noChangeArrowheads="1"/>
          </p:cNvSpPr>
          <p:nvPr>
            <p:ph type="ftr"/>
          </p:nvPr>
        </p:nvSpPr>
        <p:spPr bwMode="auto">
          <a:xfrm>
            <a:off x="0"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2054" name="Rectangle 6"/>
          <p:cNvSpPr>
            <a:spLocks noGrp="1" noChangeArrowheads="1"/>
          </p:cNvSpPr>
          <p:nvPr>
            <p:ph type="sldNum"/>
          </p:nvPr>
        </p:nvSpPr>
        <p:spPr bwMode="auto">
          <a:xfrm>
            <a:off x="4278313"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fld id="{A97B1827-3CF5-4B1B-B9FF-B4A980E0F987}" type="slidenum">
              <a:rPr lang="en-GB" altLang="fi-FI"/>
              <a:pPr/>
              <a:t>‹#›</a:t>
            </a:fld>
            <a:endParaRPr lang="en-GB" altLang="fi-FI"/>
          </a:p>
        </p:txBody>
      </p:sp>
    </p:spTree>
    <p:extLst>
      <p:ext uri="{BB962C8B-B14F-4D97-AF65-F5344CB8AC3E}">
        <p14:creationId xmlns:p14="http://schemas.microsoft.com/office/powerpoint/2010/main" val="2809685354"/>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CE5BBF-331B-407C-828E-B040319B9641}" type="slidenum">
              <a:rPr lang="en-GB" altLang="fi-FI"/>
              <a:pPr/>
              <a:t>1</a:t>
            </a:fld>
            <a:endParaRPr lang="en-GB" altLang="fi-FI"/>
          </a:p>
        </p:txBody>
      </p:sp>
      <p:sp>
        <p:nvSpPr>
          <p:cNvPr id="808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90152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CF9B395-C07A-473A-BE36-4ADF794D6067}" type="slidenum">
              <a:rPr lang="en-GB" altLang="fi-FI"/>
              <a:pPr/>
              <a:t>10</a:t>
            </a:fld>
            <a:endParaRPr lang="en-GB" altLang="fi-FI"/>
          </a:p>
        </p:txBody>
      </p:sp>
      <p:sp>
        <p:nvSpPr>
          <p:cNvPr id="9318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2140445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3" name="Shape 17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34" name="Shape 17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103</a:t>
            </a:fld>
            <a:endParaRPr lang="en-US"/>
          </a:p>
        </p:txBody>
      </p:sp>
    </p:spTree>
    <p:extLst>
      <p:ext uri="{BB962C8B-B14F-4D97-AF65-F5344CB8AC3E}">
        <p14:creationId xmlns:p14="http://schemas.microsoft.com/office/powerpoint/2010/main" val="2986141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l-GR" altLang="fi-FI" dirty="0" smtClean="0"/>
          </a:p>
        </p:txBody>
      </p:sp>
    </p:spTree>
    <p:extLst>
      <p:ext uri="{BB962C8B-B14F-4D97-AF65-F5344CB8AC3E}">
        <p14:creationId xmlns:p14="http://schemas.microsoft.com/office/powerpoint/2010/main" val="19218582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580568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4768873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61661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642623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109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8127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CF44942-6226-4162-9AB3-60D265A17E90}" type="slidenum">
              <a:rPr lang="en-GB" altLang="fi-FI"/>
              <a:pPr/>
              <a:t>11</a:t>
            </a:fld>
            <a:endParaRPr lang="en-GB" altLang="fi-FI"/>
          </a:p>
        </p:txBody>
      </p:sp>
      <p:sp>
        <p:nvSpPr>
          <p:cNvPr id="829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40252196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223142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9069165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1272050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6998316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8693402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1589976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Shape 20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2" name="Shape 20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2013" name="Shape 20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116</a:t>
            </a:fld>
            <a:endParaRPr lang="en-US"/>
          </a:p>
        </p:txBody>
      </p:sp>
    </p:spTree>
    <p:extLst>
      <p:ext uri="{BB962C8B-B14F-4D97-AF65-F5344CB8AC3E}">
        <p14:creationId xmlns:p14="http://schemas.microsoft.com/office/powerpoint/2010/main" val="16925814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Static vs continuously created data</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Spark Streaming is a real-time processing tool that runs on top of the Spark engine.</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Live data streams</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Socket, intermediate tools</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Store results</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Apache Storm currently is the most popular tool for this job, which has  higher industry adoption and better production stability compared to Spark Streaming. However Spark seems to provide a more  expressive, higher level API than Storm, which might be more pleasant to use.</a:t>
            </a:r>
          </a:p>
          <a:p>
            <a:pPr marL="0" marR="0" lvl="0" indent="0" algn="l" defTabSz="449263" rtl="0" eaLnBrk="0" fontAlgn="base" latinLnBrk="0" hangingPunct="0">
              <a:lnSpc>
                <a:spcPct val="100000"/>
              </a:lnSpc>
              <a:spcBef>
                <a:spcPts val="0"/>
              </a:spcBef>
              <a:spcAft>
                <a:spcPct val="0"/>
              </a:spcAft>
              <a:buClr>
                <a:srgbClr val="000000"/>
              </a:buClr>
              <a:buSzPct val="25000"/>
              <a:buFont typeface="Times New Roman" panose="02020603050405020304" pitchFamily="18" charset="0"/>
              <a:buNone/>
              <a:tabLst/>
              <a:defRPr/>
            </a:pPr>
            <a:r>
              <a:rPr lang="en-US" dirty="0" smtClean="0"/>
              <a:t>Apache Kafka can be used as a queue system for logs. The system that generated the logs </a:t>
            </a:r>
            <a:r>
              <a:rPr lang="en-US" dirty="0" err="1" smtClean="0"/>
              <a:t>e.g</a:t>
            </a:r>
            <a:r>
              <a:rPr lang="en-US" dirty="0" smtClean="0"/>
              <a:t> </a:t>
            </a:r>
            <a:r>
              <a:rPr lang="en-US" dirty="0" err="1" smtClean="0"/>
              <a:t>websever</a:t>
            </a:r>
            <a:r>
              <a:rPr lang="en-US" dirty="0" smtClean="0"/>
              <a:t> will send logs to Apache KAFKA. Then spark streaming library can be used to read from KAFKA topic and process logs at real time.</a:t>
            </a:r>
          </a:p>
        </p:txBody>
      </p:sp>
    </p:spTree>
    <p:extLst>
      <p:ext uri="{BB962C8B-B14F-4D97-AF65-F5344CB8AC3E}">
        <p14:creationId xmlns:p14="http://schemas.microsoft.com/office/powerpoint/2010/main" val="6542471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5352009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119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483269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A06D3E3-385B-49C8-B5EF-CA8D70638F9D}" type="slidenum">
              <a:rPr lang="en-GB" altLang="fi-FI"/>
              <a:pPr/>
              <a:t>12</a:t>
            </a:fld>
            <a:endParaRPr lang="en-GB" altLang="fi-FI"/>
          </a:p>
        </p:txBody>
      </p:sp>
      <p:sp>
        <p:nvSpPr>
          <p:cNvPr id="8396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507173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sz="1200" b="0" i="0" kern="1200" dirty="0" smtClean="0">
                <a:solidFill>
                  <a:srgbClr val="000000"/>
                </a:solidFill>
                <a:effectLst/>
                <a:latin typeface="Times New Roman" panose="02020603050405020304" pitchFamily="18" charset="0"/>
                <a:ea typeface="+mn-ea"/>
                <a:cs typeface="+mn-cs"/>
              </a:rPr>
              <a:t>batch interval of 5 second.</a:t>
            </a:r>
          </a:p>
          <a:p>
            <a:r>
              <a:rPr lang="en-US" sz="1200" b="1" kern="1200" dirty="0" err="1" smtClean="0">
                <a:solidFill>
                  <a:srgbClr val="000000"/>
                </a:solidFill>
                <a:effectLst/>
                <a:latin typeface="Times New Roman" panose="02020603050405020304" pitchFamily="18" charset="0"/>
                <a:ea typeface="+mn-ea"/>
                <a:cs typeface="+mn-cs"/>
              </a:rPr>
              <a:t>Netcat</a:t>
            </a:r>
            <a:r>
              <a:rPr lang="en-US" sz="1200" b="1" kern="1200" dirty="0" smtClean="0">
                <a:solidFill>
                  <a:srgbClr val="000000"/>
                </a:solidFill>
                <a:effectLst/>
                <a:latin typeface="Times New Roman" panose="02020603050405020304" pitchFamily="18" charset="0"/>
                <a:ea typeface="+mn-ea"/>
                <a:cs typeface="+mn-cs"/>
              </a:rPr>
              <a:t>:</a:t>
            </a:r>
            <a:r>
              <a:rPr lang="en-US" sz="1200" b="1" kern="1200" baseline="0" dirty="0" smtClean="0">
                <a:solidFill>
                  <a:srgbClr val="000000"/>
                </a:solidFill>
                <a:effectLst/>
                <a:latin typeface="Times New Roman" panose="02020603050405020304" pitchFamily="18" charset="0"/>
                <a:ea typeface="+mn-ea"/>
                <a:cs typeface="+mn-cs"/>
              </a:rPr>
              <a:t> </a:t>
            </a:r>
            <a:r>
              <a:rPr lang="el-GR" sz="1200" kern="1200" dirty="0" smtClean="0">
                <a:solidFill>
                  <a:srgbClr val="000000"/>
                </a:solidFill>
                <a:effectLst/>
                <a:latin typeface="Times New Roman" panose="02020603050405020304" pitchFamily="18" charset="0"/>
                <a:ea typeface="+mn-ea"/>
                <a:cs typeface="+mn-cs"/>
              </a:rPr>
              <a:t>ένα </a:t>
            </a:r>
            <a:r>
              <a:rPr lang="en-US" sz="1200" kern="1200" dirty="0" smtClean="0">
                <a:solidFill>
                  <a:srgbClr val="000000"/>
                </a:solidFill>
                <a:effectLst/>
                <a:latin typeface="Times New Roman" panose="02020603050405020304" pitchFamily="18" charset="0"/>
                <a:ea typeface="+mn-ea"/>
                <a:cs typeface="+mn-cs"/>
              </a:rPr>
              <a:t>TCP Socket </a:t>
            </a:r>
            <a:r>
              <a:rPr lang="el-GR" sz="1200" kern="1200" dirty="0" smtClean="0">
                <a:solidFill>
                  <a:srgbClr val="000000"/>
                </a:solidFill>
                <a:effectLst/>
                <a:latin typeface="Times New Roman" panose="02020603050405020304" pitchFamily="18" charset="0"/>
                <a:ea typeface="+mn-ea"/>
                <a:cs typeface="+mn-cs"/>
              </a:rPr>
              <a:t>που λαμβάνει </a:t>
            </a:r>
            <a:r>
              <a:rPr lang="en-US" sz="1200" kern="1200" dirty="0" smtClean="0">
                <a:solidFill>
                  <a:srgbClr val="000000"/>
                </a:solidFill>
                <a:effectLst/>
                <a:latin typeface="Times New Roman" panose="02020603050405020304" pitchFamily="18" charset="0"/>
                <a:ea typeface="+mn-ea"/>
                <a:cs typeface="+mn-cs"/>
              </a:rPr>
              <a:t>text Data</a:t>
            </a:r>
            <a:endParaRPr lang="fi-FI" altLang="fi-FI" dirty="0"/>
          </a:p>
        </p:txBody>
      </p:sp>
    </p:spTree>
    <p:extLst>
      <p:ext uri="{BB962C8B-B14F-4D97-AF65-F5344CB8AC3E}">
        <p14:creationId xmlns:p14="http://schemas.microsoft.com/office/powerpoint/2010/main" val="2269789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0827932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smtClean="0"/>
          </a:p>
        </p:txBody>
      </p:sp>
    </p:spTree>
    <p:extLst>
      <p:ext uri="{BB962C8B-B14F-4D97-AF65-F5344CB8AC3E}">
        <p14:creationId xmlns:p14="http://schemas.microsoft.com/office/powerpoint/2010/main" val="34882002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7479317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l-GR" altLang="fi-FI" baseline="0" dirty="0" smtClean="0"/>
              <a:t>Συσσωρεύουν</a:t>
            </a:r>
            <a:endParaRPr lang="fi-FI" altLang="fi-FI" dirty="0"/>
          </a:p>
        </p:txBody>
      </p:sp>
    </p:spTree>
    <p:extLst>
      <p:ext uri="{BB962C8B-B14F-4D97-AF65-F5344CB8AC3E}">
        <p14:creationId xmlns:p14="http://schemas.microsoft.com/office/powerpoint/2010/main" val="6302522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0309405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181353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5619823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37267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129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sz="1200" kern="1200" dirty="0" smtClean="0">
                <a:solidFill>
                  <a:schemeClr val="dk1"/>
                </a:solidFill>
                <a:latin typeface="Times New Roman" panose="02020603050405020304" pitchFamily="18" charset="0"/>
                <a:ea typeface="Courier New"/>
                <a:cs typeface="Courier New"/>
                <a:sym typeface="Courier New"/>
              </a:rPr>
              <a:t>sliding window</a:t>
            </a:r>
            <a:r>
              <a:rPr lang="el-GR" sz="1200" kern="1200" dirty="0" smtClean="0">
                <a:solidFill>
                  <a:schemeClr val="dk1"/>
                </a:solidFill>
                <a:latin typeface="Times New Roman" panose="02020603050405020304" pitchFamily="18" charset="0"/>
                <a:ea typeface="Courier New"/>
                <a:cs typeface="Courier New"/>
                <a:sym typeface="Courier New"/>
              </a:rPr>
              <a:t>:</a:t>
            </a:r>
            <a:r>
              <a:rPr lang="el-GR" sz="1200" kern="1200" baseline="0" dirty="0" smtClean="0">
                <a:solidFill>
                  <a:schemeClr val="dk1"/>
                </a:solidFill>
                <a:latin typeface="Times New Roman" panose="02020603050405020304" pitchFamily="18" charset="0"/>
                <a:ea typeface="Courier New"/>
                <a:cs typeface="Courier New"/>
                <a:sym typeface="Courier New"/>
              </a:rPr>
              <a:t> </a:t>
            </a:r>
            <a:r>
              <a:rPr lang="el-GR" altLang="fi-FI" baseline="0" dirty="0" smtClean="0"/>
              <a:t>σταθερού μήκους χρονικό διάστημα που κινείται συνεχώς στον χρόνο.</a:t>
            </a:r>
          </a:p>
          <a:p>
            <a:endParaRPr lang="fi-FI" altLang="fi-FI" dirty="0"/>
          </a:p>
        </p:txBody>
      </p:sp>
    </p:spTree>
    <p:extLst>
      <p:ext uri="{BB962C8B-B14F-4D97-AF65-F5344CB8AC3E}">
        <p14:creationId xmlns:p14="http://schemas.microsoft.com/office/powerpoint/2010/main" val="22892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7332C55-9393-4381-BABC-3C008549E1A6}" type="slidenum">
              <a:rPr lang="en-GB" altLang="fi-FI"/>
              <a:pPr/>
              <a:t>13</a:t>
            </a:fld>
            <a:endParaRPr lang="en-GB" altLang="fi-FI"/>
          </a:p>
        </p:txBody>
      </p:sp>
      <p:sp>
        <p:nvSpPr>
          <p:cNvPr id="8704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1721462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130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0349576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131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93441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Shape 20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2" name="Shape 20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2013" name="Shape 20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132</a:t>
            </a:fld>
            <a:endParaRPr lang="en-US"/>
          </a:p>
        </p:txBody>
      </p:sp>
    </p:spTree>
    <p:extLst>
      <p:ext uri="{BB962C8B-B14F-4D97-AF65-F5344CB8AC3E}">
        <p14:creationId xmlns:p14="http://schemas.microsoft.com/office/powerpoint/2010/main" val="16925814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6" name="Shape 172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727" name="Shape 172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133</a:t>
            </a:fld>
            <a:endParaRPr lang="en-US"/>
          </a:p>
        </p:txBody>
      </p:sp>
    </p:spTree>
    <p:extLst>
      <p:ext uri="{BB962C8B-B14F-4D97-AF65-F5344CB8AC3E}">
        <p14:creationId xmlns:p14="http://schemas.microsoft.com/office/powerpoint/2010/main" val="4804845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Shape 20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2" name="Shape 20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2013" name="Shape 20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134</a:t>
            </a:fld>
            <a:endParaRPr lang="en-US"/>
          </a:p>
        </p:txBody>
      </p:sp>
    </p:spTree>
    <p:extLst>
      <p:ext uri="{BB962C8B-B14F-4D97-AF65-F5344CB8AC3E}">
        <p14:creationId xmlns:p14="http://schemas.microsoft.com/office/powerpoint/2010/main" val="16451392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7E892DF-A77C-4F8B-B5FE-174B28BBE9BC}" type="slidenum">
              <a:rPr lang="en-GB" altLang="fi-FI"/>
              <a:pPr/>
              <a:t>135</a:t>
            </a:fld>
            <a:endParaRPr lang="en-GB" altLang="fi-FI"/>
          </a:p>
        </p:txBody>
      </p:sp>
      <p:sp>
        <p:nvSpPr>
          <p:cNvPr id="15155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674825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45D2D03-047F-40C9-8396-A0C318E2A0F1}" type="slidenum">
              <a:rPr lang="en-GB" altLang="fi-FI"/>
              <a:pPr/>
              <a:t>136</a:t>
            </a:fld>
            <a:endParaRPr lang="en-GB" altLang="fi-FI"/>
          </a:p>
        </p:txBody>
      </p:sp>
      <p:sp>
        <p:nvSpPr>
          <p:cNvPr id="1525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25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8406223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CE5BBF-331B-407C-828E-B040319B9641}" type="slidenum">
              <a:rPr lang="en-GB" altLang="fi-FI"/>
              <a:pPr/>
              <a:t>137</a:t>
            </a:fld>
            <a:endParaRPr lang="en-GB" altLang="fi-FI"/>
          </a:p>
        </p:txBody>
      </p:sp>
      <p:sp>
        <p:nvSpPr>
          <p:cNvPr id="808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444381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2B0E216-6445-4954-9553-B76A905C779A}" type="slidenum">
              <a:rPr lang="en-GB" altLang="fi-FI"/>
              <a:pPr/>
              <a:t>14</a:t>
            </a:fld>
            <a:endParaRPr lang="en-GB" altLang="fi-FI"/>
          </a:p>
        </p:txBody>
      </p:sp>
      <p:sp>
        <p:nvSpPr>
          <p:cNvPr id="8806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67947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259698-F641-4813-9335-9FA493922E9D}" type="slidenum">
              <a:rPr lang="en-GB" altLang="fi-FI"/>
              <a:pPr/>
              <a:t>15</a:t>
            </a:fld>
            <a:endParaRPr lang="en-GB" altLang="fi-FI"/>
          </a:p>
        </p:txBody>
      </p:sp>
      <p:sp>
        <p:nvSpPr>
          <p:cNvPr id="8908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42074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A460C3-AFBF-48AB-9CAC-0BE743554D1C}" type="slidenum">
              <a:rPr lang="en-GB" altLang="fi-FI"/>
              <a:pPr/>
              <a:t>16</a:t>
            </a:fld>
            <a:endParaRPr lang="en-GB" altLang="fi-FI"/>
          </a:p>
        </p:txBody>
      </p:sp>
      <p:sp>
        <p:nvSpPr>
          <p:cNvPr id="9011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238979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CEA55E6-B607-4CD3-8A0D-E3D26F79A97A}" type="slidenum">
              <a:rPr lang="en-GB" altLang="fi-FI"/>
              <a:pPr/>
              <a:t>17</a:t>
            </a:fld>
            <a:endParaRPr lang="en-GB" altLang="fi-FI"/>
          </a:p>
        </p:txBody>
      </p:sp>
      <p:sp>
        <p:nvSpPr>
          <p:cNvPr id="9523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031491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931187-5568-48D0-8B14-8F0044D6039C}" type="slidenum">
              <a:rPr lang="en-GB" altLang="fi-FI"/>
              <a:pPr/>
              <a:t>18</a:t>
            </a:fld>
            <a:endParaRPr lang="en-GB" altLang="fi-FI"/>
          </a:p>
        </p:txBody>
      </p:sp>
      <p:sp>
        <p:nvSpPr>
          <p:cNvPr id="9932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Add</a:t>
            </a:r>
            <a:r>
              <a:rPr lang="fi-FI" altLang="fi-FI" baseline="0" dirty="0" smtClean="0"/>
              <a:t> graphics for notation per concept inpired from the previous slide</a:t>
            </a:r>
            <a:endParaRPr lang="fi-FI" altLang="fi-FI" dirty="0"/>
          </a:p>
        </p:txBody>
      </p:sp>
    </p:spTree>
    <p:extLst>
      <p:ext uri="{BB962C8B-B14F-4D97-AF65-F5344CB8AC3E}">
        <p14:creationId xmlns:p14="http://schemas.microsoft.com/office/powerpoint/2010/main" val="3973819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19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156797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2</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59028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2302604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If there is time</a:t>
            </a:r>
            <a:endParaRPr lang="fi-FI" altLang="fi-FI" dirty="0"/>
          </a:p>
        </p:txBody>
      </p:sp>
    </p:spTree>
    <p:extLst>
      <p:ext uri="{BB962C8B-B14F-4D97-AF65-F5344CB8AC3E}">
        <p14:creationId xmlns:p14="http://schemas.microsoft.com/office/powerpoint/2010/main" val="1129716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If there is time</a:t>
            </a:r>
            <a:endParaRPr lang="fi-FI" altLang="fi-FI" dirty="0"/>
          </a:p>
        </p:txBody>
      </p:sp>
    </p:spTree>
    <p:extLst>
      <p:ext uri="{BB962C8B-B14F-4D97-AF65-F5344CB8AC3E}">
        <p14:creationId xmlns:p14="http://schemas.microsoft.com/office/powerpoint/2010/main" val="1129716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900926A-A214-4005-ACB2-196553E37AE0}" type="slidenum">
              <a:rPr lang="en-GB" altLang="fi-FI"/>
              <a:pPr/>
              <a:t>23</a:t>
            </a:fld>
            <a:endParaRPr lang="en-GB" altLang="fi-FI"/>
          </a:p>
        </p:txBody>
      </p:sp>
      <p:sp>
        <p:nvSpPr>
          <p:cNvPr id="1331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If there is time</a:t>
            </a:r>
            <a:endParaRPr lang="fi-FI" altLang="fi-FI" dirty="0"/>
          </a:p>
        </p:txBody>
      </p:sp>
    </p:spTree>
    <p:extLst>
      <p:ext uri="{BB962C8B-B14F-4D97-AF65-F5344CB8AC3E}">
        <p14:creationId xmlns:p14="http://schemas.microsoft.com/office/powerpoint/2010/main" val="360845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96539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9AED7ED-AE2D-476C-9C2E-7166E8BE4A02}" type="slidenum">
              <a:rPr lang="en-GB" altLang="fi-FI"/>
              <a:pPr/>
              <a:t>25</a:t>
            </a:fld>
            <a:endParaRPr lang="en-GB" altLang="fi-FI"/>
          </a:p>
        </p:txBody>
      </p:sp>
      <p:sp>
        <p:nvSpPr>
          <p:cNvPr id="1085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24308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B56F22C-3E74-41F4-871F-E29E9E43EC8F}" type="slidenum">
              <a:rPr lang="en-GB" altLang="fi-FI"/>
              <a:pPr/>
              <a:t>26</a:t>
            </a:fld>
            <a:endParaRPr lang="en-GB" altLang="fi-FI"/>
          </a:p>
        </p:txBody>
      </p:sp>
      <p:sp>
        <p:nvSpPr>
          <p:cNvPr id="10956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565826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BDA2A2F-D69B-4B9C-82A4-933F4A955C94}" type="slidenum">
              <a:rPr lang="en-GB" altLang="fi-FI"/>
              <a:pPr/>
              <a:t>27</a:t>
            </a:fld>
            <a:endParaRPr lang="en-GB" altLang="fi-FI"/>
          </a:p>
        </p:txBody>
      </p:sp>
      <p:sp>
        <p:nvSpPr>
          <p:cNvPr id="1116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53055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28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3907917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987159-7C62-4BC5-82FF-BEF8F7CDE950}" type="slidenum">
              <a:rPr lang="en-GB" altLang="fi-FI"/>
              <a:pPr/>
              <a:t>29</a:t>
            </a:fld>
            <a:endParaRPr lang="en-GB" altLang="fi-FI"/>
          </a:p>
        </p:txBody>
      </p:sp>
      <p:sp>
        <p:nvSpPr>
          <p:cNvPr id="1024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28472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3</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883E84F-C4EC-4FE1-84E3-9DF2327E81A4}" type="slidenum">
              <a:rPr lang="en-GB" altLang="fi-FI"/>
              <a:pPr/>
              <a:t>30</a:t>
            </a:fld>
            <a:endParaRPr lang="en-GB" altLang="fi-FI"/>
          </a:p>
        </p:txBody>
      </p:sp>
      <p:sp>
        <p:nvSpPr>
          <p:cNvPr id="11980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351046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6B1BB6F-F701-40BD-8A79-E28FB06CFC3A}" type="slidenum">
              <a:rPr lang="en-GB" altLang="fi-FI"/>
              <a:pPr/>
              <a:t>31</a:t>
            </a:fld>
            <a:endParaRPr lang="en-GB" altLang="fi-FI"/>
          </a:p>
        </p:txBody>
      </p:sp>
      <p:sp>
        <p:nvSpPr>
          <p:cNvPr id="11878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64161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E8ECE98-F0AD-4301-8A51-03F57988D692}" type="slidenum">
              <a:rPr lang="en-GB" altLang="fi-FI"/>
              <a:pPr/>
              <a:t>32</a:t>
            </a:fld>
            <a:endParaRPr lang="en-GB" altLang="fi-FI"/>
          </a:p>
        </p:txBody>
      </p:sp>
      <p:sp>
        <p:nvSpPr>
          <p:cNvPr id="10342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984321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2F40651-D9CE-494E-A3AA-36D2201DD422}" type="slidenum">
              <a:rPr lang="en-GB" altLang="fi-FI"/>
              <a:pPr/>
              <a:t>33</a:t>
            </a:fld>
            <a:endParaRPr lang="en-GB" altLang="fi-FI"/>
          </a:p>
        </p:txBody>
      </p:sp>
      <p:sp>
        <p:nvSpPr>
          <p:cNvPr id="10444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696630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8D50090-4B6D-4095-8E54-DA64A7D01BA4}" type="slidenum">
              <a:rPr lang="en-GB" altLang="fi-FI"/>
              <a:pPr/>
              <a:t>34</a:t>
            </a:fld>
            <a:endParaRPr lang="en-GB" altLang="fi-FI"/>
          </a:p>
        </p:txBody>
      </p:sp>
      <p:sp>
        <p:nvSpPr>
          <p:cNvPr id="12185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711454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987159-7C62-4BC5-82FF-BEF8F7CDE950}" type="slidenum">
              <a:rPr lang="en-GB" altLang="fi-FI"/>
              <a:pPr/>
              <a:t>35</a:t>
            </a:fld>
            <a:endParaRPr lang="en-GB" altLang="fi-FI"/>
          </a:p>
        </p:txBody>
      </p:sp>
      <p:sp>
        <p:nvSpPr>
          <p:cNvPr id="1024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30367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36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949590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987159-7C62-4BC5-82FF-BEF8F7CDE950}" type="slidenum">
              <a:rPr lang="en-GB" altLang="fi-FI"/>
              <a:pPr/>
              <a:t>37</a:t>
            </a:fld>
            <a:endParaRPr lang="en-GB" altLang="fi-FI"/>
          </a:p>
        </p:txBody>
      </p:sp>
      <p:sp>
        <p:nvSpPr>
          <p:cNvPr id="1024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130367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38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The partitions diagram</a:t>
            </a:r>
            <a:r>
              <a:rPr lang="fi-FI" altLang="fi-FI" baseline="0" dirty="0" smtClean="0"/>
              <a:t> be rotated 90 degrees</a:t>
            </a:r>
            <a:endParaRPr lang="fi-FI" altLang="fi-FI" dirty="0"/>
          </a:p>
        </p:txBody>
      </p:sp>
    </p:spTree>
    <p:extLst>
      <p:ext uri="{BB962C8B-B14F-4D97-AF65-F5344CB8AC3E}">
        <p14:creationId xmlns:p14="http://schemas.microsoft.com/office/powerpoint/2010/main" val="2455543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0A7311-C634-4487-9794-D4DEAC9D3514}" type="slidenum">
              <a:rPr lang="en-GB" altLang="fi-FI"/>
              <a:pPr/>
              <a:t>39</a:t>
            </a:fld>
            <a:endParaRPr lang="en-GB" altLang="fi-FI"/>
          </a:p>
        </p:txBody>
      </p:sp>
      <p:sp>
        <p:nvSpPr>
          <p:cNvPr id="983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Convert with separate</a:t>
            </a:r>
            <a:r>
              <a:rPr lang="fi-FI" altLang="fi-FI" baseline="0" dirty="0" smtClean="0"/>
              <a:t> slides (one for each) and a diagram that shows the association between them</a:t>
            </a:r>
            <a:endParaRPr lang="fi-FI" altLang="fi-FI" dirty="0"/>
          </a:p>
        </p:txBody>
      </p:sp>
    </p:spTree>
    <p:extLst>
      <p:ext uri="{BB962C8B-B14F-4D97-AF65-F5344CB8AC3E}">
        <p14:creationId xmlns:p14="http://schemas.microsoft.com/office/powerpoint/2010/main" val="4044567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4</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40A7311-C634-4487-9794-D4DEAC9D3514}" type="slidenum">
              <a:rPr lang="en-GB" altLang="fi-FI"/>
              <a:pPr/>
              <a:t>40</a:t>
            </a:fld>
            <a:endParaRPr lang="en-GB" altLang="fi-FI"/>
          </a:p>
        </p:txBody>
      </p:sp>
      <p:sp>
        <p:nvSpPr>
          <p:cNvPr id="983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Convert with separate</a:t>
            </a:r>
            <a:r>
              <a:rPr lang="fi-FI" altLang="fi-FI" baseline="0" dirty="0" smtClean="0"/>
              <a:t> slides (one for each) and a diagram that shows the association between them</a:t>
            </a:r>
            <a:endParaRPr lang="fi-FI" altLang="fi-FI" dirty="0"/>
          </a:p>
        </p:txBody>
      </p:sp>
    </p:spTree>
    <p:extLst>
      <p:ext uri="{BB962C8B-B14F-4D97-AF65-F5344CB8AC3E}">
        <p14:creationId xmlns:p14="http://schemas.microsoft.com/office/powerpoint/2010/main" val="3119716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6DF2B79-5B35-4F91-BE8D-8B50946AB566}" type="slidenum">
              <a:rPr lang="en-GB" altLang="fi-FI"/>
              <a:pPr/>
              <a:t>41</a:t>
            </a:fld>
            <a:endParaRPr lang="en-GB" altLang="fi-FI"/>
          </a:p>
        </p:txBody>
      </p:sp>
      <p:sp>
        <p:nvSpPr>
          <p:cNvPr id="12800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69000"/>
              </a:lnSpc>
              <a:spcBef>
                <a:spcPts val="1425"/>
              </a:spcBef>
              <a:buSzPct val="45000"/>
              <a:buFont typeface="Wingdings" panose="05000000000000000000" pitchFamily="2" charset="2"/>
              <a:buNone/>
            </a:pPr>
            <a:endParaRPr lang="en-GB" altLang="fi-FI" sz="1200" b="0" dirty="0" smtClean="0">
              <a:latin typeface="GFS Neohellenic" charset="0"/>
            </a:endParaRPr>
          </a:p>
        </p:txBody>
      </p:sp>
    </p:spTree>
    <p:extLst>
      <p:ext uri="{BB962C8B-B14F-4D97-AF65-F5344CB8AC3E}">
        <p14:creationId xmlns:p14="http://schemas.microsoft.com/office/powerpoint/2010/main" val="812500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D1729DA-DE53-45B8-99CB-ADBED8FDE9A6}" type="slidenum">
              <a:rPr lang="en-GB" altLang="fi-FI"/>
              <a:pPr/>
              <a:t>42</a:t>
            </a:fld>
            <a:endParaRPr lang="en-GB" altLang="fi-FI"/>
          </a:p>
        </p:txBody>
      </p:sp>
      <p:sp>
        <p:nvSpPr>
          <p:cNvPr id="12288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200" b="0" i="0" kern="1200" dirty="0">
              <a:solidFill>
                <a:srgbClr val="000000"/>
              </a:solidFill>
              <a:effectLst/>
              <a:latin typeface="Times New Roman" panose="02020603050405020304" pitchFamily="18" charset="0"/>
              <a:ea typeface="+mn-ea"/>
              <a:cs typeface="+mn-cs"/>
            </a:endParaRPr>
          </a:p>
        </p:txBody>
      </p:sp>
    </p:spTree>
    <p:extLst>
      <p:ext uri="{BB962C8B-B14F-4D97-AF65-F5344CB8AC3E}">
        <p14:creationId xmlns:p14="http://schemas.microsoft.com/office/powerpoint/2010/main" val="2238746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28EA3E-C956-482E-904D-9505D85DA3C4}" type="slidenum">
              <a:rPr lang="en-GB" altLang="fi-FI"/>
              <a:pPr/>
              <a:t>43</a:t>
            </a:fld>
            <a:endParaRPr lang="en-GB" altLang="fi-FI"/>
          </a:p>
        </p:txBody>
      </p:sp>
      <p:sp>
        <p:nvSpPr>
          <p:cNvPr id="1239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589984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D377A5B-5032-4C58-9722-759DD597C118}" type="slidenum">
              <a:rPr lang="en-GB" altLang="fi-FI"/>
              <a:pPr/>
              <a:t>44</a:t>
            </a:fld>
            <a:endParaRPr lang="en-GB" altLang="fi-FI"/>
          </a:p>
        </p:txBody>
      </p:sp>
      <p:sp>
        <p:nvSpPr>
          <p:cNvPr id="12492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3582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D377A5B-5032-4C58-9722-759DD597C118}" type="slidenum">
              <a:rPr lang="en-GB" altLang="fi-FI"/>
              <a:pPr/>
              <a:t>45</a:t>
            </a:fld>
            <a:endParaRPr lang="en-GB" altLang="fi-FI"/>
          </a:p>
        </p:txBody>
      </p:sp>
      <p:sp>
        <p:nvSpPr>
          <p:cNvPr id="12492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477270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46</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027762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47</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80553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48</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sz="1200" b="0" i="0" kern="1200" dirty="0" smtClean="0">
                <a:solidFill>
                  <a:srgbClr val="000000"/>
                </a:solidFill>
                <a:effectLst/>
                <a:latin typeface="Times New Roman" panose="02020603050405020304" pitchFamily="18" charset="0"/>
                <a:ea typeface="+mn-ea"/>
                <a:cs typeface="+mn-cs"/>
              </a:rPr>
              <a:t>What is some: Instead of returning one object when a function succeeds and null when it fails, your function should instead return an instance of an </a:t>
            </a:r>
            <a:r>
              <a:rPr lang="en-US" sz="1200" b="0" i="1" kern="1200" dirty="0" smtClean="0">
                <a:solidFill>
                  <a:srgbClr val="000000"/>
                </a:solidFill>
                <a:effectLst/>
                <a:latin typeface="Times New Roman" panose="02020603050405020304" pitchFamily="18" charset="0"/>
                <a:ea typeface="+mn-ea"/>
                <a:cs typeface="+mn-cs"/>
              </a:rPr>
              <a:t>Option</a:t>
            </a:r>
            <a:r>
              <a:rPr lang="en-US" sz="1200" b="0" i="0" kern="1200" dirty="0" smtClean="0">
                <a:solidFill>
                  <a:srgbClr val="000000"/>
                </a:solidFill>
                <a:effectLst/>
                <a:latin typeface="Times New Roman" panose="02020603050405020304" pitchFamily="18" charset="0"/>
                <a:ea typeface="+mn-ea"/>
                <a:cs typeface="+mn-cs"/>
              </a:rPr>
              <a:t>, where the Option object is either:</a:t>
            </a:r>
          </a:p>
          <a:p>
            <a:r>
              <a:rPr lang="en-US" sz="1200" b="0" i="0" kern="1200" dirty="0" smtClean="0">
                <a:solidFill>
                  <a:srgbClr val="000000"/>
                </a:solidFill>
                <a:effectLst/>
                <a:latin typeface="Times New Roman" panose="02020603050405020304" pitchFamily="18" charset="0"/>
                <a:ea typeface="+mn-ea"/>
                <a:cs typeface="+mn-cs"/>
              </a:rPr>
              <a:t>An instance of the Scala </a:t>
            </a:r>
            <a:r>
              <a:rPr lang="en-US" sz="1200" b="0" i="1" kern="1200" dirty="0" smtClean="0">
                <a:solidFill>
                  <a:srgbClr val="000000"/>
                </a:solidFill>
                <a:effectLst/>
                <a:latin typeface="Times New Roman" panose="02020603050405020304" pitchFamily="18" charset="0"/>
                <a:ea typeface="+mn-ea"/>
                <a:cs typeface="+mn-cs"/>
              </a:rPr>
              <a:t>Some</a:t>
            </a:r>
            <a:r>
              <a:rPr lang="en-US" sz="1200" b="0" i="0" kern="1200" dirty="0" smtClean="0">
                <a:solidFill>
                  <a:srgbClr val="000000"/>
                </a:solidFill>
                <a:effectLst/>
                <a:latin typeface="Times New Roman" panose="02020603050405020304" pitchFamily="18" charset="0"/>
                <a:ea typeface="+mn-ea"/>
                <a:cs typeface="+mn-cs"/>
              </a:rPr>
              <a:t> class</a:t>
            </a:r>
          </a:p>
          <a:p>
            <a:r>
              <a:rPr lang="en-US" sz="1200" b="0" i="0" kern="1200" dirty="0" smtClean="0">
                <a:solidFill>
                  <a:srgbClr val="000000"/>
                </a:solidFill>
                <a:effectLst/>
                <a:latin typeface="Times New Roman" panose="02020603050405020304" pitchFamily="18" charset="0"/>
                <a:ea typeface="+mn-ea"/>
                <a:cs typeface="+mn-cs"/>
              </a:rPr>
              <a:t>An instance of the Scala </a:t>
            </a:r>
            <a:r>
              <a:rPr lang="en-US" sz="1200" b="0" i="1" kern="1200" dirty="0" smtClean="0">
                <a:solidFill>
                  <a:srgbClr val="000000"/>
                </a:solidFill>
                <a:effectLst/>
                <a:latin typeface="Times New Roman" panose="02020603050405020304" pitchFamily="18" charset="0"/>
                <a:ea typeface="+mn-ea"/>
                <a:cs typeface="+mn-cs"/>
              </a:rPr>
              <a:t>None</a:t>
            </a:r>
            <a:r>
              <a:rPr lang="en-US" sz="1200" b="0" i="0" kern="1200" dirty="0" smtClean="0">
                <a:solidFill>
                  <a:srgbClr val="000000"/>
                </a:solidFill>
                <a:effectLst/>
                <a:latin typeface="Times New Roman" panose="02020603050405020304" pitchFamily="18" charset="0"/>
                <a:ea typeface="+mn-ea"/>
                <a:cs typeface="+mn-cs"/>
              </a:rPr>
              <a:t> class</a:t>
            </a:r>
          </a:p>
          <a:p>
            <a:endParaRPr lang="fi-FI" altLang="fi-FI" dirty="0"/>
          </a:p>
        </p:txBody>
      </p:sp>
    </p:spTree>
    <p:extLst>
      <p:ext uri="{BB962C8B-B14F-4D97-AF65-F5344CB8AC3E}">
        <p14:creationId xmlns:p14="http://schemas.microsoft.com/office/powerpoint/2010/main" val="1792215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49</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334113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5</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09001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6D22DFD-5DFD-4F7F-A4A4-03A40BFABC5C}" type="slidenum">
              <a:rPr lang="en-GB" altLang="fi-FI"/>
              <a:pPr/>
              <a:t>50</a:t>
            </a:fld>
            <a:endParaRPr lang="en-GB" altLang="fi-FI"/>
          </a:p>
        </p:txBody>
      </p:sp>
      <p:sp>
        <p:nvSpPr>
          <p:cNvPr id="12595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127894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51</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95171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52</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Run</a:t>
            </a:r>
            <a:r>
              <a:rPr lang="fi-FI" altLang="fi-FI" baseline="0" dirty="0" smtClean="0"/>
              <a:t> it to check validiy</a:t>
            </a:r>
            <a:endParaRPr lang="fi-FI" altLang="fi-FI" dirty="0"/>
          </a:p>
        </p:txBody>
      </p:sp>
    </p:spTree>
    <p:extLst>
      <p:ext uri="{BB962C8B-B14F-4D97-AF65-F5344CB8AC3E}">
        <p14:creationId xmlns:p14="http://schemas.microsoft.com/office/powerpoint/2010/main" val="42891912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53</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18735927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54</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60764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5CC3DE9-C2B2-4A36-90FF-AF0D3D34A4F4}" type="slidenum">
              <a:rPr lang="en-GB" altLang="fi-FI"/>
              <a:pPr/>
              <a:t>55</a:t>
            </a:fld>
            <a:endParaRPr lang="en-GB" altLang="fi-FI"/>
          </a:p>
        </p:txBody>
      </p:sp>
      <p:sp>
        <p:nvSpPr>
          <p:cNvPr id="12697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43348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9BCF179-2D7B-4DDD-AC01-1E30743BFDA5}" type="slidenum">
              <a:rPr lang="en-GB" altLang="fi-FI"/>
              <a:pPr/>
              <a:t>56</a:t>
            </a:fld>
            <a:endParaRPr lang="en-GB" altLang="fi-FI"/>
          </a:p>
        </p:txBody>
      </p:sp>
      <p:sp>
        <p:nvSpPr>
          <p:cNvPr id="13414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fi-FI" sz="1200" dirty="0" smtClean="0">
                <a:solidFill>
                  <a:schemeClr val="tx1"/>
                </a:solidFill>
                <a:latin typeface="GFS Neohellenic" charset="0"/>
              </a:rPr>
              <a:t>Sort-Based, Hash-based</a:t>
            </a:r>
            <a:endParaRPr lang="fi-FI" altLang="fi-FI" dirty="0"/>
          </a:p>
        </p:txBody>
      </p:sp>
    </p:spTree>
    <p:extLst>
      <p:ext uri="{BB962C8B-B14F-4D97-AF65-F5344CB8AC3E}">
        <p14:creationId xmlns:p14="http://schemas.microsoft.com/office/powerpoint/2010/main" val="24173149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785F9A-0544-4378-ADE6-29174B558B44}" type="slidenum">
              <a:rPr lang="en-GB" altLang="fi-FI"/>
              <a:pPr/>
              <a:t>57</a:t>
            </a:fld>
            <a:endParaRPr lang="en-GB" altLang="fi-FI"/>
          </a:p>
        </p:txBody>
      </p:sp>
      <p:sp>
        <p:nvSpPr>
          <p:cNvPr id="13619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8393684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63DEFA-9EE2-4DA4-AC5F-52D650C50A92}" type="slidenum">
              <a:rPr lang="en-GB" altLang="fi-FI"/>
              <a:pPr/>
              <a:t>58</a:t>
            </a:fld>
            <a:endParaRPr lang="en-GB" altLang="fi-FI"/>
          </a:p>
        </p:txBody>
      </p:sp>
      <p:sp>
        <p:nvSpPr>
          <p:cNvPr id="1372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377801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CCC419-F4D2-493E-AE82-654AE567DF5B}" type="slidenum">
              <a:rPr lang="en-GB" altLang="fi-FI"/>
              <a:pPr/>
              <a:t>59</a:t>
            </a:fld>
            <a:endParaRPr lang="en-GB" altLang="fi-FI"/>
          </a:p>
        </p:txBody>
      </p:sp>
      <p:sp>
        <p:nvSpPr>
          <p:cNvPr id="12902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76025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CFA458-9718-4188-8447-531DB388E8D5}" type="slidenum">
              <a:rPr lang="en-GB" altLang="fi-FI"/>
              <a:pPr/>
              <a:t>6</a:t>
            </a:fld>
            <a:endParaRPr lang="en-GB" altLang="fi-FI"/>
          </a:p>
        </p:txBody>
      </p:sp>
      <p:sp>
        <p:nvSpPr>
          <p:cNvPr id="8192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09001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1A7F3F-C947-4833-94E5-0A25AEC843CA}" type="slidenum">
              <a:rPr lang="en-GB" altLang="fi-FI"/>
              <a:pPr/>
              <a:t>60</a:t>
            </a:fld>
            <a:endParaRPr lang="en-GB" altLang="fi-FI"/>
          </a:p>
        </p:txBody>
      </p:sp>
      <p:sp>
        <p:nvSpPr>
          <p:cNvPr id="130049"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rtl="0"/>
            <a:r>
              <a:rPr lang="en-US" sz="1200" b="1" i="0" u="none" strike="noStrike" kern="1200" dirty="0" smtClean="0">
                <a:solidFill>
                  <a:srgbClr val="000000"/>
                </a:solidFill>
                <a:effectLst/>
                <a:latin typeface="Times New Roman" panose="02020603050405020304" pitchFamily="18" charset="0"/>
                <a:ea typeface="+mn-ea"/>
                <a:cs typeface="+mn-cs"/>
              </a:rPr>
              <a:t>MEMORY_ONLY:</a:t>
            </a:r>
            <a:r>
              <a:rPr lang="en-US" sz="1200" b="0" i="0" u="none" strike="noStrike" kern="1200" dirty="0" smtClean="0">
                <a:solidFill>
                  <a:srgbClr val="000000"/>
                </a:solidFill>
                <a:effectLst/>
                <a:latin typeface="Times New Roman" panose="02020603050405020304" pitchFamily="18" charset="0"/>
                <a:ea typeface="+mn-ea"/>
                <a:cs typeface="+mn-cs"/>
              </a:rPr>
              <a:t> Store RDD as </a:t>
            </a:r>
            <a:r>
              <a:rPr lang="en-US" sz="1200" b="0" i="0" u="none" strike="noStrike" kern="1200" dirty="0" err="1" smtClean="0">
                <a:solidFill>
                  <a:srgbClr val="000000"/>
                </a:solidFill>
                <a:effectLst/>
                <a:latin typeface="Times New Roman" panose="02020603050405020304" pitchFamily="18" charset="0"/>
                <a:ea typeface="+mn-ea"/>
                <a:cs typeface="+mn-cs"/>
              </a:rPr>
              <a:t>deserialized</a:t>
            </a:r>
            <a:r>
              <a:rPr lang="en-US" sz="1200" b="0" i="0" u="none" strike="noStrike" kern="1200" dirty="0" smtClean="0">
                <a:solidFill>
                  <a:srgbClr val="000000"/>
                </a:solidFill>
                <a:effectLst/>
                <a:latin typeface="Times New Roman" panose="02020603050405020304" pitchFamily="18" charset="0"/>
                <a:ea typeface="+mn-ea"/>
                <a:cs typeface="+mn-cs"/>
              </a:rPr>
              <a:t> Java objects in the JVM. If the RDD does not fit in memory, some partitions will not be cached and will be recomputed on the fly each time they're needed. This is the default level.</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MEMORY_ONLY_SER:</a:t>
            </a:r>
            <a:r>
              <a:rPr lang="en-US" sz="1200" b="0" i="0" u="none" strike="noStrike" kern="1200" dirty="0" smtClean="0">
                <a:solidFill>
                  <a:srgbClr val="000000"/>
                </a:solidFill>
                <a:effectLst/>
                <a:latin typeface="Times New Roman" panose="02020603050405020304" pitchFamily="18" charset="0"/>
                <a:ea typeface="+mn-ea"/>
                <a:cs typeface="+mn-cs"/>
              </a:rPr>
              <a:t> Store RDD as </a:t>
            </a:r>
            <a:r>
              <a:rPr lang="en-US" sz="1200" b="0" i="1" u="none" strike="noStrike" kern="1200" dirty="0" smtClean="0">
                <a:solidFill>
                  <a:srgbClr val="000000"/>
                </a:solidFill>
                <a:effectLst/>
                <a:latin typeface="Times New Roman" panose="02020603050405020304" pitchFamily="18" charset="0"/>
                <a:ea typeface="+mn-ea"/>
                <a:cs typeface="+mn-cs"/>
              </a:rPr>
              <a:t>serialized</a:t>
            </a:r>
            <a:r>
              <a:rPr lang="en-US" sz="1200" b="0" i="0" u="none" strike="noStrike" kern="1200" dirty="0" smtClean="0">
                <a:solidFill>
                  <a:srgbClr val="000000"/>
                </a:solidFill>
                <a:effectLst/>
                <a:latin typeface="Times New Roman" panose="02020603050405020304" pitchFamily="18" charset="0"/>
                <a:ea typeface="+mn-ea"/>
                <a:cs typeface="+mn-cs"/>
              </a:rPr>
              <a:t> Java objects (one byte array per partition). This is generally more space-efficient than </a:t>
            </a:r>
            <a:r>
              <a:rPr lang="en-US" sz="1200" b="0" i="0" u="none" strike="noStrike" kern="1200" dirty="0" err="1" smtClean="0">
                <a:solidFill>
                  <a:srgbClr val="000000"/>
                </a:solidFill>
                <a:effectLst/>
                <a:latin typeface="Times New Roman" panose="02020603050405020304" pitchFamily="18" charset="0"/>
                <a:ea typeface="+mn-ea"/>
                <a:cs typeface="+mn-cs"/>
              </a:rPr>
              <a:t>deserialized</a:t>
            </a:r>
            <a:r>
              <a:rPr lang="en-US" sz="1200" b="0" i="0" u="none" strike="noStrike" kern="1200" dirty="0" smtClean="0">
                <a:solidFill>
                  <a:srgbClr val="000000"/>
                </a:solidFill>
                <a:effectLst/>
                <a:latin typeface="Times New Roman" panose="02020603050405020304" pitchFamily="18" charset="0"/>
                <a:ea typeface="+mn-ea"/>
                <a:cs typeface="+mn-cs"/>
              </a:rPr>
              <a:t> objects, but more CPU-intensive to read.</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MEMORY_AND_DISK: </a:t>
            </a:r>
            <a:r>
              <a:rPr lang="en-US" sz="1200" b="0" i="0" u="none" strike="noStrike" kern="1200" dirty="0" smtClean="0">
                <a:solidFill>
                  <a:srgbClr val="000000"/>
                </a:solidFill>
                <a:effectLst/>
                <a:latin typeface="Times New Roman" panose="02020603050405020304" pitchFamily="18" charset="0"/>
                <a:ea typeface="+mn-ea"/>
                <a:cs typeface="+mn-cs"/>
              </a:rPr>
              <a:t>Store RDD as </a:t>
            </a:r>
            <a:r>
              <a:rPr lang="en-US" sz="1200" b="0" i="0" u="none" strike="noStrike" kern="1200" dirty="0" err="1" smtClean="0">
                <a:solidFill>
                  <a:srgbClr val="000000"/>
                </a:solidFill>
                <a:effectLst/>
                <a:latin typeface="Times New Roman" panose="02020603050405020304" pitchFamily="18" charset="0"/>
                <a:ea typeface="+mn-ea"/>
                <a:cs typeface="+mn-cs"/>
              </a:rPr>
              <a:t>deserialized</a:t>
            </a:r>
            <a:r>
              <a:rPr lang="en-US" sz="1200" b="0" i="0" u="none" strike="noStrike" kern="1200" dirty="0" smtClean="0">
                <a:solidFill>
                  <a:srgbClr val="000000"/>
                </a:solidFill>
                <a:effectLst/>
                <a:latin typeface="Times New Roman" panose="02020603050405020304" pitchFamily="18" charset="0"/>
                <a:ea typeface="+mn-ea"/>
                <a:cs typeface="+mn-cs"/>
              </a:rPr>
              <a:t> Java objects in the JVM. If the RDD does not fit in memory, store the partitions that don't fit on disk, and read them from there when they're needed.</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MEMORY_AND_DISK_SER:</a:t>
            </a:r>
            <a:r>
              <a:rPr lang="en-US" sz="1200" b="0" i="0" u="none" strike="noStrike" kern="1200" dirty="0" smtClean="0">
                <a:solidFill>
                  <a:srgbClr val="000000"/>
                </a:solidFill>
                <a:effectLst/>
                <a:latin typeface="Times New Roman" panose="02020603050405020304" pitchFamily="18" charset="0"/>
                <a:ea typeface="+mn-ea"/>
                <a:cs typeface="+mn-cs"/>
              </a:rPr>
              <a:t> Similar to MEMORY_ONLY_SER, but spill partitions that don't fit in memory to disk instead of </a:t>
            </a:r>
            <a:r>
              <a:rPr lang="en-US" sz="1200" b="0" i="0" u="none" strike="noStrike" kern="1200" dirty="0" err="1" smtClean="0">
                <a:solidFill>
                  <a:srgbClr val="000000"/>
                </a:solidFill>
                <a:effectLst/>
                <a:latin typeface="Times New Roman" panose="02020603050405020304" pitchFamily="18" charset="0"/>
                <a:ea typeface="+mn-ea"/>
                <a:cs typeface="+mn-cs"/>
              </a:rPr>
              <a:t>recomputing</a:t>
            </a:r>
            <a:r>
              <a:rPr lang="en-US" sz="1200" b="0" i="0" u="none" strike="noStrike" kern="1200" dirty="0" smtClean="0">
                <a:solidFill>
                  <a:srgbClr val="000000"/>
                </a:solidFill>
                <a:effectLst/>
                <a:latin typeface="Times New Roman" panose="02020603050405020304" pitchFamily="18" charset="0"/>
                <a:ea typeface="+mn-ea"/>
                <a:cs typeface="+mn-cs"/>
              </a:rPr>
              <a:t> them on the fly each time they're needed.</a:t>
            </a:r>
            <a:endParaRPr lang="en-US" b="0" dirty="0" smtClean="0">
              <a:effectLst/>
            </a:endParaRPr>
          </a:p>
          <a:p>
            <a:pPr rtl="0"/>
            <a:r>
              <a:rPr lang="en-US" sz="1200" b="1" i="0" u="none" strike="noStrike" kern="1200" dirty="0" smtClean="0">
                <a:solidFill>
                  <a:srgbClr val="000000"/>
                </a:solidFill>
                <a:effectLst/>
                <a:latin typeface="Times New Roman" panose="02020603050405020304" pitchFamily="18" charset="0"/>
                <a:ea typeface="+mn-ea"/>
                <a:cs typeface="+mn-cs"/>
              </a:rPr>
              <a:t>DISK_ONLY:</a:t>
            </a:r>
            <a:r>
              <a:rPr lang="en-US" sz="1200" b="0" i="0" u="none" strike="noStrike" kern="1200" dirty="0" smtClean="0">
                <a:solidFill>
                  <a:srgbClr val="000000"/>
                </a:solidFill>
                <a:effectLst/>
                <a:latin typeface="Times New Roman" panose="02020603050405020304" pitchFamily="18" charset="0"/>
                <a:ea typeface="+mn-ea"/>
                <a:cs typeface="+mn-cs"/>
              </a:rPr>
              <a:t> Store the RDD partitions only on disk.</a:t>
            </a:r>
            <a:endParaRPr lang="en-US" b="0" dirty="0" smtClean="0">
              <a:effectLst/>
            </a:endParaRPr>
          </a:p>
          <a:p>
            <a:pPr rtl="0"/>
            <a:r>
              <a:rPr lang="en-US" sz="1200" b="0" i="0" u="none" strike="noStrike" kern="1200" dirty="0" smtClean="0">
                <a:solidFill>
                  <a:srgbClr val="000000"/>
                </a:solidFill>
                <a:effectLst/>
                <a:latin typeface="Times New Roman" panose="02020603050405020304" pitchFamily="18" charset="0"/>
                <a:ea typeface="+mn-ea"/>
                <a:cs typeface="+mn-cs"/>
              </a:rPr>
              <a:t>Generally, don’t spill to disk unless the functions that computed your datasets are expensive, or they filter a large amount of the data. Otherwise, </a:t>
            </a:r>
            <a:r>
              <a:rPr lang="en-US" sz="1200" b="0" i="0" u="none" strike="noStrike" kern="1200" dirty="0" err="1" smtClean="0">
                <a:solidFill>
                  <a:srgbClr val="000000"/>
                </a:solidFill>
                <a:effectLst/>
                <a:latin typeface="Times New Roman" panose="02020603050405020304" pitchFamily="18" charset="0"/>
                <a:ea typeface="+mn-ea"/>
                <a:cs typeface="+mn-cs"/>
              </a:rPr>
              <a:t>recomputing</a:t>
            </a:r>
            <a:r>
              <a:rPr lang="en-US" sz="1200" b="0" i="0" u="none" strike="noStrike" kern="1200" dirty="0" smtClean="0">
                <a:solidFill>
                  <a:srgbClr val="000000"/>
                </a:solidFill>
                <a:effectLst/>
                <a:latin typeface="Times New Roman" panose="02020603050405020304" pitchFamily="18" charset="0"/>
                <a:ea typeface="+mn-ea"/>
                <a:cs typeface="+mn-cs"/>
              </a:rPr>
              <a:t> a partition may be as fast as reading it from disk.</a:t>
            </a:r>
            <a:endParaRPr lang="en-US" b="0" dirty="0" smtClean="0">
              <a:effectLst/>
            </a:endParaRPr>
          </a:p>
          <a:p>
            <a:r>
              <a:rPr lang="en-US" dirty="0" smtClean="0"/>
              <a:t/>
            </a:r>
            <a:br>
              <a:rPr lang="en-US" dirty="0" smtClean="0"/>
            </a:br>
            <a:endParaRPr lang="fi-FI" altLang="fi-FI" dirty="0"/>
          </a:p>
        </p:txBody>
      </p:sp>
    </p:spTree>
    <p:extLst>
      <p:ext uri="{BB962C8B-B14F-4D97-AF65-F5344CB8AC3E}">
        <p14:creationId xmlns:p14="http://schemas.microsoft.com/office/powerpoint/2010/main" val="22406549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756AA3F-4ACC-42BC-A0A4-F1CF73C3FFCD}" type="slidenum">
              <a:rPr lang="en-GB" altLang="fi-FI"/>
              <a:pPr/>
              <a:t>61</a:t>
            </a:fld>
            <a:endParaRPr lang="en-GB" altLang="fi-FI"/>
          </a:p>
        </p:txBody>
      </p:sp>
      <p:sp>
        <p:nvSpPr>
          <p:cNvPr id="13107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436008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1C7DCB-125A-4D3B-BCBA-4B32E6D41838}" type="slidenum">
              <a:rPr lang="en-GB" altLang="fi-FI"/>
              <a:pPr/>
              <a:t>62</a:t>
            </a:fld>
            <a:endParaRPr lang="en-GB" altLang="fi-FI"/>
          </a:p>
        </p:txBody>
      </p:sp>
      <p:sp>
        <p:nvSpPr>
          <p:cNvPr id="14848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848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LZF is a very fast compression algorithm</a:t>
            </a:r>
          </a:p>
        </p:txBody>
      </p:sp>
    </p:spTree>
    <p:extLst>
      <p:ext uri="{BB962C8B-B14F-4D97-AF65-F5344CB8AC3E}">
        <p14:creationId xmlns:p14="http://schemas.microsoft.com/office/powerpoint/2010/main" val="1451481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0D6AAA-4779-44D8-9E7E-46F1BFC55D95}" type="slidenum">
              <a:rPr lang="en-GB" altLang="fi-FI"/>
              <a:pPr/>
              <a:t>63</a:t>
            </a:fld>
            <a:endParaRPr lang="en-GB" altLang="fi-FI"/>
          </a:p>
        </p:txBody>
      </p:sp>
      <p:sp>
        <p:nvSpPr>
          <p:cNvPr id="14950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38947326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E63DEFA-9EE2-4DA4-AC5F-52D650C50A92}" type="slidenum">
              <a:rPr lang="en-GB" altLang="fi-FI"/>
              <a:pPr/>
              <a:t>64</a:t>
            </a:fld>
            <a:endParaRPr lang="en-GB" altLang="fi-FI"/>
          </a:p>
        </p:txBody>
      </p:sp>
      <p:sp>
        <p:nvSpPr>
          <p:cNvPr id="13721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7678457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fi-FI" altLang="fi-FI" dirty="0" smtClean="0"/>
              <a:t>Lets quickly</a:t>
            </a:r>
            <a:r>
              <a:rPr lang="fi-FI" altLang="fi-FI" baseline="0" dirty="0" smtClean="0"/>
              <a:t> view a spark application with respect to how this is translated in spark</a:t>
            </a:r>
            <a:endParaRPr lang="fi-FI" altLang="fi-FI" dirty="0"/>
          </a:p>
        </p:txBody>
      </p:sp>
    </p:spTree>
    <p:extLst>
      <p:ext uri="{BB962C8B-B14F-4D97-AF65-F5344CB8AC3E}">
        <p14:creationId xmlns:p14="http://schemas.microsoft.com/office/powerpoint/2010/main" val="30192232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8780265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5629411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6281206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69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59712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F6B308D-663C-4634-BC9F-41ACDC4BE125}" type="slidenum">
              <a:rPr lang="en-GB" altLang="fi-FI"/>
              <a:pPr/>
              <a:t>7</a:t>
            </a:fld>
            <a:endParaRPr lang="en-GB" altLang="fi-FI"/>
          </a:p>
        </p:txBody>
      </p:sp>
      <p:sp>
        <p:nvSpPr>
          <p:cNvPr id="84993"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41656316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l-GR" altLang="fi-FI" dirty="0" smtClean="0"/>
              <a:t>Αλληλουχία </a:t>
            </a:r>
            <a:endParaRPr lang="fi-FI" altLang="fi-FI" dirty="0"/>
          </a:p>
        </p:txBody>
      </p:sp>
    </p:spTree>
    <p:extLst>
      <p:ext uri="{BB962C8B-B14F-4D97-AF65-F5344CB8AC3E}">
        <p14:creationId xmlns:p14="http://schemas.microsoft.com/office/powerpoint/2010/main" val="2776121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9516416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947660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Shape 127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3" name="Shape 127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1274" name="Shape 127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73</a:t>
            </a:fld>
            <a:endParaRPr lang="en-US"/>
          </a:p>
        </p:txBody>
      </p:sp>
    </p:spTree>
    <p:extLst>
      <p:ext uri="{BB962C8B-B14F-4D97-AF65-F5344CB8AC3E}">
        <p14:creationId xmlns:p14="http://schemas.microsoft.com/office/powerpoint/2010/main" val="36660273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2584083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1583987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rtl="0">
              <a:spcBef>
                <a:spcPts val="400"/>
              </a:spcBef>
              <a:spcAft>
                <a:spcPts val="0"/>
              </a:spcAft>
              <a:buClr>
                <a:schemeClr val="dk1"/>
              </a:buClr>
              <a:buSzPct val="75000"/>
              <a:buFont typeface="Noto Sans Symbols"/>
              <a:buNone/>
            </a:pPr>
            <a:r>
              <a:rPr lang="en-US" sz="1200" b="1" i="0" u="none" strike="noStrike" cap="none" dirty="0" err="1" smtClean="0">
                <a:solidFill>
                  <a:schemeClr val="dk1"/>
                </a:solidFill>
                <a:latin typeface="Arial"/>
                <a:ea typeface="Arial"/>
                <a:cs typeface="Arial"/>
                <a:sym typeface="Arial"/>
              </a:rPr>
              <a:t>SparkContext</a:t>
            </a:r>
            <a:r>
              <a:rPr lang="en-US" sz="1200" b="1" i="0" u="none" strike="noStrike" cap="none" dirty="0" smtClean="0">
                <a:solidFill>
                  <a:schemeClr val="dk1"/>
                </a:solidFill>
                <a:latin typeface="Arial"/>
                <a:ea typeface="Arial"/>
                <a:cs typeface="Arial"/>
                <a:sym typeface="Arial"/>
              </a:rPr>
              <a:t>:</a:t>
            </a:r>
            <a:r>
              <a:rPr lang="en-US" sz="1200" b="0" i="0" u="none" strike="noStrike" cap="none" dirty="0" smtClean="0">
                <a:solidFill>
                  <a:schemeClr val="dk1"/>
                </a:solidFill>
                <a:latin typeface="Arial"/>
                <a:ea typeface="Arial"/>
                <a:cs typeface="Arial"/>
                <a:sym typeface="Arial"/>
              </a:rPr>
              <a:t> It is an object that represents a connection to the computing cluster. </a:t>
            </a:r>
          </a:p>
          <a:p>
            <a:pPr marL="0" marR="0" lvl="0" indent="0" algn="l" rtl="0">
              <a:spcBef>
                <a:spcPts val="400"/>
              </a:spcBef>
              <a:spcAft>
                <a:spcPts val="0"/>
              </a:spcAft>
              <a:buClr>
                <a:schemeClr val="dk1"/>
              </a:buClr>
              <a:buSzPct val="75000"/>
              <a:buFont typeface="Noto Sans Symbols"/>
              <a:buNone/>
            </a:pPr>
            <a:r>
              <a:rPr lang="en-US" sz="1200" b="0" i="0" u="none" strike="noStrike" cap="none" dirty="0" smtClean="0">
                <a:solidFill>
                  <a:schemeClr val="dk1"/>
                </a:solidFill>
                <a:latin typeface="Arial"/>
                <a:ea typeface="Arial"/>
                <a:cs typeface="Arial"/>
                <a:sym typeface="Arial"/>
              </a:rPr>
              <a:t>The set of jobs in the spark application are defined by one </a:t>
            </a:r>
            <a:r>
              <a:rPr lang="en-US" sz="1200" b="0" i="0" u="none" strike="noStrike" cap="none" dirty="0" err="1" smtClean="0">
                <a:solidFill>
                  <a:schemeClr val="dk1"/>
                </a:solidFill>
                <a:latin typeface="Arial"/>
                <a:ea typeface="Arial"/>
                <a:cs typeface="Arial"/>
                <a:sym typeface="Arial"/>
              </a:rPr>
              <a:t>SparkContext</a:t>
            </a:r>
            <a:r>
              <a:rPr lang="en-US" sz="1200" b="0" i="0" u="none" strike="noStrike" cap="none" dirty="0" smtClean="0">
                <a:solidFill>
                  <a:schemeClr val="dk1"/>
                </a:solidFill>
                <a:latin typeface="Arial"/>
                <a:ea typeface="Arial"/>
                <a:cs typeface="Arial"/>
                <a:sym typeface="Arial"/>
              </a:rPr>
              <a:t>.</a:t>
            </a:r>
          </a:p>
          <a:p>
            <a:pPr marL="0" marR="0" lvl="0" indent="0" algn="l" rtl="0">
              <a:spcBef>
                <a:spcPts val="400"/>
              </a:spcBef>
              <a:spcAft>
                <a:spcPts val="0"/>
              </a:spcAft>
              <a:buClr>
                <a:schemeClr val="dk1"/>
              </a:buClr>
              <a:buSzPct val="75000"/>
              <a:buFont typeface="Noto Sans Symbols"/>
              <a:buNone/>
            </a:pPr>
            <a:r>
              <a:rPr lang="en-US" sz="1200" b="0" i="0" u="none" strike="noStrike" cap="none" dirty="0" smtClean="0">
                <a:solidFill>
                  <a:schemeClr val="dk1"/>
                </a:solidFill>
                <a:latin typeface="Arial"/>
                <a:ea typeface="Arial"/>
                <a:cs typeface="Arial"/>
                <a:sym typeface="Arial"/>
              </a:rPr>
              <a:t>A Spark application begins when a </a:t>
            </a:r>
            <a:r>
              <a:rPr lang="en-US" sz="1200" b="0" i="0" u="none" strike="noStrike" cap="none" dirty="0" err="1" smtClean="0">
                <a:solidFill>
                  <a:schemeClr val="dk1"/>
                </a:solidFill>
                <a:latin typeface="Arial"/>
                <a:ea typeface="Arial"/>
                <a:cs typeface="Arial"/>
                <a:sym typeface="Arial"/>
              </a:rPr>
              <a:t>SparkContext</a:t>
            </a:r>
            <a:r>
              <a:rPr lang="en-US" sz="1200" b="0" i="0" u="none" strike="noStrike" cap="none" dirty="0" smtClean="0">
                <a:solidFill>
                  <a:schemeClr val="dk1"/>
                </a:solidFill>
                <a:latin typeface="Arial"/>
                <a:ea typeface="Arial"/>
                <a:cs typeface="Arial"/>
                <a:sym typeface="Arial"/>
              </a:rPr>
              <a:t> is started. </a:t>
            </a:r>
          </a:p>
          <a:p>
            <a:pPr marL="0" marR="0" lvl="0" indent="0" algn="l" rtl="0">
              <a:spcBef>
                <a:spcPts val="480"/>
              </a:spcBef>
              <a:spcAft>
                <a:spcPts val="0"/>
              </a:spcAft>
              <a:buClr>
                <a:schemeClr val="dk1"/>
              </a:buClr>
              <a:buSzPct val="75000"/>
              <a:buFont typeface="Noto Sans Symbols"/>
              <a:buNone/>
            </a:pPr>
            <a:r>
              <a:rPr lang="en-US" sz="1200" b="0" i="0" u="none" strike="noStrike" cap="none" dirty="0" smtClean="0">
                <a:solidFill>
                  <a:schemeClr val="dk1"/>
                </a:solidFill>
                <a:latin typeface="Arial"/>
                <a:ea typeface="Arial"/>
                <a:cs typeface="Arial"/>
                <a:sym typeface="Arial"/>
              </a:rPr>
              <a:t>When the Spark Context is started, each worker node starts one or more executors (its own Java Virtual Machine, JVM) that will execute the work in parallel for each partition.</a:t>
            </a:r>
            <a:endParaRPr lang="el-GR" sz="1200" b="0" i="0" u="none" strike="noStrike" cap="none" dirty="0" smtClean="0">
              <a:solidFill>
                <a:schemeClr val="dk1"/>
              </a:solidFill>
              <a:latin typeface="Arial"/>
              <a:ea typeface="Arial"/>
              <a:cs typeface="Arial"/>
              <a:sym typeface="Arial"/>
            </a:endParaRPr>
          </a:p>
          <a:p>
            <a:pPr marL="0" marR="0" lvl="0" indent="0" algn="l" rtl="0">
              <a:spcBef>
                <a:spcPts val="480"/>
              </a:spcBef>
              <a:spcAft>
                <a:spcPts val="0"/>
              </a:spcAft>
              <a:buClr>
                <a:schemeClr val="dk1"/>
              </a:buClr>
              <a:buSzPct val="75000"/>
              <a:buFont typeface="Noto Sans Symbols"/>
              <a:buNone/>
            </a:pPr>
            <a:endParaRPr lang="en-US" sz="1200" b="0" i="0" u="none" strike="noStrike" cap="none" dirty="0" smtClean="0">
              <a:solidFill>
                <a:schemeClr val="dk1"/>
              </a:solidFill>
              <a:latin typeface="Arial"/>
              <a:ea typeface="Arial"/>
              <a:cs typeface="Arial"/>
              <a:sym typeface="Arial"/>
            </a:endParaRPr>
          </a:p>
          <a:p>
            <a:pPr marL="0" marR="0" lvl="0" indent="0" algn="l" rtl="0">
              <a:spcBef>
                <a:spcPts val="400"/>
              </a:spcBef>
              <a:spcAft>
                <a:spcPts val="0"/>
              </a:spcAft>
              <a:buClr>
                <a:schemeClr val="dk1"/>
              </a:buClr>
              <a:buSzPct val="75000"/>
              <a:buFont typeface="Noto Sans Symbols"/>
              <a:buNone/>
            </a:pPr>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048812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437778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956122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79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60447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615DB02-DE1C-47F4-9692-DEE42FEFF3B4}" type="slidenum">
              <a:rPr lang="en-GB" altLang="fi-FI"/>
              <a:pPr/>
              <a:t>8</a:t>
            </a:fld>
            <a:endParaRPr lang="en-GB" altLang="fi-FI"/>
          </a:p>
        </p:txBody>
      </p:sp>
      <p:sp>
        <p:nvSpPr>
          <p:cNvPr id="9113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GB" altLang="fi-FI" sz="1200" dirty="0" smtClean="0">
                <a:latin typeface="GFS Neohellenic" charset="0"/>
              </a:rPr>
              <a:t>Diagram from Introduction to Spark Internals</a:t>
            </a:r>
          </a:p>
          <a:p>
            <a:endParaRPr lang="fi-FI" altLang="fi-FI" dirty="0"/>
          </a:p>
        </p:txBody>
      </p:sp>
    </p:spTree>
    <p:extLst>
      <p:ext uri="{BB962C8B-B14F-4D97-AF65-F5344CB8AC3E}">
        <p14:creationId xmlns:p14="http://schemas.microsoft.com/office/powerpoint/2010/main" val="16775924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4734700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1432226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82</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7760353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0041216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36509288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24511770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3" name="Shape 17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34" name="Shape 17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86</a:t>
            </a:fld>
            <a:endParaRPr lang="en-US"/>
          </a:p>
        </p:txBody>
      </p:sp>
    </p:spTree>
    <p:extLst>
      <p:ext uri="{BB962C8B-B14F-4D97-AF65-F5344CB8AC3E}">
        <p14:creationId xmlns:p14="http://schemas.microsoft.com/office/powerpoint/2010/main" val="29861419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89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FA78307-F85B-4CE8-8494-8A5246FD0BF1}" type="slidenum">
              <a:rPr lang="en-GB" altLang="fi-FI"/>
              <a:pPr/>
              <a:t>9</a:t>
            </a:fld>
            <a:endParaRPr lang="en-GB" altLang="fi-FI"/>
          </a:p>
        </p:txBody>
      </p:sp>
      <p:sp>
        <p:nvSpPr>
          <p:cNvPr id="92161"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27653752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90</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91</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Shape 17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3" name="Shape 17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34" name="Shape 17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92</a:t>
            </a:fld>
            <a:endParaRPr lang="en-US"/>
          </a:p>
        </p:txBody>
      </p:sp>
    </p:spTree>
    <p:extLst>
      <p:ext uri="{BB962C8B-B14F-4D97-AF65-F5344CB8AC3E}">
        <p14:creationId xmlns:p14="http://schemas.microsoft.com/office/powerpoint/2010/main" val="29861419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93</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94</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95</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96</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97</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98</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18410-A505-466F-9CA5-14054F479050}" type="slidenum">
              <a:rPr lang="en-GB" altLang="fi-FI"/>
              <a:pPr/>
              <a:t>99</a:t>
            </a:fld>
            <a:endParaRPr lang="en-GB" altLang="fi-FI"/>
          </a:p>
        </p:txBody>
      </p:sp>
      <p:sp>
        <p:nvSpPr>
          <p:cNvPr id="13209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dirty="0"/>
          </a:p>
        </p:txBody>
      </p:sp>
    </p:spTree>
    <p:extLst>
      <p:ext uri="{BB962C8B-B14F-4D97-AF65-F5344CB8AC3E}">
        <p14:creationId xmlns:p14="http://schemas.microsoft.com/office/powerpoint/2010/main" val="192185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fi-FI"/>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B35AA5A2-52B5-436C-B5D6-30B69DB473E8}" type="slidenum">
              <a:rPr lang="en-GB" altLang="fi-FI"/>
              <a:pPr/>
              <a:t>‹#›</a:t>
            </a:fld>
            <a:endParaRPr lang="en-GB" altLang="fi-FI"/>
          </a:p>
        </p:txBody>
      </p:sp>
    </p:spTree>
    <p:extLst>
      <p:ext uri="{BB962C8B-B14F-4D97-AF65-F5344CB8AC3E}">
        <p14:creationId xmlns:p14="http://schemas.microsoft.com/office/powerpoint/2010/main" val="176358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CB183AA0-7BED-4289-9C20-CC3D79D4FD5D}" type="slidenum">
              <a:rPr lang="en-GB" altLang="fi-FI"/>
              <a:pPr/>
              <a:t>‹#›</a:t>
            </a:fld>
            <a:endParaRPr lang="en-GB" altLang="fi-FI"/>
          </a:p>
        </p:txBody>
      </p:sp>
    </p:spTree>
    <p:extLst>
      <p:ext uri="{BB962C8B-B14F-4D97-AF65-F5344CB8AC3E}">
        <p14:creationId xmlns:p14="http://schemas.microsoft.com/office/powerpoint/2010/main" val="2428572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endParaRPr lang="fi-FI"/>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E9EB38FF-2739-49C5-B95C-061C2DE00CF3}" type="slidenum">
              <a:rPr lang="en-GB" altLang="fi-FI"/>
              <a:pPr/>
              <a:t>‹#›</a:t>
            </a:fld>
            <a:endParaRPr lang="en-GB" altLang="fi-FI"/>
          </a:p>
        </p:txBody>
      </p:sp>
    </p:spTree>
    <p:extLst>
      <p:ext uri="{BB962C8B-B14F-4D97-AF65-F5344CB8AC3E}">
        <p14:creationId xmlns:p14="http://schemas.microsoft.com/office/powerpoint/2010/main" val="238212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endParaRPr lang="fi-FI"/>
          </a:p>
        </p:txBody>
      </p:sp>
      <p:sp>
        <p:nvSpPr>
          <p:cNvPr id="3" name="Date Placeholder 2"/>
          <p:cNvSpPr>
            <a:spLocks noGrp="1"/>
          </p:cNvSpPr>
          <p:nvPr>
            <p:ph type="dt" idx="10"/>
          </p:nvPr>
        </p:nvSpPr>
        <p:spPr>
          <a:xfrm>
            <a:off x="503238" y="6886575"/>
            <a:ext cx="2346325" cy="519113"/>
          </a:xfrm>
        </p:spPr>
        <p:txBody>
          <a:bodyPr/>
          <a:lstStyle>
            <a:lvl1pPr>
              <a:defRPr/>
            </a:lvl1pPr>
          </a:lstStyle>
          <a:p>
            <a:endParaRPr lang="en-GB" altLang="fi-FI"/>
          </a:p>
        </p:txBody>
      </p:sp>
      <p:sp>
        <p:nvSpPr>
          <p:cNvPr id="4" name="Footer Placeholder 3"/>
          <p:cNvSpPr>
            <a:spLocks noGrp="1"/>
          </p:cNvSpPr>
          <p:nvPr>
            <p:ph type="ftr" idx="11"/>
          </p:nvPr>
        </p:nvSpPr>
        <p:spPr>
          <a:xfrm>
            <a:off x="3448050" y="6886575"/>
            <a:ext cx="3194050" cy="519113"/>
          </a:xfrm>
        </p:spPr>
        <p:txBody>
          <a:bodyPr/>
          <a:lstStyle>
            <a:lvl1pPr>
              <a:defRPr/>
            </a:lvl1pPr>
          </a:lstStyle>
          <a:p>
            <a:endParaRPr lang="en-GB" altLang="fi-FI"/>
          </a:p>
        </p:txBody>
      </p:sp>
      <p:sp>
        <p:nvSpPr>
          <p:cNvPr id="5" name="Slide Number Placeholder 4"/>
          <p:cNvSpPr>
            <a:spLocks noGrp="1"/>
          </p:cNvSpPr>
          <p:nvPr>
            <p:ph type="sldNum" idx="12"/>
          </p:nvPr>
        </p:nvSpPr>
        <p:spPr>
          <a:xfrm>
            <a:off x="7227888" y="6886575"/>
            <a:ext cx="2346325" cy="519113"/>
          </a:xfrm>
        </p:spPr>
        <p:txBody>
          <a:bodyPr/>
          <a:lstStyle>
            <a:lvl1pPr>
              <a:defRPr/>
            </a:lvl1pPr>
          </a:lstStyle>
          <a:p>
            <a:fld id="{E6DE0277-8BA1-4D1C-9522-D4716F6FC23B}" type="slidenum">
              <a:rPr lang="en-GB" altLang="fi-FI"/>
              <a:pPr/>
              <a:t>‹#›</a:t>
            </a:fld>
            <a:endParaRPr lang="en-GB" altLang="fi-FI"/>
          </a:p>
        </p:txBody>
      </p:sp>
    </p:spTree>
    <p:extLst>
      <p:ext uri="{BB962C8B-B14F-4D97-AF65-F5344CB8AC3E}">
        <p14:creationId xmlns:p14="http://schemas.microsoft.com/office/powerpoint/2010/main" val="267466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72696AA6-FA09-4890-80D1-A0DA7795AD2F}" type="slidenum">
              <a:rPr lang="en-GB" altLang="fi-FI"/>
              <a:pPr/>
              <a:t>‹#›</a:t>
            </a:fld>
            <a:endParaRPr lang="en-GB" altLang="fi-FI"/>
          </a:p>
        </p:txBody>
      </p:sp>
    </p:spTree>
    <p:extLst>
      <p:ext uri="{BB962C8B-B14F-4D97-AF65-F5344CB8AC3E}">
        <p14:creationId xmlns:p14="http://schemas.microsoft.com/office/powerpoint/2010/main" val="3093171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fi-FI"/>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idx="10"/>
          </p:nvPr>
        </p:nvSpPr>
        <p:spPr/>
        <p:txBody>
          <a:bodyPr/>
          <a:lstStyle>
            <a:lvl1pPr>
              <a:defRPr/>
            </a:lvl1pPr>
          </a:lstStyle>
          <a:p>
            <a:endParaRPr lang="en-GB" altLang="fi-FI"/>
          </a:p>
        </p:txBody>
      </p:sp>
      <p:sp>
        <p:nvSpPr>
          <p:cNvPr id="5" name="Footer Placeholder 4"/>
          <p:cNvSpPr>
            <a:spLocks noGrp="1"/>
          </p:cNvSpPr>
          <p:nvPr>
            <p:ph type="ftr" idx="11"/>
          </p:nvPr>
        </p:nvSpPr>
        <p:spPr/>
        <p:txBody>
          <a:bodyPr/>
          <a:lstStyle>
            <a:lvl1pPr>
              <a:defRPr/>
            </a:lvl1pPr>
          </a:lstStyle>
          <a:p>
            <a:endParaRPr lang="en-GB" altLang="fi-FI"/>
          </a:p>
        </p:txBody>
      </p:sp>
      <p:sp>
        <p:nvSpPr>
          <p:cNvPr id="6" name="Slide Number Placeholder 5"/>
          <p:cNvSpPr>
            <a:spLocks noGrp="1"/>
          </p:cNvSpPr>
          <p:nvPr>
            <p:ph type="sldNum" idx="12"/>
          </p:nvPr>
        </p:nvSpPr>
        <p:spPr/>
        <p:txBody>
          <a:bodyPr/>
          <a:lstStyle>
            <a:lvl1pPr>
              <a:defRPr/>
            </a:lvl1pPr>
          </a:lstStyle>
          <a:p>
            <a:fld id="{876E3A6A-9CB0-48FE-AF42-251B5F698112}" type="slidenum">
              <a:rPr lang="en-GB" altLang="fi-FI"/>
              <a:pPr/>
              <a:t>‹#›</a:t>
            </a:fld>
            <a:endParaRPr lang="en-GB" altLang="fi-FI"/>
          </a:p>
        </p:txBody>
      </p:sp>
    </p:spTree>
    <p:extLst>
      <p:ext uri="{BB962C8B-B14F-4D97-AF65-F5344CB8AC3E}">
        <p14:creationId xmlns:p14="http://schemas.microsoft.com/office/powerpoint/2010/main" val="358446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sz="half" idx="1"/>
          </p:nvPr>
        </p:nvSpPr>
        <p:spPr>
          <a:xfrm>
            <a:off x="503238" y="1768475"/>
            <a:ext cx="4457700" cy="4383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p:cNvSpPr>
            <a:spLocks noGrp="1"/>
          </p:cNvSpPr>
          <p:nvPr>
            <p:ph sz="half" idx="2"/>
          </p:nvPr>
        </p:nvSpPr>
        <p:spPr>
          <a:xfrm>
            <a:off x="5113338" y="1768475"/>
            <a:ext cx="4459287" cy="4383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p:cNvSpPr>
            <a:spLocks noGrp="1"/>
          </p:cNvSpPr>
          <p:nvPr>
            <p:ph type="dt" idx="10"/>
          </p:nvPr>
        </p:nvSpPr>
        <p:spPr/>
        <p:txBody>
          <a:bodyPr/>
          <a:lstStyle>
            <a:lvl1pPr>
              <a:defRPr/>
            </a:lvl1pPr>
          </a:lstStyle>
          <a:p>
            <a:endParaRPr lang="en-GB" altLang="fi-FI"/>
          </a:p>
        </p:txBody>
      </p:sp>
      <p:sp>
        <p:nvSpPr>
          <p:cNvPr id="6" name="Footer Placeholder 5"/>
          <p:cNvSpPr>
            <a:spLocks noGrp="1"/>
          </p:cNvSpPr>
          <p:nvPr>
            <p:ph type="ftr" idx="11"/>
          </p:nvPr>
        </p:nvSpPr>
        <p:spPr/>
        <p:txBody>
          <a:bodyPr/>
          <a:lstStyle>
            <a:lvl1pPr>
              <a:defRPr/>
            </a:lvl1pPr>
          </a:lstStyle>
          <a:p>
            <a:endParaRPr lang="en-GB" altLang="fi-FI"/>
          </a:p>
        </p:txBody>
      </p:sp>
      <p:sp>
        <p:nvSpPr>
          <p:cNvPr id="7" name="Slide Number Placeholder 6"/>
          <p:cNvSpPr>
            <a:spLocks noGrp="1"/>
          </p:cNvSpPr>
          <p:nvPr>
            <p:ph type="sldNum" idx="12"/>
          </p:nvPr>
        </p:nvSpPr>
        <p:spPr/>
        <p:txBody>
          <a:bodyPr/>
          <a:lstStyle>
            <a:lvl1pPr>
              <a:defRPr/>
            </a:lvl1pPr>
          </a:lstStyle>
          <a:p>
            <a:fld id="{51EEC8A1-6C54-4C45-B28A-3449ABAB792E}" type="slidenum">
              <a:rPr lang="en-GB" altLang="fi-FI"/>
              <a:pPr/>
              <a:t>‹#›</a:t>
            </a:fld>
            <a:endParaRPr lang="en-GB" altLang="fi-FI"/>
          </a:p>
        </p:txBody>
      </p:sp>
    </p:spTree>
    <p:extLst>
      <p:ext uri="{BB962C8B-B14F-4D97-AF65-F5344CB8AC3E}">
        <p14:creationId xmlns:p14="http://schemas.microsoft.com/office/powerpoint/2010/main" val="292386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endParaRPr lang="fi-FI"/>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p:cNvSpPr>
            <a:spLocks noGrp="1"/>
          </p:cNvSpPr>
          <p:nvPr>
            <p:ph type="dt" idx="10"/>
          </p:nvPr>
        </p:nvSpPr>
        <p:spPr/>
        <p:txBody>
          <a:bodyPr/>
          <a:lstStyle>
            <a:lvl1pPr>
              <a:defRPr/>
            </a:lvl1pPr>
          </a:lstStyle>
          <a:p>
            <a:endParaRPr lang="en-GB" altLang="fi-FI"/>
          </a:p>
        </p:txBody>
      </p:sp>
      <p:sp>
        <p:nvSpPr>
          <p:cNvPr id="8" name="Footer Placeholder 7"/>
          <p:cNvSpPr>
            <a:spLocks noGrp="1"/>
          </p:cNvSpPr>
          <p:nvPr>
            <p:ph type="ftr" idx="11"/>
          </p:nvPr>
        </p:nvSpPr>
        <p:spPr/>
        <p:txBody>
          <a:bodyPr/>
          <a:lstStyle>
            <a:lvl1pPr>
              <a:defRPr/>
            </a:lvl1pPr>
          </a:lstStyle>
          <a:p>
            <a:endParaRPr lang="en-GB" altLang="fi-FI"/>
          </a:p>
        </p:txBody>
      </p:sp>
      <p:sp>
        <p:nvSpPr>
          <p:cNvPr id="9" name="Slide Number Placeholder 8"/>
          <p:cNvSpPr>
            <a:spLocks noGrp="1"/>
          </p:cNvSpPr>
          <p:nvPr>
            <p:ph type="sldNum" idx="12"/>
          </p:nvPr>
        </p:nvSpPr>
        <p:spPr/>
        <p:txBody>
          <a:bodyPr/>
          <a:lstStyle>
            <a:lvl1pPr>
              <a:defRPr/>
            </a:lvl1pPr>
          </a:lstStyle>
          <a:p>
            <a:fld id="{1F042FBF-022D-48A8-ACB5-5BC1327F0447}" type="slidenum">
              <a:rPr lang="en-GB" altLang="fi-FI"/>
              <a:pPr/>
              <a:t>‹#›</a:t>
            </a:fld>
            <a:endParaRPr lang="en-GB" altLang="fi-FI"/>
          </a:p>
        </p:txBody>
      </p:sp>
    </p:spTree>
    <p:extLst>
      <p:ext uri="{BB962C8B-B14F-4D97-AF65-F5344CB8AC3E}">
        <p14:creationId xmlns:p14="http://schemas.microsoft.com/office/powerpoint/2010/main" val="132358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Date Placeholder 2"/>
          <p:cNvSpPr>
            <a:spLocks noGrp="1"/>
          </p:cNvSpPr>
          <p:nvPr>
            <p:ph type="dt" idx="10"/>
          </p:nvPr>
        </p:nvSpPr>
        <p:spPr/>
        <p:txBody>
          <a:bodyPr/>
          <a:lstStyle>
            <a:lvl1pPr>
              <a:defRPr/>
            </a:lvl1pPr>
          </a:lstStyle>
          <a:p>
            <a:endParaRPr lang="en-GB" altLang="fi-FI"/>
          </a:p>
        </p:txBody>
      </p:sp>
      <p:sp>
        <p:nvSpPr>
          <p:cNvPr id="4" name="Footer Placeholder 3"/>
          <p:cNvSpPr>
            <a:spLocks noGrp="1"/>
          </p:cNvSpPr>
          <p:nvPr>
            <p:ph type="ftr" idx="11"/>
          </p:nvPr>
        </p:nvSpPr>
        <p:spPr/>
        <p:txBody>
          <a:bodyPr/>
          <a:lstStyle>
            <a:lvl1pPr>
              <a:defRPr/>
            </a:lvl1pPr>
          </a:lstStyle>
          <a:p>
            <a:endParaRPr lang="en-GB" altLang="fi-FI"/>
          </a:p>
        </p:txBody>
      </p:sp>
      <p:sp>
        <p:nvSpPr>
          <p:cNvPr id="5" name="Slide Number Placeholder 4"/>
          <p:cNvSpPr>
            <a:spLocks noGrp="1"/>
          </p:cNvSpPr>
          <p:nvPr>
            <p:ph type="sldNum" idx="12"/>
          </p:nvPr>
        </p:nvSpPr>
        <p:spPr/>
        <p:txBody>
          <a:bodyPr/>
          <a:lstStyle>
            <a:lvl1pPr>
              <a:defRPr/>
            </a:lvl1pPr>
          </a:lstStyle>
          <a:p>
            <a:fld id="{17EF3C73-4F9B-4187-A580-CAA4D042DEFB}" type="slidenum">
              <a:rPr lang="en-GB" altLang="fi-FI"/>
              <a:pPr/>
              <a:t>‹#›</a:t>
            </a:fld>
            <a:endParaRPr lang="en-GB" altLang="fi-FI"/>
          </a:p>
        </p:txBody>
      </p:sp>
    </p:spTree>
    <p:extLst>
      <p:ext uri="{BB962C8B-B14F-4D97-AF65-F5344CB8AC3E}">
        <p14:creationId xmlns:p14="http://schemas.microsoft.com/office/powerpoint/2010/main" val="407704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ltLang="fi-FI"/>
          </a:p>
        </p:txBody>
      </p:sp>
      <p:sp>
        <p:nvSpPr>
          <p:cNvPr id="3" name="Footer Placeholder 2"/>
          <p:cNvSpPr>
            <a:spLocks noGrp="1"/>
          </p:cNvSpPr>
          <p:nvPr>
            <p:ph type="ftr" idx="11"/>
          </p:nvPr>
        </p:nvSpPr>
        <p:spPr/>
        <p:txBody>
          <a:bodyPr/>
          <a:lstStyle>
            <a:lvl1pPr>
              <a:defRPr/>
            </a:lvl1pPr>
          </a:lstStyle>
          <a:p>
            <a:endParaRPr lang="en-GB" altLang="fi-FI"/>
          </a:p>
        </p:txBody>
      </p:sp>
      <p:sp>
        <p:nvSpPr>
          <p:cNvPr id="4" name="Slide Number Placeholder 3"/>
          <p:cNvSpPr>
            <a:spLocks noGrp="1"/>
          </p:cNvSpPr>
          <p:nvPr>
            <p:ph type="sldNum" idx="12"/>
          </p:nvPr>
        </p:nvSpPr>
        <p:spPr/>
        <p:txBody>
          <a:bodyPr/>
          <a:lstStyle>
            <a:lvl1pPr>
              <a:defRPr/>
            </a:lvl1pPr>
          </a:lstStyle>
          <a:p>
            <a:fld id="{3999E499-ED0C-4937-A7D4-B6778C480195}" type="slidenum">
              <a:rPr lang="en-GB" altLang="fi-FI"/>
              <a:pPr/>
              <a:t>‹#›</a:t>
            </a:fld>
            <a:endParaRPr lang="en-GB" altLang="fi-FI"/>
          </a:p>
        </p:txBody>
      </p:sp>
    </p:spTree>
    <p:extLst>
      <p:ext uri="{BB962C8B-B14F-4D97-AF65-F5344CB8AC3E}">
        <p14:creationId xmlns:p14="http://schemas.microsoft.com/office/powerpoint/2010/main" val="351823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fi-FI"/>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p:txBody>
          <a:bodyPr/>
          <a:lstStyle>
            <a:lvl1pPr>
              <a:defRPr/>
            </a:lvl1pPr>
          </a:lstStyle>
          <a:p>
            <a:endParaRPr lang="en-GB" altLang="fi-FI"/>
          </a:p>
        </p:txBody>
      </p:sp>
      <p:sp>
        <p:nvSpPr>
          <p:cNvPr id="6" name="Footer Placeholder 5"/>
          <p:cNvSpPr>
            <a:spLocks noGrp="1"/>
          </p:cNvSpPr>
          <p:nvPr>
            <p:ph type="ftr" idx="11"/>
          </p:nvPr>
        </p:nvSpPr>
        <p:spPr/>
        <p:txBody>
          <a:bodyPr/>
          <a:lstStyle>
            <a:lvl1pPr>
              <a:defRPr/>
            </a:lvl1pPr>
          </a:lstStyle>
          <a:p>
            <a:endParaRPr lang="en-GB" altLang="fi-FI"/>
          </a:p>
        </p:txBody>
      </p:sp>
      <p:sp>
        <p:nvSpPr>
          <p:cNvPr id="7" name="Slide Number Placeholder 6"/>
          <p:cNvSpPr>
            <a:spLocks noGrp="1"/>
          </p:cNvSpPr>
          <p:nvPr>
            <p:ph type="sldNum" idx="12"/>
          </p:nvPr>
        </p:nvSpPr>
        <p:spPr/>
        <p:txBody>
          <a:bodyPr/>
          <a:lstStyle>
            <a:lvl1pPr>
              <a:defRPr/>
            </a:lvl1pPr>
          </a:lstStyle>
          <a:p>
            <a:fld id="{F1138089-4518-44BB-BE23-C99FF364ACDF}" type="slidenum">
              <a:rPr lang="en-GB" altLang="fi-FI"/>
              <a:pPr/>
              <a:t>‹#›</a:t>
            </a:fld>
            <a:endParaRPr lang="en-GB" altLang="fi-FI"/>
          </a:p>
        </p:txBody>
      </p:sp>
    </p:spTree>
    <p:extLst>
      <p:ext uri="{BB962C8B-B14F-4D97-AF65-F5344CB8AC3E}">
        <p14:creationId xmlns:p14="http://schemas.microsoft.com/office/powerpoint/2010/main" val="427815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fi-FI"/>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p:txBody>
          <a:bodyPr/>
          <a:lstStyle>
            <a:lvl1pPr>
              <a:defRPr/>
            </a:lvl1pPr>
          </a:lstStyle>
          <a:p>
            <a:endParaRPr lang="en-GB" altLang="fi-FI"/>
          </a:p>
        </p:txBody>
      </p:sp>
      <p:sp>
        <p:nvSpPr>
          <p:cNvPr id="6" name="Footer Placeholder 5"/>
          <p:cNvSpPr>
            <a:spLocks noGrp="1"/>
          </p:cNvSpPr>
          <p:nvPr>
            <p:ph type="ftr" idx="11"/>
          </p:nvPr>
        </p:nvSpPr>
        <p:spPr/>
        <p:txBody>
          <a:bodyPr/>
          <a:lstStyle>
            <a:lvl1pPr>
              <a:defRPr/>
            </a:lvl1pPr>
          </a:lstStyle>
          <a:p>
            <a:endParaRPr lang="en-GB" altLang="fi-FI"/>
          </a:p>
        </p:txBody>
      </p:sp>
      <p:sp>
        <p:nvSpPr>
          <p:cNvPr id="7" name="Slide Number Placeholder 6"/>
          <p:cNvSpPr>
            <a:spLocks noGrp="1"/>
          </p:cNvSpPr>
          <p:nvPr>
            <p:ph type="sldNum" idx="12"/>
          </p:nvPr>
        </p:nvSpPr>
        <p:spPr/>
        <p:txBody>
          <a:bodyPr/>
          <a:lstStyle>
            <a:lvl1pPr>
              <a:defRPr/>
            </a:lvl1pPr>
          </a:lstStyle>
          <a:p>
            <a:fld id="{529A8BBF-0A92-43B9-81A4-C674C2CA8D1E}" type="slidenum">
              <a:rPr lang="en-GB" altLang="fi-FI"/>
              <a:pPr/>
              <a:t>‹#›</a:t>
            </a:fld>
            <a:endParaRPr lang="en-GB" altLang="fi-FI"/>
          </a:p>
        </p:txBody>
      </p:sp>
    </p:spTree>
    <p:extLst>
      <p:ext uri="{BB962C8B-B14F-4D97-AF65-F5344CB8AC3E}">
        <p14:creationId xmlns:p14="http://schemas.microsoft.com/office/powerpoint/2010/main" val="523388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fi-FI"/>
              <a:t>Click to edit the title text format</a:t>
            </a:r>
          </a:p>
        </p:txBody>
      </p:sp>
      <p:sp>
        <p:nvSpPr>
          <p:cNvPr id="1026" name="Rectangle 2"/>
          <p:cNvSpPr>
            <a:spLocks noGrp="1" noChangeArrowheads="1"/>
          </p:cNvSpPr>
          <p:nvPr>
            <p:ph type="body" idx="1"/>
          </p:nvPr>
        </p:nvSpPr>
        <p:spPr bwMode="auto">
          <a:xfrm>
            <a:off x="503238" y="1768475"/>
            <a:ext cx="9069387" cy="438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fi-FI"/>
              <a:t>Click to edit the outline text format</a:t>
            </a:r>
          </a:p>
          <a:p>
            <a:pPr lvl="1"/>
            <a:r>
              <a:rPr lang="en-GB" altLang="fi-FI"/>
              <a:t>Second Outline Level</a:t>
            </a:r>
          </a:p>
          <a:p>
            <a:pPr lvl="2"/>
            <a:r>
              <a:rPr lang="en-GB" altLang="fi-FI"/>
              <a:t>Third Outline Level</a:t>
            </a:r>
          </a:p>
          <a:p>
            <a:pPr lvl="3"/>
            <a:r>
              <a:rPr lang="en-GB" altLang="fi-FI"/>
              <a:t>Fourth Outline Level</a:t>
            </a:r>
          </a:p>
          <a:p>
            <a:pPr lvl="4"/>
            <a:r>
              <a:rPr lang="en-GB" altLang="fi-FI"/>
              <a:t>Fifth Outline Level</a:t>
            </a:r>
          </a:p>
          <a:p>
            <a:pPr lvl="4"/>
            <a:r>
              <a:rPr lang="en-GB" altLang="fi-FI"/>
              <a:t>Sixth Outline Level</a:t>
            </a:r>
          </a:p>
          <a:p>
            <a:pPr lvl="4"/>
            <a:r>
              <a:rPr lang="en-GB" altLang="fi-FI"/>
              <a:t>Seventh Outline Level</a:t>
            </a:r>
          </a:p>
        </p:txBody>
      </p:sp>
      <p:sp>
        <p:nvSpPr>
          <p:cNvPr id="1027"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49263" algn="l"/>
                <a:tab pos="898525" algn="l"/>
                <a:tab pos="1347788" algn="l"/>
                <a:tab pos="1797050" algn="l"/>
                <a:tab pos="2246313"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Segoe UI" panose="020B0502040204020203" pitchFamily="34" charset="0"/>
              </a:defRPr>
            </a:lvl1pPr>
          </a:lstStyle>
          <a:p>
            <a:endParaRPr lang="en-GB" altLang="fi-FI"/>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49263" algn="l"/>
                <a:tab pos="898525" algn="l"/>
                <a:tab pos="1347788" algn="l"/>
                <a:tab pos="1797050" algn="l"/>
                <a:tab pos="2246313" algn="l"/>
              </a:tabLst>
              <a:defRPr sz="1400">
                <a:solidFill>
                  <a:srgbClr val="000000"/>
                </a:solidFill>
                <a:latin typeface="Times New Roman" panose="02020603050405020304" pitchFamily="18" charset="0"/>
                <a:cs typeface="Segoe UI" panose="020B0502040204020203" pitchFamily="34" charset="0"/>
              </a:defRPr>
            </a:lvl1pPr>
          </a:lstStyle>
          <a:p>
            <a:fld id="{04FE8717-B92A-45EF-929D-3AD8A70B72D1}" type="slidenum">
              <a:rPr lang="en-GB" altLang="fi-FI"/>
              <a:pPr/>
              <a:t>‹#›</a:t>
            </a:fld>
            <a:endParaRPr lang="en-GB" altLang="fi-FI"/>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2pPr>
      <a:lvl3pPr marL="1143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3pPr>
      <a:lvl4pPr marL="1600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4pPr>
      <a:lvl5pPr marL="20574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Lucida Sans Unicode" panose="020B0602030504020204" pitchFamily="34" charset="0"/>
        </a:defRPr>
      </a:lvl9pPr>
    </p:titleStyle>
    <p:body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135.xml.rels><?xml version="1.0" encoding="UTF-8" standalone="yes"?>
<Relationships xmlns="http://schemas.openxmlformats.org/package/2006/relationships"><Relationship Id="rId3" Type="http://schemas.openxmlformats.org/officeDocument/2006/relationships/hyperlink" Target="http://www.slideshare.net/Hadoop_Summit/building-a-unified-data-pipeline-in-apache-spark"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hyperlink" Target="http://www.slideshare.net/databricks/strata-debugging-talk" TargetMode="External"/><Relationship Id="rId5" Type="http://schemas.openxmlformats.org/officeDocument/2006/relationships/hyperlink" Target="http://www.slideshare.net/akirillov/spark-workshop-internals-architecture-and-coding-59035491" TargetMode="External"/><Relationship Id="rId4" Type="http://schemas.openxmlformats.org/officeDocument/2006/relationships/hyperlink" Target="http://www.slideshare.net/datamantra/anatomy-of-rdd"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stanford.edu/~rezab/classes/cme323/S15/slides/devops_slides.pdf" TargetMode="External"/><Relationship Id="rId7" Type="http://schemas.openxmlformats.org/officeDocument/2006/relationships/hyperlink" Target="https://www.usenix.org/sites/default/files/conference/protected-files/osdi14_slides_gonzalez.pdf" TargetMode="Externa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hyperlink" Target="https://databricks-training.s3.amazonaws.com/slides/advanced-spark-training.pdf" TargetMode="External"/><Relationship Id="rId5" Type="http://schemas.openxmlformats.org/officeDocument/2006/relationships/hyperlink" Target="http://www.slideshare.net/michiard/introduction-to-spark-internals" TargetMode="External"/><Relationship Id="rId4" Type="http://schemas.openxmlformats.org/officeDocument/2006/relationships/hyperlink" Target="http://www.slideshare.net/colorant/spark-shuffle-introduction"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jpe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890372" y="3159125"/>
            <a:ext cx="63246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2400" dirty="0" smtClean="0">
                <a:latin typeface="+mn-lt"/>
              </a:rPr>
              <a:t>Vangelis </a:t>
            </a:r>
            <a:r>
              <a:rPr lang="en-GB" altLang="fi-FI" sz="2400" dirty="0" err="1" smtClean="0">
                <a:latin typeface="+mn-lt"/>
              </a:rPr>
              <a:t>Kritsotakis</a:t>
            </a:r>
            <a:r>
              <a:rPr lang="en-GB" altLang="fi-FI" sz="2400" dirty="0" smtClean="0">
                <a:latin typeface="+mn-lt"/>
              </a:rPr>
              <a:t> &amp; Panagiotis Papadakos</a:t>
            </a:r>
            <a:endParaRPr lang="en-GB" altLang="fi-FI" sz="2400" dirty="0">
              <a:latin typeface="+mn-lt"/>
            </a:endParaRPr>
          </a:p>
        </p:txBody>
      </p:sp>
      <p:sp>
        <p:nvSpPr>
          <p:cNvPr id="3075" name="Text Box 3"/>
          <p:cNvSpPr txBox="1">
            <a:spLocks noChangeArrowheads="1"/>
          </p:cNvSpPr>
          <p:nvPr/>
        </p:nvSpPr>
        <p:spPr bwMode="auto">
          <a:xfrm>
            <a:off x="1755605" y="3884741"/>
            <a:ext cx="6594134" cy="21048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gn="ctr">
              <a:lnSpc>
                <a:spcPct val="69000"/>
              </a:lnSpc>
            </a:pPr>
            <a:r>
              <a:rPr lang="en-GB" altLang="fi-FI" sz="2000" dirty="0" smtClean="0">
                <a:solidFill>
                  <a:schemeClr val="accent1">
                    <a:lumMod val="50000"/>
                  </a:schemeClr>
                </a:solidFill>
                <a:latin typeface="+mn-lt"/>
              </a:rPr>
              <a:t>Information Systems Laboratory</a:t>
            </a:r>
          </a:p>
          <a:p>
            <a:pPr algn="ctr">
              <a:lnSpc>
                <a:spcPct val="69000"/>
              </a:lnSpc>
            </a:pPr>
            <a:endParaRPr lang="en-GB" altLang="fi-FI" sz="2000" dirty="0" smtClean="0">
              <a:latin typeface="+mn-lt"/>
            </a:endParaRPr>
          </a:p>
          <a:p>
            <a:pPr algn="ctr">
              <a:lnSpc>
                <a:spcPct val="69000"/>
              </a:lnSpc>
            </a:pPr>
            <a:r>
              <a:rPr lang="en-GB" altLang="fi-FI" sz="2000" dirty="0" smtClean="0">
                <a:latin typeface="+mn-lt"/>
              </a:rPr>
              <a:t>ICS </a:t>
            </a:r>
            <a:r>
              <a:rPr lang="en-GB" altLang="fi-FI" sz="2000" dirty="0" smtClean="0">
                <a:latin typeface="+mn-lt"/>
              </a:rPr>
              <a:t>FORTH</a:t>
            </a:r>
            <a:endParaRPr lang="el-GR" altLang="fi-FI" sz="2000" dirty="0" smtClean="0">
              <a:latin typeface="+mn-lt"/>
            </a:endParaRPr>
          </a:p>
          <a:p>
            <a:pPr algn="ctr">
              <a:lnSpc>
                <a:spcPct val="69000"/>
              </a:lnSpc>
            </a:pPr>
            <a:endParaRPr lang="el-GR" altLang="fi-FI" sz="2000" dirty="0">
              <a:latin typeface="+mn-lt"/>
            </a:endParaRPr>
          </a:p>
          <a:p>
            <a:pPr algn="ctr">
              <a:lnSpc>
                <a:spcPct val="69000"/>
              </a:lnSpc>
            </a:pPr>
            <a:endParaRPr lang="el-GR" altLang="fi-FI" sz="2000" dirty="0" smtClean="0">
              <a:latin typeface="+mn-lt"/>
            </a:endParaRPr>
          </a:p>
          <a:p>
            <a:pPr algn="ctr">
              <a:lnSpc>
                <a:spcPct val="69000"/>
              </a:lnSpc>
            </a:pPr>
            <a:r>
              <a:rPr lang="el-GR" altLang="fi-FI" sz="2000" dirty="0" smtClean="0">
                <a:latin typeface="+mn-lt"/>
              </a:rPr>
              <a:t/>
            </a:r>
            <a:br>
              <a:rPr lang="el-GR" altLang="fi-FI" sz="2000" dirty="0" smtClean="0">
                <a:latin typeface="+mn-lt"/>
              </a:rPr>
            </a:br>
            <a:endParaRPr lang="en-GB" altLang="fi-FI" sz="2000" dirty="0" smtClean="0">
              <a:latin typeface="+mn-lt"/>
            </a:endParaRPr>
          </a:p>
          <a:p>
            <a:pPr algn="ctr">
              <a:lnSpc>
                <a:spcPct val="69000"/>
              </a:lnSpc>
            </a:pPr>
            <a:r>
              <a:rPr lang="en-GB" sz="2000" dirty="0" err="1" smtClean="0"/>
              <a:t>Προηγμένες</a:t>
            </a:r>
            <a:r>
              <a:rPr lang="en-GB" sz="2000" dirty="0" smtClean="0"/>
              <a:t> </a:t>
            </a:r>
            <a:r>
              <a:rPr lang="en-GB" sz="2000" dirty="0"/>
              <a:t>Ερευνητικές Δραστηριότητες στη Βιοϊατρική Τεχνολογία &amp; </a:t>
            </a:r>
            <a:r>
              <a:rPr lang="en-GB" sz="2000" dirty="0" smtClean="0"/>
              <a:t>Αγροδιατροφή</a:t>
            </a:r>
            <a:r>
              <a:rPr lang="el-GR" sz="2000" dirty="0" smtClean="0"/>
              <a:t> - ΒΙΤΑΔ</a:t>
            </a:r>
            <a:r>
              <a:rPr lang="en-GB" sz="2000" dirty="0" smtClean="0"/>
              <a:t> </a:t>
            </a:r>
            <a:r>
              <a:rPr lang="en-GB" sz="2000" dirty="0"/>
              <a:t>(MIS 5002469) </a:t>
            </a:r>
            <a:endParaRPr lang="en-GB" altLang="fi-FI" sz="2000" dirty="0">
              <a:latin typeface="+mn-lt"/>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972" y="808037"/>
            <a:ext cx="3581400" cy="190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 descr="http://www.ics.forth.gr/isl/_images/ISL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68" y="869317"/>
            <a:ext cx="1066801" cy="74565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1712" y="761924"/>
            <a:ext cx="960437" cy="9604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ΠΛΑΙΣΙΟ_ΕΤΠΑ"/>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9046" y="6218237"/>
            <a:ext cx="441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D39427FA-1038-423C-9025-A613B6CE694A}" type="slidenum">
              <a:rPr lang="en-GB" altLang="fi-FI"/>
              <a:pPr/>
              <a:t>10</a:t>
            </a:fld>
            <a:endParaRPr lang="en-GB" altLang="fi-FI"/>
          </a:p>
        </p:txBody>
      </p:sp>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563" y="3160713"/>
            <a:ext cx="4946650" cy="1579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2" name="Rectangle 2"/>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 </a:t>
            </a:r>
            <a:r>
              <a:rPr lang="en-GB" altLang="fi-FI" dirty="0">
                <a:solidFill>
                  <a:srgbClr val="CC0000"/>
                </a:solidFill>
                <a:latin typeface="GFS Neohellenic" charset="0"/>
              </a:rPr>
              <a:t>Descriptive Computing Model</a:t>
            </a:r>
          </a:p>
        </p:txBody>
      </p:sp>
      <p:sp>
        <p:nvSpPr>
          <p:cNvPr id="15363" name="Text Box 3"/>
          <p:cNvSpPr txBox="1">
            <a:spLocks noChangeArrowheads="1"/>
          </p:cNvSpPr>
          <p:nvPr/>
        </p:nvSpPr>
        <p:spPr bwMode="auto">
          <a:xfrm>
            <a:off x="504825" y="1552575"/>
            <a:ext cx="9070975" cy="200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400" dirty="0">
                <a:latin typeface="GFS Neohellenic" charset="0"/>
              </a:rPr>
              <a:t>Organize computation into multiple stages in a processing pipeline</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Transformations apply user code to distributed data in parallel</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Actions assemble final output of an algorithm from distributed </a:t>
            </a:r>
            <a:r>
              <a:rPr lang="en-GB" altLang="fi-FI" sz="2400" dirty="0" smtClean="0">
                <a:latin typeface="GFS Neohellenic" charset="0"/>
              </a:rPr>
              <a:t>data</a:t>
            </a:r>
            <a:endParaRPr lang="en-GB" altLang="fi-FI" sz="2400" dirty="0">
              <a:latin typeface="GFS Neohellenic" charset="0"/>
            </a:endParaRPr>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l="3604"/>
          <a:stretch>
            <a:fillRect/>
          </a:stretch>
        </p:blipFill>
        <p:spPr bwMode="auto">
          <a:xfrm>
            <a:off x="304832" y="4586287"/>
            <a:ext cx="5842000" cy="2165350"/>
          </a:xfrm>
          <a:prstGeom prst="rect">
            <a:avLst/>
          </a:prstGeom>
          <a:noFill/>
          <a:ln>
            <a:noFill/>
          </a:ln>
          <a:effectLst/>
          <a:extLst>
            <a:ext uri="{909E8E84-426E-40DD-AFC4-6F175D3DCCD1}">
              <a14:hiddenFill xmlns:a14="http://schemas.microsoft.com/office/drawing/2010/main">
                <a:blipFill dpi="0" rotWithShape="0">
                  <a:blip/>
                  <a:srcRect l="3604"/>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712" y="5151437"/>
            <a:ext cx="2132926" cy="113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6" name="Picture 2" descr="Image result for scala programming langu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090" y="3341982"/>
            <a:ext cx="1217022" cy="121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54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100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Create a graph</a:t>
            </a:r>
            <a:endParaRPr lang="en-GB" altLang="fi-FI" dirty="0">
              <a:solidFill>
                <a:srgbClr val="CC0000"/>
              </a:solidFill>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p:cNvSpPr txBox="1">
            <a:spLocks noChangeArrowheads="1"/>
          </p:cNvSpPr>
          <p:nvPr/>
        </p:nvSpPr>
        <p:spPr bwMode="auto">
          <a:xfrm>
            <a:off x="503238" y="1223962"/>
            <a:ext cx="9126537"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import whatever we need</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Create an RDD for the vertices</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users:RDD</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VertexId</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(String, String))]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sc.parallelize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Array((</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3L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rxin</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 student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7L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jgonzal</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 postdoc</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franklin, prof</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2L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istoica</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 prof</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Create an RDD for the </a:t>
            </a:r>
            <a:r>
              <a:rPr lang="en-US" sz="1800" b="1" i="1" dirty="0" smtClean="0">
                <a:solidFill>
                  <a:srgbClr val="008000"/>
                </a:solidFill>
                <a:highlight>
                  <a:srgbClr val="FFFFFF"/>
                </a:highlight>
                <a:latin typeface="Courier New"/>
                <a:ea typeface="Courier New"/>
                <a:cs typeface="Courier New"/>
                <a:sym typeface="Courier New"/>
              </a:rPr>
              <a:t>edges</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relationships:RDD</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[Edge[String]]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a:highlight>
                  <a:srgbClr val="FFFFFF"/>
                </a:highlight>
                <a:latin typeface="Courier New" panose="02070309020205020404" pitchFamily="49" charset="0"/>
                <a:ea typeface="Courier New"/>
                <a:cs typeface="Courier New" panose="02070309020205020404" pitchFamily="49" charset="0"/>
                <a:sym typeface="Courier New"/>
              </a:rPr>
              <a:t>sc.parallelize</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Array(Edge(</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3L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7L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err="1"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collab</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Edge(</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3</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advisor</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Edge(</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2L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colleague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Edge(</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5L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7L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a:solidFill>
                  <a:srgbClr val="FFC000"/>
                </a:solidFill>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PI</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endParaRPr lang="en-US" sz="1800"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Define a default user in case there are relationships with missing user</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t>
            </a:r>
            <a:r>
              <a:rPr lang="en-US" sz="1800" b="1" dirty="0" err="1" smtClean="0">
                <a:solidFill>
                  <a:srgbClr val="004080"/>
                </a:solidFill>
                <a:highlight>
                  <a:srgbClr val="FFFFFF"/>
                </a:highlight>
                <a:latin typeface="Courier New"/>
                <a:ea typeface="Courier New"/>
                <a:cs typeface="Courier New"/>
                <a:sym typeface="Courier New"/>
              </a:rPr>
              <a:t>al</a:t>
            </a:r>
            <a:r>
              <a:rPr lang="en-US" sz="1800" b="1" dirty="0" smtClean="0">
                <a:solidFill>
                  <a:srgbClr val="004080"/>
                </a:solidFill>
                <a:highlight>
                  <a:srgbClr val="FFFFFF"/>
                </a:highlight>
                <a:latin typeface="Courier New"/>
                <a:ea typeface="Courier New"/>
                <a:cs typeface="Courier New"/>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defaultUser</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John Doe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Missing</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Build the initial graph</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rgbClr val="004080"/>
                </a:solidFill>
                <a:highlight>
                  <a:srgbClr val="FFFFFF"/>
                </a:highlight>
                <a:latin typeface="Courier New"/>
                <a:ea typeface="Courier New"/>
                <a:cs typeface="Courier New"/>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graph </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Graph(</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users,relationships,defaultUser</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p:txBody>
      </p:sp>
    </p:spTree>
    <p:extLst>
      <p:ext uri="{BB962C8B-B14F-4D97-AF65-F5344CB8AC3E}">
        <p14:creationId xmlns:p14="http://schemas.microsoft.com/office/powerpoint/2010/main" val="6483865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101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Run </a:t>
            </a:r>
            <a:r>
              <a:rPr lang="en-GB" altLang="fi-FI" dirty="0" err="1" smtClean="0">
                <a:solidFill>
                  <a:srgbClr val="CC0000"/>
                </a:solidFill>
                <a:latin typeface="GFS Neohellenic" charset="0"/>
              </a:rPr>
              <a:t>pagerank</a:t>
            </a:r>
            <a:endParaRPr lang="en-GB" altLang="fi-FI" dirty="0">
              <a:solidFill>
                <a:srgbClr val="CC0000"/>
              </a:solidFill>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p:cNvSpPr txBox="1">
            <a:spLocks noChangeArrowheads="1"/>
          </p:cNvSpPr>
          <p:nvPr/>
        </p:nvSpPr>
        <p:spPr bwMode="auto">
          <a:xfrm>
            <a:off x="503238" y="1223962"/>
            <a:ext cx="9126537" cy="507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import whatever we need</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Load the edges of the graph</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graph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GraphLoader.edgeList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follower.txt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Run PageRank</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ranks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graph.pageRank</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(0.0001).vertices</a:t>
            </a: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Join the ranks with the usernames</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rgbClr val="004080"/>
                </a:solidFill>
                <a:highlight>
                  <a:srgbClr val="FFFFFF"/>
                </a:highlight>
                <a:latin typeface="Courier New"/>
                <a:ea typeface="Courier New"/>
                <a:cs typeface="Courier New"/>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users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sc.textFile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users.txt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").map{ line =&gt;</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fields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line.split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(fields(0).</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toLong</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fields(1))</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endParaRPr lang="en-US" sz="1800" b="1" i="1" dirty="0">
              <a:solidFill>
                <a:srgbClr val="008000"/>
              </a:solidFill>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rgbClr val="004080"/>
                </a:solidFill>
                <a:highlight>
                  <a:srgbClr val="FFFFFF"/>
                </a:highlight>
                <a:latin typeface="Courier New"/>
                <a:ea typeface="Courier New"/>
                <a:cs typeface="Courier New"/>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rankByUserName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users.join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(ranks).map {</a:t>
            </a:r>
          </a:p>
          <a:p>
            <a:pPr>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case(id, (username, rank)) =&gt; (username, rank)</a:t>
            </a:r>
          </a:p>
          <a:p>
            <a:pPr>
              <a:lnSpc>
                <a:spcPct val="100000"/>
              </a:lnSpc>
              <a:spcBef>
                <a:spcPts val="0"/>
              </a:spcBef>
              <a:spcAft>
                <a:spcPts val="0"/>
              </a:spcAft>
              <a:buSzPct val="55000"/>
            </a:pP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Print the result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dirty="0" err="1">
                <a:highlight>
                  <a:srgbClr val="FFFFFF"/>
                </a:highlight>
                <a:latin typeface="Courier New" panose="02070309020205020404" pitchFamily="49" charset="0"/>
                <a:ea typeface="Courier New"/>
                <a:cs typeface="Courier New" panose="02070309020205020404" pitchFamily="49" charset="0"/>
                <a:sym typeface="Courier New"/>
              </a:rPr>
              <a:t>p</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rintln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ranksByUsername.collect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mkString</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p:txBody>
      </p:sp>
      <p:sp>
        <p:nvSpPr>
          <p:cNvPr id="8" name="Shape 1497"/>
          <p:cNvSpPr/>
          <p:nvPr/>
        </p:nvSpPr>
        <p:spPr>
          <a:xfrm>
            <a:off x="7615958" y="1493837"/>
            <a:ext cx="2377354" cy="30480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463"/>
              </a:spcBef>
            </a:pPr>
            <a:r>
              <a:rPr lang="en-US" sz="1600" b="1" dirty="0" smtClean="0">
                <a:latin typeface="Courier New"/>
                <a:ea typeface="Courier New"/>
                <a:cs typeface="Courier New"/>
                <a:sym typeface="Courier New"/>
              </a:rPr>
              <a:t>follower.txt</a:t>
            </a:r>
            <a:endParaRPr lang="en-US" sz="1488" b="1" dirty="0" smtClean="0">
              <a:solidFill>
                <a:srgbClr val="0000FF"/>
              </a:solidFill>
              <a:latin typeface="Courier New"/>
              <a:ea typeface="Courier New"/>
              <a:cs typeface="Courier New"/>
              <a:sym typeface="Courier New"/>
            </a:endParaRPr>
          </a:p>
          <a:p>
            <a:pPr>
              <a:lnSpc>
                <a:spcPct val="115000"/>
              </a:lnSpc>
              <a:spcBef>
                <a:spcPts val="463"/>
              </a:spcBef>
            </a:pPr>
            <a:r>
              <a:rPr lang="en-US" sz="1600" b="1" dirty="0" smtClean="0">
                <a:solidFill>
                  <a:schemeClr val="dk1"/>
                </a:solidFill>
                <a:latin typeface="Courier New"/>
                <a:ea typeface="Courier New"/>
                <a:cs typeface="Courier New"/>
                <a:sym typeface="Courier New"/>
              </a:rPr>
              <a:t>1,2</a:t>
            </a:r>
          </a:p>
          <a:p>
            <a:pPr>
              <a:lnSpc>
                <a:spcPct val="115000"/>
              </a:lnSpc>
              <a:spcBef>
                <a:spcPts val="463"/>
              </a:spcBef>
            </a:pPr>
            <a:r>
              <a:rPr lang="en-US" sz="1600" b="1" dirty="0" smtClean="0">
                <a:solidFill>
                  <a:schemeClr val="dk1"/>
                </a:solidFill>
                <a:latin typeface="Courier New"/>
                <a:ea typeface="Courier New"/>
                <a:cs typeface="Courier New"/>
                <a:sym typeface="Courier New"/>
              </a:rPr>
              <a:t>1,3</a:t>
            </a:r>
          </a:p>
          <a:p>
            <a:pPr>
              <a:lnSpc>
                <a:spcPct val="115000"/>
              </a:lnSpc>
              <a:spcBef>
                <a:spcPts val="463"/>
              </a:spcBef>
            </a:pPr>
            <a:r>
              <a:rPr lang="en-US" sz="1600" b="1" dirty="0" smtClean="0">
                <a:solidFill>
                  <a:schemeClr val="dk1"/>
                </a:solidFill>
                <a:latin typeface="Courier New"/>
                <a:ea typeface="Courier New"/>
                <a:cs typeface="Courier New"/>
                <a:sym typeface="Courier New"/>
              </a:rPr>
              <a:t>5,3</a:t>
            </a:r>
          </a:p>
          <a:p>
            <a:pPr>
              <a:lnSpc>
                <a:spcPct val="115000"/>
              </a:lnSpc>
              <a:spcBef>
                <a:spcPts val="463"/>
              </a:spcBef>
            </a:pPr>
            <a:r>
              <a:rPr lang="en-US" sz="1600" b="1" dirty="0" smtClean="0">
                <a:solidFill>
                  <a:schemeClr val="dk1"/>
                </a:solidFill>
                <a:latin typeface="Courier New"/>
                <a:ea typeface="Courier New"/>
                <a:cs typeface="Courier New"/>
                <a:sym typeface="Courier New"/>
              </a:rPr>
              <a:t>6,10</a:t>
            </a:r>
          </a:p>
          <a:p>
            <a:pPr>
              <a:lnSpc>
                <a:spcPct val="115000"/>
              </a:lnSpc>
              <a:spcBef>
                <a:spcPts val="463"/>
              </a:spcBef>
            </a:pPr>
            <a:r>
              <a:rPr lang="en-US" sz="1600" b="1" dirty="0" smtClean="0">
                <a:solidFill>
                  <a:schemeClr val="dk1"/>
                </a:solidFill>
                <a:latin typeface="Courier New"/>
                <a:ea typeface="Courier New"/>
                <a:cs typeface="Courier New"/>
                <a:sym typeface="Courier New"/>
              </a:rPr>
              <a:t>5,4</a:t>
            </a:r>
          </a:p>
          <a:p>
            <a:pPr>
              <a:lnSpc>
                <a:spcPct val="115000"/>
              </a:lnSpc>
              <a:spcBef>
                <a:spcPts val="463"/>
              </a:spcBef>
            </a:pPr>
            <a:r>
              <a:rPr lang="en-US" sz="1600" b="1" dirty="0" smtClean="0">
                <a:solidFill>
                  <a:schemeClr val="dk1"/>
                </a:solidFill>
                <a:latin typeface="Courier New"/>
                <a:ea typeface="Courier New"/>
                <a:cs typeface="Courier New"/>
                <a:sym typeface="Courier New"/>
              </a:rPr>
              <a:t>3,2</a:t>
            </a:r>
          </a:p>
          <a:p>
            <a:pPr>
              <a:lnSpc>
                <a:spcPct val="115000"/>
              </a:lnSpc>
              <a:spcBef>
                <a:spcPts val="463"/>
              </a:spcBef>
            </a:pPr>
            <a:r>
              <a:rPr lang="en-US" sz="1600" b="1" dirty="0" smtClean="0">
                <a:solidFill>
                  <a:schemeClr val="dk1"/>
                </a:solidFill>
                <a:latin typeface="Courier New"/>
                <a:ea typeface="Courier New"/>
                <a:cs typeface="Courier New"/>
                <a:sym typeface="Courier New"/>
              </a:rPr>
              <a:t>2,1</a:t>
            </a:r>
          </a:p>
          <a:p>
            <a:pPr>
              <a:lnSpc>
                <a:spcPct val="115000"/>
              </a:lnSpc>
              <a:spcBef>
                <a:spcPts val="463"/>
              </a:spcBef>
            </a:pPr>
            <a:endParaRPr lang="en-US" sz="1600" b="1" dirty="0" smtClean="0">
              <a:solidFill>
                <a:schemeClr val="dk1"/>
              </a:solidFill>
              <a:latin typeface="Courier New"/>
              <a:ea typeface="Courier New"/>
              <a:cs typeface="Courier New"/>
              <a:sym typeface="Courier New"/>
            </a:endParaRPr>
          </a:p>
        </p:txBody>
      </p:sp>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29198079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102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RDF &amp; SPARQL</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400" dirty="0" err="1" smtClean="0">
                <a:solidFill>
                  <a:schemeClr val="dk1"/>
                </a:solidFill>
              </a:rPr>
              <a:t>graphX</a:t>
            </a:r>
            <a:r>
              <a:rPr lang="en-US" sz="2400" dirty="0" smtClean="0">
                <a:solidFill>
                  <a:schemeClr val="dk1"/>
                </a:solidFill>
              </a:rPr>
              <a:t> does not natively support RDF… but there are ways to load RDF data</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take advantage of the cluster for isomorphism, merging, computation of clustering co-efficient</a:t>
            </a:r>
          </a:p>
          <a:p>
            <a:pPr marL="0" indent="0">
              <a:lnSpc>
                <a:spcPct val="107000"/>
              </a:lnSpc>
              <a:spcAft>
                <a:spcPts val="0"/>
              </a:spcAft>
            </a:pPr>
            <a:r>
              <a:rPr lang="en-US" sz="2400" dirty="0" smtClean="0">
                <a:solidFill>
                  <a:schemeClr val="dk1"/>
                </a:solidFill>
              </a:rPr>
              <a:t>Some approaches for </a:t>
            </a:r>
            <a:r>
              <a:rPr lang="en-US" sz="2400" dirty="0" err="1" smtClean="0">
                <a:solidFill>
                  <a:schemeClr val="dk1"/>
                </a:solidFill>
              </a:rPr>
              <a:t>Sparql</a:t>
            </a:r>
            <a:r>
              <a:rPr lang="en-US" sz="2400" dirty="0" smtClean="0">
                <a:solidFill>
                  <a:schemeClr val="dk1"/>
                </a:solidFill>
              </a:rPr>
              <a:t> using spark</a:t>
            </a:r>
          </a:p>
          <a:p>
            <a:pPr marL="400050" lvl="1" indent="0">
              <a:lnSpc>
                <a:spcPct val="107000"/>
              </a:lnSpc>
              <a:spcAft>
                <a:spcPts val="0"/>
              </a:spcAft>
            </a:pPr>
            <a:r>
              <a:rPr lang="en-US" sz="2000" b="1" dirty="0" smtClean="0">
                <a:solidFill>
                  <a:schemeClr val="dk1"/>
                </a:solidFill>
              </a:rPr>
              <a:t>S2X (2015)</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Defines a mapping from RDF to the property graph model of </a:t>
            </a:r>
            <a:r>
              <a:rPr lang="en-US" sz="1800" dirty="0" err="1" smtClean="0">
                <a:solidFill>
                  <a:schemeClr val="dk1"/>
                </a:solidFill>
              </a:rPr>
              <a:t>GraphX</a:t>
            </a:r>
            <a:endParaRPr lang="en-US" sz="1800" dirty="0" smtClean="0">
              <a:solidFill>
                <a:schemeClr val="dk1"/>
              </a:solidFill>
            </a:endParaRPr>
          </a:p>
          <a:p>
            <a:pPr marL="400050" lvl="1" indent="0">
              <a:lnSpc>
                <a:spcPct val="107000"/>
              </a:lnSpc>
              <a:spcAft>
                <a:spcPts val="0"/>
              </a:spcAft>
            </a:pPr>
            <a:r>
              <a:rPr lang="en-US" sz="2000" b="1" dirty="0" smtClean="0">
                <a:solidFill>
                  <a:schemeClr val="dk1"/>
                </a:solidFill>
              </a:rPr>
              <a:t>S2RDF (VLDB 2016)</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Introduces </a:t>
            </a:r>
            <a:r>
              <a:rPr lang="en-US" sz="1800" dirty="0" err="1" smtClean="0">
                <a:solidFill>
                  <a:schemeClr val="dk1"/>
                </a:solidFill>
              </a:rPr>
              <a:t>ExtVP</a:t>
            </a:r>
            <a:r>
              <a:rPr lang="en-US" sz="1800" dirty="0" smtClean="0">
                <a:solidFill>
                  <a:schemeClr val="dk1"/>
                </a:solidFill>
              </a:rPr>
              <a:t> – A novel relational vertical partitioning schema for RDF </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Uses semi-joins based preprocessing to minimize query input size</a:t>
            </a:r>
          </a:p>
          <a:p>
            <a:pPr marL="1257300" lvl="2" indent="-457200">
              <a:lnSpc>
                <a:spcPct val="107000"/>
              </a:lnSpc>
              <a:spcAft>
                <a:spcPts val="0"/>
              </a:spcAft>
              <a:buFont typeface="Arial" panose="020B0604020202020204" pitchFamily="34" charset="0"/>
              <a:buChar char="•"/>
            </a:pPr>
            <a:r>
              <a:rPr lang="en-US" sz="1800" dirty="0" smtClean="0">
                <a:solidFill>
                  <a:schemeClr val="dk1"/>
                </a:solidFill>
              </a:rPr>
              <a:t>Based on Spark SQL</a:t>
            </a:r>
          </a:p>
          <a:p>
            <a:pPr marL="857250" lvl="1" indent="-457200">
              <a:lnSpc>
                <a:spcPct val="107000"/>
              </a:lnSpc>
              <a:spcAft>
                <a:spcPts val="0"/>
              </a:spcAft>
              <a:buFont typeface="Arial" panose="020B0604020202020204" pitchFamily="34" charset="0"/>
              <a:buChar char="•"/>
            </a:pPr>
            <a:endParaRPr lang="en-US" sz="18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803573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r>
              <a:rPr lang="en-US"/>
              <a:t>Spark SQL</a:t>
            </a:r>
          </a:p>
        </p:txBody>
      </p:sp>
      <p:sp>
        <p:nvSpPr>
          <p:cNvPr id="1737" name="Shape 173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a:t>DataFrames &amp; Datasets</a:t>
            </a:r>
          </a:p>
        </p:txBody>
      </p:sp>
      <p:sp>
        <p:nvSpPr>
          <p:cNvPr id="1738" name="Shape 173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103</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2386682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104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SQL</a:t>
            </a: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a:solidFill>
                  <a:schemeClr val="dk1"/>
                </a:solidFill>
              </a:rPr>
              <a:t>Spark’s interface for working with structured and semi structured data.</a:t>
            </a:r>
          </a:p>
          <a:p>
            <a:pPr marL="457200" indent="-457200">
              <a:lnSpc>
                <a:spcPct val="107000"/>
              </a:lnSpc>
              <a:spcAft>
                <a:spcPts val="0"/>
              </a:spcAft>
              <a:buFont typeface="Arial" panose="020B0604020202020204" pitchFamily="34" charset="0"/>
              <a:buChar char="•"/>
            </a:pPr>
            <a:r>
              <a:rPr lang="en-US" sz="2600" dirty="0">
                <a:solidFill>
                  <a:schemeClr val="dk1"/>
                </a:solidFill>
              </a:rPr>
              <a:t>Can load data from a variety of structured sources (i.e., JSON, Hive, </a:t>
            </a:r>
            <a:r>
              <a:rPr lang="en-US" sz="2600" dirty="0" smtClean="0">
                <a:solidFill>
                  <a:schemeClr val="dk1"/>
                </a:solidFill>
              </a:rPr>
              <a:t>Parquet</a:t>
            </a:r>
            <a:r>
              <a:rPr lang="en-US" sz="2600" dirty="0" smtClean="0">
                <a:solidFill>
                  <a:srgbClr val="0070C0"/>
                </a:solidFill>
              </a:rPr>
              <a:t>*</a:t>
            </a:r>
            <a:r>
              <a:rPr lang="en-US" sz="2600" dirty="0" smtClean="0">
                <a:solidFill>
                  <a:schemeClr val="dk1"/>
                </a:solidFill>
              </a:rPr>
              <a:t>, </a:t>
            </a:r>
            <a:r>
              <a:rPr lang="en-US" sz="2600" dirty="0">
                <a:solidFill>
                  <a:schemeClr val="dk1"/>
                </a:solidFill>
              </a:rPr>
              <a:t>external databases or existing RDDs).</a:t>
            </a:r>
          </a:p>
          <a:p>
            <a:pPr marL="457200" indent="-457200">
              <a:lnSpc>
                <a:spcPct val="107000"/>
              </a:lnSpc>
              <a:spcAft>
                <a:spcPts val="0"/>
              </a:spcAft>
              <a:buFont typeface="Arial" panose="020B0604020202020204" pitchFamily="34" charset="0"/>
              <a:buChar char="•"/>
            </a:pPr>
            <a:r>
              <a:rPr lang="en-US" sz="2600" dirty="0">
                <a:solidFill>
                  <a:schemeClr val="dk1"/>
                </a:solidFill>
              </a:rPr>
              <a:t>It lets you query the data using SQL, </a:t>
            </a:r>
            <a:endParaRPr lang="en-US" sz="2600" dirty="0" smtClean="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It allows you to use </a:t>
            </a:r>
            <a:r>
              <a:rPr lang="en-US" sz="2600" dirty="0">
                <a:solidFill>
                  <a:schemeClr val="dk1"/>
                </a:solidFill>
              </a:rPr>
              <a:t>standard database connectors (JDBC/ODBC</a:t>
            </a:r>
            <a:r>
              <a:rPr lang="en-US" sz="2600" dirty="0" smtClean="0">
                <a:solidFill>
                  <a:schemeClr val="dk1"/>
                </a:solidFill>
              </a:rPr>
              <a:t>).</a:t>
            </a:r>
          </a:p>
          <a:p>
            <a:pPr>
              <a:lnSpc>
                <a:spcPct val="107000"/>
              </a:lnSpc>
              <a:spcAft>
                <a:spcPts val="0"/>
              </a:spcAft>
            </a:pPr>
            <a:r>
              <a:rPr lang="en-US" sz="2000" dirty="0" smtClean="0">
                <a:solidFill>
                  <a:srgbClr val="0070C0"/>
                </a:solidFill>
              </a:rPr>
              <a:t>* Parquet is a column-oriented storage format available to any project in the Hadoop ecosystem, that can store records with nested fields efficiently.</a:t>
            </a:r>
            <a:endParaRPr lang="en-US" sz="2000" dirty="0">
              <a:solidFill>
                <a:srgbClr val="0070C0"/>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32068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105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Datasets &amp; </a:t>
            </a:r>
            <a:r>
              <a:rPr lang="en-GB" altLang="fi-FI" dirty="0" err="1" smtClean="0">
                <a:solidFill>
                  <a:srgbClr val="CC0000"/>
                </a:solidFill>
                <a:latin typeface="GFS Neohellenic" charset="0"/>
              </a:rPr>
              <a:t>Dataframes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500" dirty="0">
                <a:solidFill>
                  <a:schemeClr val="dk1"/>
                </a:solidFill>
              </a:rPr>
              <a:t>Datasets </a:t>
            </a:r>
            <a:r>
              <a:rPr lang="en-US" sz="2500" dirty="0" smtClean="0">
                <a:solidFill>
                  <a:schemeClr val="dk1"/>
                </a:solidFill>
              </a:rPr>
              <a:t>represent </a:t>
            </a:r>
            <a:r>
              <a:rPr lang="en-US" sz="2500" dirty="0">
                <a:solidFill>
                  <a:schemeClr val="dk1"/>
                </a:solidFill>
              </a:rPr>
              <a:t>distributed collections like RDDs</a:t>
            </a:r>
          </a:p>
          <a:p>
            <a:pPr marL="457200" indent="-457200">
              <a:lnSpc>
                <a:spcPct val="107000"/>
              </a:lnSpc>
              <a:spcAft>
                <a:spcPts val="0"/>
              </a:spcAft>
              <a:buFont typeface="Arial" panose="020B0604020202020204" pitchFamily="34" charset="0"/>
              <a:buChar char="•"/>
            </a:pPr>
            <a:r>
              <a:rPr lang="en-US" sz="2500" dirty="0">
                <a:solidFill>
                  <a:schemeClr val="dk1"/>
                </a:solidFill>
              </a:rPr>
              <a:t>The difference lies in the serialization </a:t>
            </a:r>
            <a:r>
              <a:rPr lang="en-US" sz="2500" dirty="0" smtClean="0">
                <a:solidFill>
                  <a:schemeClr val="dk1"/>
                </a:solidFill>
              </a:rPr>
              <a:t>mechanism </a:t>
            </a:r>
            <a:endParaRPr lang="en-US" sz="2500" dirty="0">
              <a:solidFill>
                <a:schemeClr val="dk1"/>
              </a:solidFill>
            </a:endParaRPr>
          </a:p>
          <a:p>
            <a:pPr marL="457200" indent="-457200">
              <a:lnSpc>
                <a:spcPct val="107000"/>
              </a:lnSpc>
              <a:spcAft>
                <a:spcPts val="0"/>
              </a:spcAft>
              <a:buFont typeface="Arial" panose="020B0604020202020204" pitchFamily="34" charset="0"/>
              <a:buChar char="•"/>
            </a:pPr>
            <a:r>
              <a:rPr lang="en-US" sz="2500" dirty="0" smtClean="0">
                <a:solidFill>
                  <a:schemeClr val="dk1"/>
                </a:solidFill>
              </a:rPr>
              <a:t>Datasets </a:t>
            </a:r>
            <a:r>
              <a:rPr lang="en-US" sz="2500" dirty="0">
                <a:solidFill>
                  <a:schemeClr val="dk1"/>
                </a:solidFill>
              </a:rPr>
              <a:t>use a specialized Encoder to serialize the objects for processing or transmitting over the </a:t>
            </a:r>
            <a:r>
              <a:rPr lang="en-US" sz="2500" dirty="0" smtClean="0">
                <a:solidFill>
                  <a:schemeClr val="dk1"/>
                </a:solidFill>
              </a:rPr>
              <a:t>network</a:t>
            </a:r>
          </a:p>
          <a:p>
            <a:pPr marL="857250" lvl="1" indent="-457200">
              <a:lnSpc>
                <a:spcPct val="107000"/>
              </a:lnSpc>
              <a:spcAft>
                <a:spcPts val="0"/>
              </a:spcAft>
              <a:buFont typeface="Arial" panose="020B0604020202020204" pitchFamily="34" charset="0"/>
              <a:buChar char="•"/>
            </a:pPr>
            <a:r>
              <a:rPr lang="en-US" sz="2300" dirty="0" smtClean="0">
                <a:solidFill>
                  <a:schemeClr val="dk1"/>
                </a:solidFill>
              </a:rPr>
              <a:t>instead </a:t>
            </a:r>
            <a:r>
              <a:rPr lang="en-US" sz="2300" dirty="0">
                <a:solidFill>
                  <a:schemeClr val="dk1"/>
                </a:solidFill>
              </a:rPr>
              <a:t>of </a:t>
            </a:r>
            <a:r>
              <a:rPr lang="en-US" sz="2300" dirty="0" smtClean="0">
                <a:solidFill>
                  <a:schemeClr val="dk1"/>
                </a:solidFill>
              </a:rPr>
              <a:t>Java </a:t>
            </a:r>
            <a:r>
              <a:rPr lang="en-US" sz="2300" dirty="0">
                <a:solidFill>
                  <a:schemeClr val="dk1"/>
                </a:solidFill>
              </a:rPr>
              <a:t>serialization or </a:t>
            </a:r>
            <a:r>
              <a:rPr lang="en-US" sz="2300" dirty="0" err="1" smtClean="0">
                <a:solidFill>
                  <a:schemeClr val="dk1"/>
                </a:solidFill>
              </a:rPr>
              <a:t>kryo</a:t>
            </a:r>
            <a:endParaRPr lang="en-US" sz="2300" dirty="0">
              <a:solidFill>
                <a:schemeClr val="dk1"/>
              </a:solidFill>
            </a:endParaRPr>
          </a:p>
          <a:p>
            <a:pPr marL="457200" indent="-457200">
              <a:lnSpc>
                <a:spcPct val="107000"/>
              </a:lnSpc>
              <a:spcAft>
                <a:spcPts val="0"/>
              </a:spcAft>
              <a:buFont typeface="Arial" panose="020B0604020202020204" pitchFamily="34" charset="0"/>
              <a:buChar char="•"/>
            </a:pPr>
            <a:r>
              <a:rPr lang="en-US" sz="2500" dirty="0" smtClean="0">
                <a:solidFill>
                  <a:schemeClr val="dk1"/>
                </a:solidFill>
              </a:rPr>
              <a:t>Encoders allow Spark </a:t>
            </a:r>
            <a:r>
              <a:rPr lang="en-US" sz="2500" dirty="0">
                <a:solidFill>
                  <a:schemeClr val="dk1"/>
                </a:solidFill>
              </a:rPr>
              <a:t>to perform many operations like filtering </a:t>
            </a:r>
            <a:r>
              <a:rPr lang="en-US" sz="2500" dirty="0" smtClean="0">
                <a:solidFill>
                  <a:schemeClr val="dk1"/>
                </a:solidFill>
              </a:rPr>
              <a:t>and sorting </a:t>
            </a:r>
            <a:r>
              <a:rPr lang="en-US" sz="2500" dirty="0">
                <a:solidFill>
                  <a:schemeClr val="dk1"/>
                </a:solidFill>
              </a:rPr>
              <a:t>without </a:t>
            </a:r>
            <a:r>
              <a:rPr lang="en-US" sz="2500" dirty="0" smtClean="0">
                <a:solidFill>
                  <a:schemeClr val="dk1"/>
                </a:solidFill>
              </a:rPr>
              <a:t>de-serializing </a:t>
            </a:r>
            <a:r>
              <a:rPr lang="en-US" sz="2500" dirty="0">
                <a:solidFill>
                  <a:schemeClr val="dk1"/>
                </a:solidFill>
              </a:rPr>
              <a:t>the bytes back into an </a:t>
            </a:r>
            <a:r>
              <a:rPr lang="en-US" sz="2500" dirty="0" smtClean="0">
                <a:solidFill>
                  <a:schemeClr val="dk1"/>
                </a:solidFill>
              </a:rPr>
              <a:t>object</a:t>
            </a:r>
          </a:p>
          <a:p>
            <a:pPr marL="457200" indent="-457200">
              <a:lnSpc>
                <a:spcPct val="107000"/>
              </a:lnSpc>
              <a:spcAft>
                <a:spcPts val="0"/>
              </a:spcAft>
              <a:buFont typeface="Arial" panose="020B0604020202020204" pitchFamily="34" charset="0"/>
              <a:buChar char="•"/>
            </a:pPr>
            <a:r>
              <a:rPr lang="en-US" sz="2500" dirty="0" err="1">
                <a:solidFill>
                  <a:schemeClr val="dk1"/>
                </a:solidFill>
              </a:rPr>
              <a:t>DataFrames</a:t>
            </a:r>
            <a:r>
              <a:rPr lang="en-US" sz="2500" dirty="0">
                <a:solidFill>
                  <a:schemeClr val="dk1"/>
                </a:solidFill>
              </a:rPr>
              <a:t> are Datasets with additional schema </a:t>
            </a:r>
            <a:r>
              <a:rPr lang="en-US" sz="2500" dirty="0" smtClean="0">
                <a:solidFill>
                  <a:schemeClr val="dk1"/>
                </a:solidFill>
              </a:rPr>
              <a:t>information used for storing </a:t>
            </a:r>
            <a:r>
              <a:rPr lang="en-US" sz="2500" dirty="0">
                <a:solidFill>
                  <a:schemeClr val="dk1"/>
                </a:solidFill>
              </a:rPr>
              <a:t>data in a more efficient manner than </a:t>
            </a:r>
            <a:r>
              <a:rPr lang="en-US" sz="2500" dirty="0" smtClean="0">
                <a:solidFill>
                  <a:schemeClr val="dk1"/>
                </a:solidFill>
              </a:rPr>
              <a:t>RDDs.</a:t>
            </a:r>
            <a:endParaRPr lang="en-US" sz="2500" dirty="0">
              <a:solidFill>
                <a:schemeClr val="dk1"/>
              </a:solidFill>
            </a:endParaRPr>
          </a:p>
          <a:p>
            <a:pPr marL="457200" indent="-457200">
              <a:lnSpc>
                <a:spcPct val="107000"/>
              </a:lnSpc>
              <a:spcAft>
                <a:spcPts val="0"/>
              </a:spcAft>
              <a:buFont typeface="Arial" panose="020B0604020202020204" pitchFamily="34" charset="0"/>
              <a:buChar char="•"/>
            </a:pPr>
            <a:endParaRPr lang="en-US" sz="26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28636077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106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Datasets</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a:solidFill>
                  <a:schemeClr val="dk1"/>
                </a:solidFill>
              </a:rPr>
              <a:t>Datasets </a:t>
            </a:r>
            <a:r>
              <a:rPr lang="en-US" sz="2600" dirty="0" smtClean="0">
                <a:solidFill>
                  <a:schemeClr val="dk1"/>
                </a:solidFill>
              </a:rPr>
              <a:t>represent </a:t>
            </a:r>
            <a:r>
              <a:rPr lang="en-US" sz="2600" dirty="0">
                <a:solidFill>
                  <a:schemeClr val="dk1"/>
                </a:solidFill>
              </a:rPr>
              <a:t>distributed collections like RDDs</a:t>
            </a:r>
          </a:p>
          <a:p>
            <a:pPr marL="457200" indent="-457200">
              <a:lnSpc>
                <a:spcPct val="107000"/>
              </a:lnSpc>
              <a:spcAft>
                <a:spcPts val="0"/>
              </a:spcAft>
              <a:buFont typeface="Arial" panose="020B0604020202020204" pitchFamily="34" charset="0"/>
              <a:buChar char="•"/>
            </a:pPr>
            <a:r>
              <a:rPr lang="en-US" sz="2600" dirty="0">
                <a:solidFill>
                  <a:schemeClr val="dk1"/>
                </a:solidFill>
              </a:rPr>
              <a:t>The difference lies in the serialization </a:t>
            </a:r>
            <a:r>
              <a:rPr lang="en-US" sz="2600" dirty="0" smtClean="0">
                <a:solidFill>
                  <a:schemeClr val="dk1"/>
                </a:solidFill>
              </a:rPr>
              <a:t>mechanism </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Datasets </a:t>
            </a:r>
            <a:r>
              <a:rPr lang="en-US" sz="2600" dirty="0">
                <a:solidFill>
                  <a:schemeClr val="dk1"/>
                </a:solidFill>
              </a:rPr>
              <a:t>use a specialized Encoder to serialize the objects for processing or transmitting over the </a:t>
            </a:r>
            <a:r>
              <a:rPr lang="en-US" sz="2600" dirty="0" smtClean="0">
                <a:solidFill>
                  <a:schemeClr val="dk1"/>
                </a:solidFill>
              </a:rPr>
              <a:t>network</a:t>
            </a:r>
          </a:p>
          <a:p>
            <a:pPr marL="857250" lvl="1" indent="-457200">
              <a:lnSpc>
                <a:spcPct val="107000"/>
              </a:lnSpc>
              <a:spcAft>
                <a:spcPts val="0"/>
              </a:spcAft>
              <a:buFont typeface="Arial" panose="020B0604020202020204" pitchFamily="34" charset="0"/>
              <a:buChar char="•"/>
            </a:pPr>
            <a:r>
              <a:rPr lang="en-US" sz="2400" dirty="0" smtClean="0">
                <a:solidFill>
                  <a:schemeClr val="dk1"/>
                </a:solidFill>
              </a:rPr>
              <a:t>instead </a:t>
            </a:r>
            <a:r>
              <a:rPr lang="en-US" sz="2400" dirty="0">
                <a:solidFill>
                  <a:schemeClr val="dk1"/>
                </a:solidFill>
              </a:rPr>
              <a:t>of </a:t>
            </a:r>
            <a:r>
              <a:rPr lang="en-US" sz="2400" dirty="0" smtClean="0">
                <a:solidFill>
                  <a:schemeClr val="dk1"/>
                </a:solidFill>
              </a:rPr>
              <a:t>Java </a:t>
            </a:r>
            <a:r>
              <a:rPr lang="en-US" sz="2400" dirty="0">
                <a:solidFill>
                  <a:schemeClr val="dk1"/>
                </a:solidFill>
              </a:rPr>
              <a:t>serialization or </a:t>
            </a:r>
            <a:r>
              <a:rPr lang="en-US" sz="2400" dirty="0" err="1" smtClean="0">
                <a:solidFill>
                  <a:schemeClr val="dk1"/>
                </a:solidFill>
              </a:rPr>
              <a:t>kryo</a:t>
            </a:r>
            <a:endParaRPr lang="en-US" sz="22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Encoders allow Spark </a:t>
            </a:r>
            <a:r>
              <a:rPr lang="en-US" sz="2600" dirty="0">
                <a:solidFill>
                  <a:schemeClr val="dk1"/>
                </a:solidFill>
              </a:rPr>
              <a:t>to perform many operations like filtering </a:t>
            </a:r>
            <a:r>
              <a:rPr lang="en-US" sz="2600" dirty="0" smtClean="0">
                <a:solidFill>
                  <a:schemeClr val="dk1"/>
                </a:solidFill>
              </a:rPr>
              <a:t>and sorting </a:t>
            </a:r>
            <a:r>
              <a:rPr lang="en-US" sz="2600" dirty="0">
                <a:solidFill>
                  <a:schemeClr val="dk1"/>
                </a:solidFill>
              </a:rPr>
              <a:t>without </a:t>
            </a:r>
            <a:r>
              <a:rPr lang="en-US" sz="2600" dirty="0" smtClean="0">
                <a:solidFill>
                  <a:schemeClr val="dk1"/>
                </a:solidFill>
              </a:rPr>
              <a:t>de-serializing </a:t>
            </a:r>
            <a:r>
              <a:rPr lang="en-US" sz="2600" dirty="0">
                <a:solidFill>
                  <a:schemeClr val="dk1"/>
                </a:solidFill>
              </a:rPr>
              <a:t>the bytes back into an </a:t>
            </a:r>
            <a:r>
              <a:rPr lang="en-US" sz="2600" dirty="0" smtClean="0">
                <a:solidFill>
                  <a:schemeClr val="dk1"/>
                </a:solidFill>
              </a:rPr>
              <a:t>object</a:t>
            </a:r>
            <a:endParaRPr lang="en-US" sz="26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80020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107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DataFrames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err="1">
                <a:solidFill>
                  <a:schemeClr val="dk1"/>
                </a:solidFill>
              </a:rPr>
              <a:t>DataFrames</a:t>
            </a:r>
            <a:r>
              <a:rPr lang="en-US" sz="2600" dirty="0">
                <a:solidFill>
                  <a:schemeClr val="dk1"/>
                </a:solidFill>
              </a:rPr>
              <a:t> are Datasets with additional schema </a:t>
            </a:r>
            <a:r>
              <a:rPr lang="en-US" sz="2600" dirty="0" smtClean="0">
                <a:solidFill>
                  <a:schemeClr val="dk1"/>
                </a:solidFill>
              </a:rPr>
              <a:t>information</a:t>
            </a:r>
            <a:endParaRPr lang="en-US" sz="22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They store </a:t>
            </a:r>
            <a:r>
              <a:rPr lang="en-US" sz="2600" dirty="0">
                <a:solidFill>
                  <a:schemeClr val="dk1"/>
                </a:solidFill>
              </a:rPr>
              <a:t>data in a more efficient manner than RDDs, taking advantage of their </a:t>
            </a:r>
            <a:r>
              <a:rPr lang="en-US" sz="2600" dirty="0" smtClean="0">
                <a:solidFill>
                  <a:schemeClr val="dk1"/>
                </a:solidFill>
              </a:rPr>
              <a:t>schema</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smtClean="0">
                <a:solidFill>
                  <a:schemeClr val="dk1"/>
                </a:solidFill>
              </a:rPr>
              <a:t>Provide the ability </a:t>
            </a:r>
            <a:r>
              <a:rPr lang="en-US" sz="2600" dirty="0">
                <a:solidFill>
                  <a:schemeClr val="dk1"/>
                </a:solidFill>
              </a:rPr>
              <a:t>to run SQL </a:t>
            </a:r>
            <a:r>
              <a:rPr lang="en-US" sz="2600" dirty="0" smtClean="0">
                <a:solidFill>
                  <a:schemeClr val="dk1"/>
                </a:solidFill>
              </a:rPr>
              <a:t>queries</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C</a:t>
            </a:r>
            <a:r>
              <a:rPr lang="en-US" sz="2600" dirty="0" smtClean="0">
                <a:solidFill>
                  <a:schemeClr val="dk1"/>
                </a:solidFill>
              </a:rPr>
              <a:t>an </a:t>
            </a:r>
            <a:r>
              <a:rPr lang="en-US" sz="2600" dirty="0">
                <a:solidFill>
                  <a:schemeClr val="dk1"/>
                </a:solidFill>
              </a:rPr>
              <a:t>be </a:t>
            </a:r>
            <a:r>
              <a:rPr lang="en-US" sz="2600" dirty="0" smtClean="0">
                <a:solidFill>
                  <a:schemeClr val="dk1"/>
                </a:solidFill>
              </a:rPr>
              <a:t>created from:</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external </a:t>
            </a:r>
            <a:r>
              <a:rPr lang="en-US" sz="2200" dirty="0">
                <a:solidFill>
                  <a:schemeClr val="dk1"/>
                </a:solidFill>
              </a:rPr>
              <a:t>data </a:t>
            </a:r>
            <a:r>
              <a:rPr lang="en-US" sz="2200" dirty="0" smtClean="0">
                <a:solidFill>
                  <a:schemeClr val="dk1"/>
                </a:solidFill>
              </a:rPr>
              <a:t>sources</a:t>
            </a:r>
          </a:p>
          <a:p>
            <a:pPr marL="857250" lvl="1" indent="-457200">
              <a:lnSpc>
                <a:spcPct val="107000"/>
              </a:lnSpc>
              <a:spcAft>
                <a:spcPts val="0"/>
              </a:spcAft>
              <a:buFont typeface="Arial" panose="020B0604020202020204" pitchFamily="34" charset="0"/>
              <a:buChar char="•"/>
            </a:pPr>
            <a:r>
              <a:rPr lang="en-US" sz="2200" dirty="0">
                <a:solidFill>
                  <a:schemeClr val="dk1"/>
                </a:solidFill>
              </a:rPr>
              <a:t>t</a:t>
            </a:r>
            <a:r>
              <a:rPr lang="en-US" sz="2200" dirty="0" smtClean="0">
                <a:solidFill>
                  <a:schemeClr val="dk1"/>
                </a:solidFill>
              </a:rPr>
              <a:t>he </a:t>
            </a:r>
            <a:r>
              <a:rPr lang="en-US" sz="2200" dirty="0">
                <a:solidFill>
                  <a:schemeClr val="dk1"/>
                </a:solidFill>
              </a:rPr>
              <a:t>results of </a:t>
            </a:r>
            <a:r>
              <a:rPr lang="en-US" sz="2200" dirty="0" smtClean="0">
                <a:solidFill>
                  <a:schemeClr val="dk1"/>
                </a:solidFill>
              </a:rPr>
              <a:t>queries</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regular RDDs</a:t>
            </a:r>
            <a:endParaRPr lang="en-US" sz="22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282360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108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smtClean="0">
                <a:solidFill>
                  <a:srgbClr val="CC0000"/>
                </a:solidFill>
                <a:latin typeface="GFS Neohellenic" charset="0"/>
              </a:rPr>
              <a:t>SparkSession</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800" dirty="0">
                <a:solidFill>
                  <a:schemeClr val="dk1"/>
                </a:solidFill>
              </a:rPr>
              <a:t>The entry point for working with Spark SQL is </a:t>
            </a:r>
            <a:r>
              <a:rPr lang="en-US" sz="2800" dirty="0" err="1">
                <a:solidFill>
                  <a:schemeClr val="dk1"/>
                </a:solidFill>
              </a:rPr>
              <a:t>SparkSession</a:t>
            </a:r>
            <a:r>
              <a:rPr lang="en-US" sz="2800" dirty="0" smtClean="0">
                <a:solidFill>
                  <a:schemeClr val="dk1"/>
                </a:solidFill>
              </a:rPr>
              <a:t>.</a:t>
            </a:r>
            <a:endParaRPr lang="en-US" sz="2800" dirty="0">
              <a:solidFill>
                <a:schemeClr val="dk1"/>
              </a:solidFill>
            </a:endParaRPr>
          </a:p>
          <a:p>
            <a:pPr marL="457200" indent="-457200">
              <a:lnSpc>
                <a:spcPct val="107000"/>
              </a:lnSpc>
              <a:spcAft>
                <a:spcPts val="0"/>
              </a:spcAft>
              <a:buFont typeface="Arial" panose="020B0604020202020204" pitchFamily="34" charset="0"/>
              <a:buChar char="•"/>
            </a:pPr>
            <a:r>
              <a:rPr lang="en-US" sz="2800" dirty="0">
                <a:solidFill>
                  <a:schemeClr val="dk1"/>
                </a:solidFill>
              </a:rPr>
              <a:t>This is how </a:t>
            </a:r>
            <a:r>
              <a:rPr lang="en-US" sz="2800" dirty="0" err="1">
                <a:solidFill>
                  <a:schemeClr val="dk1"/>
                </a:solidFill>
              </a:rPr>
              <a:t>SparkSession</a:t>
            </a:r>
            <a:r>
              <a:rPr lang="en-US" sz="2800" dirty="0">
                <a:solidFill>
                  <a:schemeClr val="dk1"/>
                </a:solidFill>
              </a:rPr>
              <a:t> can be constructed:</a:t>
            </a:r>
          </a:p>
          <a:p>
            <a:pPr marL="400050" lvl="1" indent="0">
              <a:lnSpc>
                <a:spcPct val="100000"/>
              </a:lnSpc>
              <a:spcBef>
                <a:spcPts val="600"/>
              </a:spcBef>
              <a:spcAft>
                <a:spcPts val="0"/>
              </a:spcAft>
              <a:buClr>
                <a:schemeClr val="dk1"/>
              </a:buClr>
            </a:pPr>
            <a:r>
              <a:rPr lang="en-US" sz="2100" b="1" dirty="0" smtClean="0">
                <a:solidFill>
                  <a:srgbClr val="004080"/>
                </a:solidFill>
                <a:highlight>
                  <a:srgbClr val="FFFFFF"/>
                </a:highlight>
                <a:latin typeface="Courier New"/>
                <a:ea typeface="Courier New"/>
                <a:cs typeface="Courier New"/>
                <a:sym typeface="Courier New"/>
              </a:rPr>
              <a:t>	</a:t>
            </a:r>
            <a:r>
              <a:rPr lang="en-US" sz="2100" b="1" dirty="0" err="1" smtClean="0">
                <a:solidFill>
                  <a:srgbClr val="004080"/>
                </a:solidFill>
                <a:highlight>
                  <a:srgbClr val="FFFFFF"/>
                </a:highlight>
                <a:latin typeface="Courier New"/>
                <a:ea typeface="Courier New"/>
                <a:cs typeface="Courier New"/>
                <a:sym typeface="Courier New"/>
              </a:rPr>
              <a:t>val</a:t>
            </a:r>
            <a:r>
              <a:rPr lang="en-US" sz="2100" b="1" dirty="0" smtClean="0">
                <a:solidFill>
                  <a:schemeClr val="dk1"/>
                </a:solidFill>
                <a:highlight>
                  <a:srgbClr val="FFFFFF"/>
                </a:highlight>
                <a:latin typeface="Courier New"/>
                <a:ea typeface="Courier New"/>
                <a:cs typeface="Courier New"/>
                <a:sym typeface="Courier New"/>
              </a:rPr>
              <a:t> </a:t>
            </a:r>
            <a:r>
              <a:rPr lang="en-US" sz="2100" b="1" dirty="0">
                <a:solidFill>
                  <a:schemeClr val="dk1"/>
                </a:solidFill>
                <a:highlight>
                  <a:srgbClr val="FFFFFF"/>
                </a:highlight>
                <a:latin typeface="Courier New"/>
                <a:ea typeface="Courier New"/>
                <a:cs typeface="Courier New"/>
                <a:sym typeface="Courier New"/>
              </a:rPr>
              <a:t>spark = </a:t>
            </a:r>
            <a:r>
              <a:rPr lang="en-US" sz="2100" b="1" dirty="0" err="1">
                <a:solidFill>
                  <a:schemeClr val="dk1"/>
                </a:solidFill>
                <a:highlight>
                  <a:srgbClr val="FFFFFF"/>
                </a:highlight>
                <a:latin typeface="Courier New"/>
                <a:ea typeface="Courier New"/>
                <a:cs typeface="Courier New"/>
                <a:sym typeface="Courier New"/>
              </a:rPr>
              <a:t>SparkSession.builder</a:t>
            </a:r>
            <a:r>
              <a:rPr lang="en-US" sz="2100" b="1" dirty="0">
                <a:solidFill>
                  <a:schemeClr val="dk1"/>
                </a:solidFill>
                <a:highlight>
                  <a:srgbClr val="FFFFFF"/>
                </a:highlight>
                <a:latin typeface="Courier New"/>
                <a:ea typeface="Courier New"/>
                <a:cs typeface="Courier New"/>
                <a:sym typeface="Courier New"/>
              </a:rPr>
              <a:t>()</a:t>
            </a:r>
          </a:p>
          <a:p>
            <a:pPr>
              <a:lnSpc>
                <a:spcPct val="100000"/>
              </a:lnSpc>
              <a:spcBef>
                <a:spcPts val="600"/>
              </a:spcBef>
              <a:spcAft>
                <a:spcPts val="0"/>
              </a:spcAft>
            </a:pP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err="1">
                <a:solidFill>
                  <a:schemeClr val="dk1"/>
                </a:solidFill>
                <a:highlight>
                  <a:srgbClr val="FFFFFF"/>
                </a:highlight>
                <a:latin typeface="Courier New"/>
                <a:ea typeface="Courier New"/>
                <a:cs typeface="Courier New"/>
                <a:sym typeface="Courier New"/>
              </a:rPr>
              <a:t>appName</a:t>
            </a:r>
            <a:r>
              <a:rPr lang="en-US" sz="2100" b="1" dirty="0">
                <a:solidFill>
                  <a:schemeClr val="dk1"/>
                </a:solidFill>
                <a:highlight>
                  <a:srgbClr val="FFFFFF"/>
                </a:highlight>
                <a:latin typeface="Courier New"/>
                <a:ea typeface="Courier New"/>
                <a:cs typeface="Courier New"/>
                <a:sym typeface="Courier New"/>
              </a:rPr>
              <a:t>(</a:t>
            </a:r>
            <a:r>
              <a:rPr lang="en-US" sz="2100" b="1" dirty="0">
                <a:solidFill>
                  <a:srgbClr val="FF0000"/>
                </a:solidFill>
                <a:highlight>
                  <a:srgbClr val="FFFFFF"/>
                </a:highlight>
                <a:latin typeface="Courier New"/>
                <a:ea typeface="Courier New"/>
                <a:cs typeface="Courier New"/>
                <a:sym typeface="Courier New"/>
              </a:rPr>
              <a:t>"Spark SQL Example"</a:t>
            </a:r>
            <a:r>
              <a:rPr lang="en-US" sz="2100" b="1" dirty="0">
                <a:solidFill>
                  <a:schemeClr val="dk1"/>
                </a:solidFill>
                <a:highlight>
                  <a:srgbClr val="FFFFFF"/>
                </a:highlight>
                <a:latin typeface="Courier New"/>
                <a:ea typeface="Courier New"/>
                <a:cs typeface="Courier New"/>
                <a:sym typeface="Courier New"/>
              </a:rPr>
              <a:t>)</a:t>
            </a:r>
          </a:p>
          <a:p>
            <a:pPr>
              <a:lnSpc>
                <a:spcPct val="100000"/>
              </a:lnSpc>
              <a:spcBef>
                <a:spcPts val="600"/>
              </a:spcBef>
              <a:spcAft>
                <a:spcPts val="0"/>
              </a:spcAft>
            </a:pP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err="1">
                <a:solidFill>
                  <a:schemeClr val="dk1"/>
                </a:solidFill>
                <a:highlight>
                  <a:srgbClr val="FFFFFF"/>
                </a:highlight>
                <a:latin typeface="Courier New"/>
                <a:ea typeface="Courier New"/>
                <a:cs typeface="Courier New"/>
                <a:sym typeface="Courier New"/>
              </a:rPr>
              <a:t>config</a:t>
            </a:r>
            <a:r>
              <a:rPr lang="en-US" sz="2100" b="1" dirty="0">
                <a:solidFill>
                  <a:schemeClr val="dk1"/>
                </a:solidFill>
                <a:highlight>
                  <a:srgbClr val="FFFFFF"/>
                </a:highlight>
                <a:latin typeface="Courier New"/>
                <a:ea typeface="Courier New"/>
                <a:cs typeface="Courier New"/>
                <a:sym typeface="Courier New"/>
              </a:rPr>
              <a:t>(</a:t>
            </a:r>
            <a:r>
              <a:rPr lang="en-US" sz="2100" b="1" dirty="0">
                <a:solidFill>
                  <a:srgbClr val="FF0000"/>
                </a:solidFill>
                <a:highlight>
                  <a:srgbClr val="FFFFFF"/>
                </a:highlight>
                <a:latin typeface="Courier New"/>
                <a:ea typeface="Courier New"/>
                <a:cs typeface="Courier New"/>
                <a:sym typeface="Courier New"/>
              </a:rPr>
              <a:t>"</a:t>
            </a:r>
            <a:r>
              <a:rPr lang="en-US" sz="2100" b="1" dirty="0" err="1">
                <a:solidFill>
                  <a:srgbClr val="FF0000"/>
                </a:solidFill>
                <a:highlight>
                  <a:srgbClr val="FFFFFF"/>
                </a:highlight>
                <a:latin typeface="Courier New"/>
                <a:ea typeface="Courier New"/>
                <a:cs typeface="Courier New"/>
                <a:sym typeface="Courier New"/>
              </a:rPr>
              <a:t>spark.some.config.option</a:t>
            </a:r>
            <a:r>
              <a:rPr lang="en-US" sz="2100" b="1" dirty="0">
                <a:solidFill>
                  <a:srgbClr val="FF0000"/>
                </a:solidFill>
                <a:highlight>
                  <a:srgbClr val="FFFFFF"/>
                </a:highlight>
                <a:latin typeface="Courier New"/>
                <a:ea typeface="Courier New"/>
                <a:cs typeface="Courier New"/>
                <a:sym typeface="Courier New"/>
              </a:rPr>
              <a:t>"</a:t>
            </a:r>
            <a:r>
              <a:rPr lang="en-US" sz="2100" b="1" dirty="0">
                <a:solidFill>
                  <a:schemeClr val="dk1"/>
                </a:solidFill>
                <a:highlight>
                  <a:srgbClr val="FFFFFF"/>
                </a:highlight>
                <a:latin typeface="Courier New"/>
                <a:ea typeface="Courier New"/>
                <a:cs typeface="Courier New"/>
                <a:sym typeface="Courier New"/>
              </a:rPr>
              <a:t>, </a:t>
            </a:r>
            <a:r>
              <a:rPr lang="en-US" sz="2100" b="1" dirty="0">
                <a:solidFill>
                  <a:srgbClr val="FF0000"/>
                </a:solidFill>
                <a:highlight>
                  <a:srgbClr val="FFFFFF"/>
                </a:highlight>
                <a:latin typeface="Courier New"/>
                <a:ea typeface="Courier New"/>
                <a:cs typeface="Courier New"/>
                <a:sym typeface="Courier New"/>
              </a:rPr>
              <a:t>"some-value"</a:t>
            </a:r>
            <a:r>
              <a:rPr lang="en-US" sz="2100" b="1" dirty="0">
                <a:solidFill>
                  <a:schemeClr val="dk1"/>
                </a:solidFill>
                <a:highlight>
                  <a:srgbClr val="FFFFFF"/>
                </a:highlight>
                <a:latin typeface="Courier New"/>
                <a:ea typeface="Courier New"/>
                <a:cs typeface="Courier New"/>
                <a:sym typeface="Courier New"/>
              </a:rPr>
              <a:t>)</a:t>
            </a:r>
          </a:p>
          <a:p>
            <a:pPr>
              <a:lnSpc>
                <a:spcPct val="100000"/>
              </a:lnSpc>
              <a:spcBef>
                <a:spcPts val="600"/>
              </a:spcBef>
              <a:spcAft>
                <a:spcPts val="0"/>
              </a:spcAft>
            </a:pPr>
            <a:r>
              <a:rPr lang="en-US" sz="2100" b="1" dirty="0">
                <a:solidFill>
                  <a:schemeClr val="dk1"/>
                </a:solidFill>
                <a:highlight>
                  <a:srgbClr val="FFFFFF"/>
                </a:highlight>
                <a:latin typeface="Courier New"/>
                <a:ea typeface="Courier New"/>
                <a:cs typeface="Courier New"/>
                <a:sym typeface="Courier New"/>
              </a:rPr>
              <a:t>  	</a:t>
            </a:r>
            <a:r>
              <a:rPr lang="en-US" sz="2100" b="1" dirty="0" smtClean="0">
                <a:solidFill>
                  <a:schemeClr val="dk1"/>
                </a:solidFill>
                <a:highlight>
                  <a:srgbClr val="FFFFFF"/>
                </a:highlight>
                <a:latin typeface="Courier New"/>
                <a:ea typeface="Courier New"/>
                <a:cs typeface="Courier New"/>
                <a:sym typeface="Courier New"/>
              </a:rPr>
              <a:t>		.</a:t>
            </a:r>
            <a:r>
              <a:rPr lang="en-US" sz="2100" b="1" dirty="0" err="1">
                <a:solidFill>
                  <a:schemeClr val="dk1"/>
                </a:solidFill>
                <a:highlight>
                  <a:srgbClr val="FFFFFF"/>
                </a:highlight>
                <a:latin typeface="Courier New"/>
                <a:ea typeface="Courier New"/>
                <a:cs typeface="Courier New"/>
                <a:sym typeface="Courier New"/>
              </a:rPr>
              <a:t>getOrCreate</a:t>
            </a:r>
            <a:r>
              <a:rPr lang="en-US" sz="2100" b="1" dirty="0" smtClean="0">
                <a:solidFill>
                  <a:schemeClr val="dk1"/>
                </a:solidFill>
                <a:highlight>
                  <a:srgbClr val="FFFFFF"/>
                </a:highlight>
                <a:latin typeface="Courier New"/>
                <a:ea typeface="Courier New"/>
                <a:cs typeface="Courier New"/>
                <a:sym typeface="Courier New"/>
              </a:rPr>
              <a:t>()</a:t>
            </a:r>
            <a:endParaRPr lang="en-US" sz="2100" dirty="0" smtClean="0">
              <a:solidFill>
                <a:schemeClr val="dk1"/>
              </a:solidFill>
            </a:endParaRPr>
          </a:p>
          <a:p>
            <a:pPr>
              <a:lnSpc>
                <a:spcPct val="107000"/>
              </a:lnSpc>
              <a:spcAft>
                <a:spcPts val="0"/>
              </a:spcAft>
            </a:pPr>
            <a:endParaRPr lang="en-US" sz="28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139972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109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DataFrame</a:t>
            </a:r>
            <a:r>
              <a:rPr lang="en-GB" altLang="fi-FI" dirty="0">
                <a:solidFill>
                  <a:srgbClr val="CC0000"/>
                </a:solidFill>
                <a:latin typeface="GFS Neohellenic" charset="0"/>
              </a:rPr>
              <a:t>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r>
              <a:rPr lang="en-US" sz="2800" dirty="0">
                <a:solidFill>
                  <a:schemeClr val="dk1"/>
                </a:solidFill>
              </a:rPr>
              <a:t>Assume that we have constructed a </a:t>
            </a:r>
            <a:r>
              <a:rPr lang="en-US" sz="2800" dirty="0" err="1">
                <a:solidFill>
                  <a:schemeClr val="dk1"/>
                </a:solidFill>
              </a:rPr>
              <a:t>DataFrame</a:t>
            </a:r>
            <a:r>
              <a:rPr lang="en-US" sz="2800" dirty="0">
                <a:solidFill>
                  <a:schemeClr val="dk1"/>
                </a:solidFill>
              </a:rPr>
              <a:t> based on the </a:t>
            </a:r>
            <a:r>
              <a:rPr lang="en-US" sz="2800" dirty="0" smtClean="0">
                <a:solidFill>
                  <a:schemeClr val="dk1"/>
                </a:solidFill>
              </a:rPr>
              <a:t>file </a:t>
            </a:r>
            <a:r>
              <a:rPr lang="en-US" sz="2800" dirty="0" err="1" smtClean="0">
                <a:solidFill>
                  <a:schemeClr val="dk1"/>
                </a:solidFill>
              </a:rPr>
              <a:t>people.json</a:t>
            </a:r>
            <a:endParaRPr lang="en-US" sz="2800" dirty="0" smtClean="0">
              <a:solidFill>
                <a:schemeClr val="dk1"/>
              </a:solidFill>
            </a:endParaRPr>
          </a:p>
          <a:p>
            <a:pPr>
              <a:lnSpc>
                <a:spcPct val="107000"/>
              </a:lnSpc>
              <a:spcAft>
                <a:spcPts val="0"/>
              </a:spcAft>
            </a:pPr>
            <a:endParaRPr lang="en-US" sz="2800" dirty="0">
              <a:solidFill>
                <a:schemeClr val="dk1"/>
              </a:solidFill>
            </a:endParaRPr>
          </a:p>
          <a:p>
            <a:pPr>
              <a:lnSpc>
                <a:spcPct val="107000"/>
              </a:lnSpc>
              <a:spcAft>
                <a:spcPts val="0"/>
              </a:spcAft>
            </a:pPr>
            <a:endParaRPr lang="en-US" sz="2800" dirty="0">
              <a:solidFill>
                <a:schemeClr val="dk1"/>
              </a:solidFill>
            </a:endParaRPr>
          </a:p>
          <a:p>
            <a:pPr>
              <a:lnSpc>
                <a:spcPct val="107000"/>
              </a:lnSpc>
              <a:spcAft>
                <a:spcPts val="0"/>
              </a:spcAft>
            </a:pPr>
            <a:r>
              <a:rPr lang="en-US" sz="2800" dirty="0">
                <a:solidFill>
                  <a:schemeClr val="dk1"/>
                </a:solidFill>
              </a:rPr>
              <a:t>Note that this </a:t>
            </a:r>
            <a:r>
              <a:rPr lang="en-US" sz="2800" dirty="0" smtClean="0">
                <a:solidFill>
                  <a:schemeClr val="dk1"/>
                </a:solidFill>
              </a:rPr>
              <a:t>file holds a </a:t>
            </a:r>
            <a:r>
              <a:rPr lang="en-US" sz="2800" dirty="0">
                <a:solidFill>
                  <a:schemeClr val="dk1"/>
                </a:solidFill>
              </a:rPr>
              <a:t>collection </a:t>
            </a:r>
            <a:r>
              <a:rPr lang="en-US" sz="2800" dirty="0" smtClean="0">
                <a:solidFill>
                  <a:schemeClr val="dk1"/>
                </a:solidFill>
              </a:rPr>
              <a:t>of JSON objects rather than a single </a:t>
            </a:r>
            <a:r>
              <a:rPr lang="en-US" sz="2800" dirty="0" err="1" smtClean="0">
                <a:solidFill>
                  <a:schemeClr val="dk1"/>
                </a:solidFill>
              </a:rPr>
              <a:t>json</a:t>
            </a:r>
            <a:r>
              <a:rPr lang="en-US" sz="2800" dirty="0" smtClean="0">
                <a:solidFill>
                  <a:schemeClr val="dk1"/>
                </a:solidFill>
              </a:rPr>
              <a:t> object or array</a:t>
            </a:r>
          </a:p>
          <a:p>
            <a:pPr>
              <a:lnSpc>
                <a:spcPct val="107000"/>
              </a:lnSpc>
              <a:spcAft>
                <a:spcPts val="0"/>
              </a:spcAft>
            </a:pPr>
            <a:endParaRPr lang="en-US" sz="2800" dirty="0">
              <a:solidFill>
                <a:schemeClr val="dk1"/>
              </a:solidFill>
            </a:endParaRPr>
          </a:p>
          <a:p>
            <a:pPr>
              <a:lnSpc>
                <a:spcPct val="107000"/>
              </a:lnSpc>
              <a:spcAft>
                <a:spcPts val="0"/>
              </a:spcAft>
            </a:pPr>
            <a:r>
              <a:rPr lang="en-US" sz="2400" b="1" dirty="0" err="1">
                <a:solidFill>
                  <a:srgbClr val="004080"/>
                </a:solidFill>
                <a:highlight>
                  <a:srgbClr val="FFFFFF"/>
                </a:highlight>
                <a:latin typeface="Courier New"/>
                <a:ea typeface="Courier New"/>
                <a:cs typeface="Courier New"/>
                <a:sym typeface="Courier New"/>
              </a:rPr>
              <a:t>val</a:t>
            </a:r>
            <a:r>
              <a:rPr lang="en-US" sz="2400" b="1" dirty="0">
                <a:solidFill>
                  <a:schemeClr val="dk1"/>
                </a:solidFill>
                <a:highlight>
                  <a:srgbClr val="FFFFFF"/>
                </a:highlight>
                <a:latin typeface="Courier New"/>
                <a:ea typeface="Courier New"/>
                <a:cs typeface="Courier New"/>
                <a:sym typeface="Courier New"/>
              </a:rPr>
              <a:t> </a:t>
            </a:r>
            <a:r>
              <a:rPr lang="en-US" sz="2400" b="1" dirty="0" err="1">
                <a:solidFill>
                  <a:schemeClr val="dk1"/>
                </a:solidFill>
                <a:highlight>
                  <a:srgbClr val="FFFFFF"/>
                </a:highlight>
                <a:latin typeface="Courier New"/>
                <a:ea typeface="Courier New"/>
                <a:cs typeface="Courier New"/>
                <a:sym typeface="Courier New"/>
              </a:rPr>
              <a:t>df</a:t>
            </a:r>
            <a:r>
              <a:rPr lang="en-US" sz="2400" b="1" dirty="0">
                <a:solidFill>
                  <a:schemeClr val="dk1"/>
                </a:solidFill>
                <a:highlight>
                  <a:srgbClr val="FFFFFF"/>
                </a:highlight>
                <a:latin typeface="Courier New"/>
                <a:ea typeface="Courier New"/>
                <a:cs typeface="Courier New"/>
                <a:sym typeface="Courier New"/>
              </a:rPr>
              <a:t> = </a:t>
            </a:r>
            <a:r>
              <a:rPr lang="en-US" sz="2400" b="1" dirty="0" err="1">
                <a:solidFill>
                  <a:schemeClr val="dk1"/>
                </a:solidFill>
                <a:highlight>
                  <a:srgbClr val="FFFFFF"/>
                </a:highlight>
                <a:latin typeface="Courier New"/>
                <a:ea typeface="Courier New"/>
                <a:cs typeface="Courier New"/>
                <a:sym typeface="Courier New"/>
              </a:rPr>
              <a:t>spark.read.json</a:t>
            </a:r>
            <a:r>
              <a:rPr lang="en-US" sz="2400" b="1" dirty="0">
                <a:solidFill>
                  <a:schemeClr val="dk1"/>
                </a:solidFill>
                <a:highlight>
                  <a:srgbClr val="FFFFFF"/>
                </a:highlight>
                <a:latin typeface="Courier New"/>
                <a:ea typeface="Courier New"/>
                <a:cs typeface="Courier New"/>
                <a:sym typeface="Courier New"/>
              </a:rPr>
              <a:t>(</a:t>
            </a:r>
            <a:r>
              <a:rPr lang="en-US" sz="2400" b="1" dirty="0">
                <a:solidFill>
                  <a:srgbClr val="FF0000"/>
                </a:solidFill>
                <a:highlight>
                  <a:srgbClr val="FFFFFF"/>
                </a:highlight>
                <a:latin typeface="Courier New"/>
                <a:ea typeface="Courier New"/>
                <a:cs typeface="Courier New"/>
                <a:sym typeface="Courier New"/>
              </a:rPr>
              <a:t>"examples/</a:t>
            </a:r>
            <a:r>
              <a:rPr lang="en-US" sz="2400" b="1" dirty="0" err="1">
                <a:solidFill>
                  <a:srgbClr val="FF0000"/>
                </a:solidFill>
                <a:highlight>
                  <a:srgbClr val="FFFFFF"/>
                </a:highlight>
                <a:latin typeface="Courier New"/>
                <a:ea typeface="Courier New"/>
                <a:cs typeface="Courier New"/>
                <a:sym typeface="Courier New"/>
              </a:rPr>
              <a:t>people.json</a:t>
            </a:r>
            <a:r>
              <a:rPr lang="en-US" sz="2400" b="1" dirty="0" smtClean="0">
                <a:solidFill>
                  <a:srgbClr val="FF0000"/>
                </a:solidFill>
                <a:highlight>
                  <a:srgbClr val="FFFFFF"/>
                </a:highlight>
                <a:latin typeface="Courier New"/>
                <a:ea typeface="Courier New"/>
                <a:cs typeface="Courier New"/>
                <a:sym typeface="Courier New"/>
              </a:rPr>
              <a:t>"</a:t>
            </a:r>
            <a:r>
              <a:rPr lang="en-US" sz="2400" b="1" dirty="0" smtClean="0">
                <a:solidFill>
                  <a:schemeClr val="dk1"/>
                </a:solidFill>
                <a:highlight>
                  <a:srgbClr val="FFFFFF"/>
                </a:highlight>
                <a:latin typeface="Courier New"/>
                <a:ea typeface="Courier New"/>
                <a:cs typeface="Courier New"/>
                <a:sym typeface="Courier New"/>
              </a:rPr>
              <a:t>)</a:t>
            </a:r>
            <a:endParaRPr lang="en-US" sz="2400" b="1" dirty="0">
              <a:solidFill>
                <a:schemeClr val="dk1"/>
              </a:solidFill>
              <a:highlight>
                <a:srgbClr val="FFFFFF"/>
              </a:highlight>
              <a:latin typeface="Courier New"/>
              <a:ea typeface="Courier New"/>
              <a:cs typeface="Courier New"/>
              <a:sym typeface="Courier New"/>
            </a:endParaRPr>
          </a:p>
        </p:txBody>
      </p:sp>
      <p:sp>
        <p:nvSpPr>
          <p:cNvPr id="6" name="Shape 1799"/>
          <p:cNvSpPr/>
          <p:nvPr/>
        </p:nvSpPr>
        <p:spPr>
          <a:xfrm>
            <a:off x="4981359" y="2255837"/>
            <a:ext cx="4358928" cy="16002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0"/>
              </a:spcBef>
            </a:pPr>
            <a:r>
              <a:rPr lang="en-US" b="1" dirty="0" err="1">
                <a:latin typeface="Courier New"/>
                <a:ea typeface="Courier New"/>
                <a:cs typeface="Courier New"/>
                <a:sym typeface="Courier New"/>
              </a:rPr>
              <a:t>p</a:t>
            </a:r>
            <a:r>
              <a:rPr lang="en-US" b="1" dirty="0" err="1" smtClean="0">
                <a:latin typeface="Courier New"/>
                <a:ea typeface="Courier New"/>
                <a:cs typeface="Courier New"/>
                <a:sym typeface="Courier New"/>
              </a:rPr>
              <a:t>eople.json</a:t>
            </a:r>
            <a:r>
              <a:rPr lang="en-US" b="1" dirty="0" smtClean="0">
                <a:latin typeface="Courier New"/>
                <a:ea typeface="Courier New"/>
                <a:cs typeface="Courier New"/>
                <a:sym typeface="Courier New"/>
              </a:rPr>
              <a:t> </a:t>
            </a:r>
            <a:r>
              <a:rPr lang="en-US" sz="1819" b="1" dirty="0" smtClean="0">
                <a:solidFill>
                  <a:srgbClr val="8000FF"/>
                </a:solidFill>
                <a:latin typeface="Courier New"/>
                <a:ea typeface="Courier New"/>
                <a:cs typeface="Courier New"/>
                <a:sym typeface="Courier New"/>
              </a:rPr>
              <a:t>{</a:t>
            </a:r>
            <a:r>
              <a:rPr lang="en-US" sz="1819" dirty="0" smtClean="0">
                <a:solidFill>
                  <a:srgbClr val="800000"/>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name"</a:t>
            </a:r>
            <a:r>
              <a:rPr lang="en-US" sz="1819" b="1" dirty="0" err="1">
                <a:solidFill>
                  <a:srgbClr val="8000FF"/>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"Michael</a:t>
            </a:r>
            <a:r>
              <a:rPr lang="en-US" sz="1819" dirty="0">
                <a:solidFill>
                  <a:srgbClr val="800000"/>
                </a:solidFill>
                <a:latin typeface="Courier New"/>
                <a:ea typeface="Courier New"/>
                <a:cs typeface="Courier New"/>
                <a:sym typeface="Courier New"/>
              </a:rPr>
              <a:t>"</a:t>
            </a:r>
            <a:r>
              <a:rPr lang="en-US" sz="1819" b="1" dirty="0">
                <a:solidFill>
                  <a:srgbClr val="8000FF"/>
                </a:solidFill>
                <a:latin typeface="Courier New"/>
                <a:ea typeface="Courier New"/>
                <a:cs typeface="Courier New"/>
                <a:sym typeface="Courier New"/>
              </a:rPr>
              <a:t>}</a:t>
            </a:r>
          </a:p>
          <a:p>
            <a:pPr>
              <a:lnSpc>
                <a:spcPct val="115000"/>
              </a:lnSpc>
              <a:spcBef>
                <a:spcPts val="0"/>
              </a:spcBef>
              <a:buClr>
                <a:schemeClr val="dk1"/>
              </a:buClr>
              <a:buSzPct val="50000"/>
            </a:pPr>
            <a:r>
              <a:rPr lang="en-US" sz="1819" b="1" dirty="0">
                <a:solidFill>
                  <a:srgbClr val="8000FF"/>
                </a:solidFill>
                <a:latin typeface="Courier New"/>
                <a:ea typeface="Courier New"/>
                <a:cs typeface="Courier New"/>
                <a:sym typeface="Courier New"/>
              </a:rPr>
              <a:t>{</a:t>
            </a:r>
            <a:r>
              <a:rPr lang="en-US" sz="1819" dirty="0">
                <a:solidFill>
                  <a:srgbClr val="800000"/>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name"</a:t>
            </a:r>
            <a:r>
              <a:rPr lang="en-US" sz="1819" b="1" dirty="0" err="1">
                <a:solidFill>
                  <a:srgbClr val="8000FF"/>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"Andy</a:t>
            </a:r>
            <a:r>
              <a:rPr lang="en-US" sz="1819" dirty="0">
                <a:solidFill>
                  <a:srgbClr val="800000"/>
                </a:solidFill>
                <a:latin typeface="Courier New"/>
                <a:ea typeface="Courier New"/>
                <a:cs typeface="Courier New"/>
                <a:sym typeface="Courier New"/>
              </a:rPr>
              <a:t>"</a:t>
            </a:r>
            <a:r>
              <a:rPr lang="en-US" sz="1819" b="1" dirty="0">
                <a:solidFill>
                  <a:srgbClr val="8000FF"/>
                </a:solidFill>
                <a:latin typeface="Courier New"/>
                <a:ea typeface="Courier New"/>
                <a:cs typeface="Courier New"/>
                <a:sym typeface="Courier New"/>
              </a:rPr>
              <a:t>,</a:t>
            </a:r>
            <a:r>
              <a:rPr lang="en-US" sz="1819" dirty="0">
                <a:solidFill>
                  <a:schemeClr val="dk1"/>
                </a:solidFill>
                <a:latin typeface="Courier New"/>
                <a:ea typeface="Courier New"/>
                <a:cs typeface="Courier New"/>
                <a:sym typeface="Courier New"/>
              </a:rPr>
              <a:t> </a:t>
            </a:r>
            <a:r>
              <a:rPr lang="en-US" sz="1819" dirty="0">
                <a:solidFill>
                  <a:srgbClr val="800000"/>
                </a:solidFill>
                <a:latin typeface="Courier New"/>
                <a:ea typeface="Courier New"/>
                <a:cs typeface="Courier New"/>
                <a:sym typeface="Courier New"/>
              </a:rPr>
              <a:t>"age"</a:t>
            </a:r>
            <a:r>
              <a:rPr lang="en-US" sz="1819" b="1" dirty="0">
                <a:solidFill>
                  <a:srgbClr val="8000FF"/>
                </a:solidFill>
                <a:latin typeface="Courier New"/>
                <a:ea typeface="Courier New"/>
                <a:cs typeface="Courier New"/>
                <a:sym typeface="Courier New"/>
              </a:rPr>
              <a:t>:</a:t>
            </a:r>
            <a:r>
              <a:rPr lang="en-US" sz="1819" dirty="0">
                <a:solidFill>
                  <a:srgbClr val="FF8000"/>
                </a:solidFill>
                <a:latin typeface="Courier New"/>
                <a:ea typeface="Courier New"/>
                <a:cs typeface="Courier New"/>
                <a:sym typeface="Courier New"/>
              </a:rPr>
              <a:t>30</a:t>
            </a:r>
            <a:r>
              <a:rPr lang="en-US" sz="1819" b="1" dirty="0">
                <a:solidFill>
                  <a:srgbClr val="8000FF"/>
                </a:solidFill>
                <a:latin typeface="Courier New"/>
                <a:ea typeface="Courier New"/>
                <a:cs typeface="Courier New"/>
                <a:sym typeface="Courier New"/>
              </a:rPr>
              <a:t>}</a:t>
            </a:r>
          </a:p>
          <a:p>
            <a:pPr>
              <a:lnSpc>
                <a:spcPct val="115000"/>
              </a:lnSpc>
              <a:spcBef>
                <a:spcPts val="0"/>
              </a:spcBef>
            </a:pPr>
            <a:r>
              <a:rPr lang="en-US" sz="1819" b="1" dirty="0">
                <a:solidFill>
                  <a:srgbClr val="8000FF"/>
                </a:solidFill>
                <a:latin typeface="Courier New"/>
                <a:ea typeface="Courier New"/>
                <a:cs typeface="Courier New"/>
                <a:sym typeface="Courier New"/>
              </a:rPr>
              <a:t>{</a:t>
            </a:r>
            <a:r>
              <a:rPr lang="en-US" sz="1819" dirty="0">
                <a:solidFill>
                  <a:srgbClr val="800000"/>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name"</a:t>
            </a:r>
            <a:r>
              <a:rPr lang="en-US" sz="1819" b="1" dirty="0" err="1">
                <a:solidFill>
                  <a:srgbClr val="8000FF"/>
                </a:solidFill>
                <a:latin typeface="Courier New"/>
                <a:ea typeface="Courier New"/>
                <a:cs typeface="Courier New"/>
                <a:sym typeface="Courier New"/>
              </a:rPr>
              <a:t>:</a:t>
            </a:r>
            <a:r>
              <a:rPr lang="en-US" sz="1819" dirty="0" err="1">
                <a:solidFill>
                  <a:srgbClr val="800000"/>
                </a:solidFill>
                <a:latin typeface="Courier New"/>
                <a:ea typeface="Courier New"/>
                <a:cs typeface="Courier New"/>
                <a:sym typeface="Courier New"/>
              </a:rPr>
              <a:t>"Justin</a:t>
            </a:r>
            <a:r>
              <a:rPr lang="en-US" sz="1819" dirty="0">
                <a:solidFill>
                  <a:srgbClr val="800000"/>
                </a:solidFill>
                <a:latin typeface="Courier New"/>
                <a:ea typeface="Courier New"/>
                <a:cs typeface="Courier New"/>
                <a:sym typeface="Courier New"/>
              </a:rPr>
              <a:t>"</a:t>
            </a:r>
            <a:r>
              <a:rPr lang="en-US" sz="1819" b="1" dirty="0">
                <a:solidFill>
                  <a:srgbClr val="8000FF"/>
                </a:solidFill>
                <a:latin typeface="Courier New"/>
                <a:ea typeface="Courier New"/>
                <a:cs typeface="Courier New"/>
                <a:sym typeface="Courier New"/>
              </a:rPr>
              <a:t>,</a:t>
            </a:r>
            <a:r>
              <a:rPr lang="en-US" sz="1819" dirty="0">
                <a:solidFill>
                  <a:schemeClr val="dk1"/>
                </a:solidFill>
                <a:latin typeface="Courier New"/>
                <a:ea typeface="Courier New"/>
                <a:cs typeface="Courier New"/>
                <a:sym typeface="Courier New"/>
              </a:rPr>
              <a:t> </a:t>
            </a:r>
            <a:r>
              <a:rPr lang="en-US" sz="1819" dirty="0">
                <a:solidFill>
                  <a:srgbClr val="800000"/>
                </a:solidFill>
                <a:latin typeface="Courier New"/>
                <a:ea typeface="Courier New"/>
                <a:cs typeface="Courier New"/>
                <a:sym typeface="Courier New"/>
              </a:rPr>
              <a:t>"age"</a:t>
            </a:r>
            <a:r>
              <a:rPr lang="en-US" sz="1819" b="1" dirty="0">
                <a:solidFill>
                  <a:srgbClr val="8000FF"/>
                </a:solidFill>
                <a:latin typeface="Courier New"/>
                <a:ea typeface="Courier New"/>
                <a:cs typeface="Courier New"/>
                <a:sym typeface="Courier New"/>
              </a:rPr>
              <a:t>:</a:t>
            </a:r>
            <a:r>
              <a:rPr lang="en-US" sz="1819" dirty="0">
                <a:solidFill>
                  <a:srgbClr val="FF8000"/>
                </a:solidFill>
                <a:latin typeface="Courier New"/>
                <a:ea typeface="Courier New"/>
                <a:cs typeface="Courier New"/>
                <a:sym typeface="Courier New"/>
              </a:rPr>
              <a:t>19</a:t>
            </a:r>
            <a:r>
              <a:rPr lang="en-US" sz="1819" b="1" dirty="0">
                <a:solidFill>
                  <a:srgbClr val="8000FF"/>
                </a:solidFill>
                <a:latin typeface="Courier New"/>
                <a:ea typeface="Courier New"/>
                <a:cs typeface="Courier New"/>
                <a:sym typeface="Courier New"/>
              </a:rPr>
              <a: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27813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DEE685E0-E21C-433C-8ED8-6756340C908A}" type="slidenum">
              <a:rPr lang="en-GB" altLang="fi-FI"/>
              <a:pPr/>
              <a:t>11</a:t>
            </a:fld>
            <a:endParaRPr lang="en-GB" altLang="fi-FI"/>
          </a:p>
        </p:txBody>
      </p:sp>
      <p:sp>
        <p:nvSpPr>
          <p:cNvPr id="512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What is Spark</a:t>
            </a:r>
            <a:endParaRPr lang="en-GB" altLang="fi-FI" dirty="0">
              <a:solidFill>
                <a:srgbClr val="CC0000"/>
              </a:solidFill>
              <a:latin typeface="GFS Neohellenic" charset="0"/>
            </a:endParaRPr>
          </a:p>
        </p:txBody>
      </p:sp>
      <p:sp>
        <p:nvSpPr>
          <p:cNvPr id="5122" name="Rectangle 2"/>
          <p:cNvSpPr>
            <a:spLocks noGrp="1" noChangeArrowheads="1"/>
          </p:cNvSpPr>
          <p:nvPr>
            <p:ph type="body" idx="1"/>
          </p:nvPr>
        </p:nvSpPr>
        <p:spPr>
          <a:xfrm>
            <a:off x="504878" y="1200150"/>
            <a:ext cx="9070975" cy="2886748"/>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Spark is an open source cluster computing framework</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Initially started </a:t>
            </a:r>
            <a:r>
              <a:rPr lang="en-GB" altLang="fi-FI" sz="2800" dirty="0" smtClean="0">
                <a:latin typeface="GFS Neohellenic" charset="0"/>
              </a:rPr>
              <a:t>in 2009 </a:t>
            </a:r>
            <a:r>
              <a:rPr lang="en-GB" altLang="fi-FI" sz="2800" dirty="0">
                <a:latin typeface="GFS Neohellenic" charset="0"/>
              </a:rPr>
              <a:t>at UC Berkeley’s </a:t>
            </a:r>
            <a:r>
              <a:rPr lang="en-GB" altLang="fi-FI" sz="2800" dirty="0" err="1" smtClean="0">
                <a:latin typeface="GFS Neohellenic" charset="0"/>
              </a:rPr>
              <a:t>amplab</a:t>
            </a:r>
            <a:endParaRPr lang="en-GB" altLang="fi-FI" sz="2400" dirty="0">
              <a:latin typeface="GFS Neohellenic" charset="0"/>
            </a:endParaRP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Apache Software Foundation 2013</a:t>
            </a:r>
            <a:endParaRPr lang="en-GB" altLang="fi-FI" sz="2400" dirty="0">
              <a:solidFill>
                <a:schemeClr val="tx1"/>
              </a:solidFill>
              <a:latin typeface="GFS Neohellenic" charset="0"/>
            </a:endParaRP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Supported by </a:t>
            </a:r>
            <a:r>
              <a:rPr lang="en-GB" altLang="fi-FI" sz="2400" dirty="0" err="1">
                <a:solidFill>
                  <a:schemeClr val="tx1"/>
                </a:solidFill>
                <a:latin typeface="GFS Neohellenic" charset="0"/>
              </a:rPr>
              <a:t>Databricks</a:t>
            </a:r>
            <a:endParaRPr lang="en-GB" altLang="fi-FI" sz="2400" dirty="0">
              <a:solidFill>
                <a:schemeClr val="tx1"/>
              </a:solidFill>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One of the most active </a:t>
            </a:r>
            <a:r>
              <a:rPr lang="en-GB" altLang="fi-FI" sz="2800" dirty="0" smtClean="0">
                <a:latin typeface="GFS Neohellenic" charset="0"/>
              </a:rPr>
              <a:t>and popular apache </a:t>
            </a:r>
            <a:r>
              <a:rPr lang="en-GB" altLang="fi-FI" sz="2800" dirty="0">
                <a:latin typeface="GFS Neohellenic" charset="0"/>
              </a:rPr>
              <a:t>projects</a:t>
            </a:r>
          </a:p>
          <a:p>
            <a:pPr marL="450850">
              <a:lnSpc>
                <a:spcPct val="69000"/>
              </a:lnSpc>
              <a:buSzPct val="4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More than 1000 contributors</a:t>
            </a:r>
          </a:p>
          <a:p>
            <a:pPr marL="450850">
              <a:lnSpc>
                <a:spcPct val="69000"/>
              </a:lnSpc>
              <a:buSzPct val="4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smtClean="0">
                <a:latin typeface="GFS Neohellenic" charset="0"/>
              </a:rPr>
              <a:t>Written </a:t>
            </a:r>
            <a:r>
              <a:rPr lang="en-GB" altLang="fi-FI" sz="2400" dirty="0">
                <a:latin typeface="GFS Neohellenic" charset="0"/>
              </a:rPr>
              <a:t>in Scala</a:t>
            </a:r>
            <a:endParaRPr lang="en-GB" altLang="fi-FI" sz="2400" dirty="0">
              <a:solidFill>
                <a:schemeClr val="tx1"/>
              </a:solidFill>
              <a:latin typeface="GFS Neohellenic" charset="0"/>
            </a:endParaRP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dirty="0">
              <a:solidFill>
                <a:schemeClr val="tx1"/>
              </a:solidFill>
              <a:latin typeface="GFS Neohellenic" charset="0"/>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2712" y="4799579"/>
            <a:ext cx="7543800" cy="19488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110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DataFrame</a:t>
            </a:r>
            <a:r>
              <a:rPr lang="en-GB" altLang="fi-FI" dirty="0">
                <a:solidFill>
                  <a:srgbClr val="CC0000"/>
                </a:solidFill>
                <a:latin typeface="GFS Neohellenic" charset="0"/>
              </a:rPr>
              <a:t> Operations</a:t>
            </a:r>
          </a:p>
        </p:txBody>
      </p:sp>
      <p:sp>
        <p:nvSpPr>
          <p:cNvPr id="8" name="Shape 1809"/>
          <p:cNvSpPr txBox="1">
            <a:spLocks/>
          </p:cNvSpPr>
          <p:nvPr/>
        </p:nvSpPr>
        <p:spPr bwMode="auto">
          <a:xfrm>
            <a:off x="343627" y="1265237"/>
            <a:ext cx="4699992" cy="510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buClr>
                <a:schemeClr val="dk1"/>
              </a:buClr>
              <a:buSzPct val="68750"/>
            </a:pPr>
            <a:r>
              <a:rPr lang="en-US" sz="1323" b="1" i="1" dirty="0" smtClean="0">
                <a:solidFill>
                  <a:srgbClr val="008000"/>
                </a:solidFill>
                <a:highlight>
                  <a:srgbClr val="FFFFFF"/>
                </a:highlight>
                <a:latin typeface="Courier New"/>
                <a:ea typeface="Courier New"/>
                <a:cs typeface="Courier New"/>
                <a:sym typeface="Courier New"/>
              </a:rPr>
              <a:t>// Show the content of the </a:t>
            </a:r>
            <a:r>
              <a:rPr lang="en-US" sz="1323" b="1" i="1" dirty="0" err="1" smtClean="0">
                <a:solidFill>
                  <a:srgbClr val="008000"/>
                </a:solidFill>
                <a:highlight>
                  <a:srgbClr val="FFFFFF"/>
                </a:highlight>
                <a:latin typeface="Courier New"/>
                <a:ea typeface="Courier New"/>
                <a:cs typeface="Courier New"/>
                <a:sym typeface="Courier New"/>
              </a:rPr>
              <a:t>DataFrame</a:t>
            </a:r>
            <a:endParaRPr lang="en-US" sz="1323"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323" b="1" dirty="0" err="1" smtClean="0">
                <a:solidFill>
                  <a:schemeClr val="dk1"/>
                </a:solidFill>
                <a:highlight>
                  <a:srgbClr val="FFFFFF"/>
                </a:highlight>
                <a:latin typeface="Courier New"/>
                <a:ea typeface="Courier New"/>
                <a:cs typeface="Courier New"/>
                <a:sym typeface="Courier New"/>
              </a:rPr>
              <a:t>df.show</a:t>
            </a:r>
            <a:r>
              <a:rPr lang="en-US" sz="1323"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age|   name|</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r>
              <a:rPr lang="en-US" sz="1158" b="1" dirty="0" err="1" smtClean="0">
                <a:solidFill>
                  <a:srgbClr val="0000FF"/>
                </a:solidFill>
                <a:highlight>
                  <a:srgbClr val="FFFFFF"/>
                </a:highlight>
                <a:latin typeface="Courier New"/>
                <a:ea typeface="Courier New"/>
                <a:cs typeface="Courier New"/>
                <a:sym typeface="Courier New"/>
              </a:rPr>
              <a:t>null|Michael</a:t>
            </a: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30|   Andy|</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19| Justin|</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endParaRPr lang="en-US" sz="1400" b="1" dirty="0" smtClean="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r>
              <a:rPr lang="en-US" sz="1323" b="1" i="1" dirty="0" smtClean="0">
                <a:solidFill>
                  <a:srgbClr val="008000"/>
                </a:solidFill>
                <a:highlight>
                  <a:srgbClr val="FFFFFF"/>
                </a:highlight>
                <a:latin typeface="Courier New"/>
                <a:ea typeface="Courier New"/>
                <a:cs typeface="Courier New"/>
                <a:sym typeface="Courier New"/>
              </a:rPr>
              <a:t>// Print the schema in a tree format</a:t>
            </a:r>
          </a:p>
          <a:p>
            <a:pPr>
              <a:lnSpc>
                <a:spcPct val="100000"/>
              </a:lnSpc>
              <a:spcBef>
                <a:spcPts val="0"/>
              </a:spcBef>
              <a:spcAft>
                <a:spcPts val="0"/>
              </a:spcAft>
              <a:buClr>
                <a:schemeClr val="dk1"/>
              </a:buClr>
              <a:buSzPct val="68750"/>
            </a:pPr>
            <a:r>
              <a:rPr lang="en-US" sz="1323" b="1" dirty="0" err="1" smtClean="0">
                <a:solidFill>
                  <a:schemeClr val="dk1"/>
                </a:solidFill>
                <a:highlight>
                  <a:srgbClr val="FFFFFF"/>
                </a:highlight>
                <a:latin typeface="Courier New"/>
                <a:ea typeface="Courier New"/>
                <a:cs typeface="Courier New"/>
                <a:sym typeface="Courier New"/>
              </a:rPr>
              <a:t>df.printSchema</a:t>
            </a:r>
            <a:r>
              <a:rPr lang="en-US" sz="1323"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root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 age: long (</a:t>
            </a:r>
            <a:r>
              <a:rPr lang="en-US" sz="1158" b="1" dirty="0" err="1" smtClean="0">
                <a:solidFill>
                  <a:srgbClr val="0000FF"/>
                </a:solidFill>
                <a:highlight>
                  <a:srgbClr val="FFFFFF"/>
                </a:highlight>
                <a:latin typeface="Courier New"/>
                <a:ea typeface="Courier New"/>
                <a:cs typeface="Courier New"/>
                <a:sym typeface="Courier New"/>
              </a:rPr>
              <a:t>nullable</a:t>
            </a:r>
            <a:r>
              <a:rPr lang="en-US" sz="1158" b="1" dirty="0" smtClean="0">
                <a:solidFill>
                  <a:srgbClr val="0000FF"/>
                </a:solidFill>
                <a:highlight>
                  <a:srgbClr val="FFFFFF"/>
                </a:highlight>
                <a:latin typeface="Courier New"/>
                <a:ea typeface="Courier New"/>
                <a:cs typeface="Courier New"/>
                <a:sym typeface="Courier New"/>
              </a:rPr>
              <a:t> = true)</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 name: string (</a:t>
            </a:r>
            <a:r>
              <a:rPr lang="en-US" sz="1158" b="1" dirty="0" err="1" smtClean="0">
                <a:solidFill>
                  <a:srgbClr val="0000FF"/>
                </a:solidFill>
                <a:highlight>
                  <a:srgbClr val="FFFFFF"/>
                </a:highlight>
                <a:latin typeface="Courier New"/>
                <a:ea typeface="Courier New"/>
                <a:cs typeface="Courier New"/>
                <a:sym typeface="Courier New"/>
              </a:rPr>
              <a:t>nullable</a:t>
            </a:r>
            <a:r>
              <a:rPr lang="en-US" sz="1158" b="1" dirty="0" smtClean="0">
                <a:solidFill>
                  <a:srgbClr val="0000FF"/>
                </a:solidFill>
                <a:highlight>
                  <a:srgbClr val="FFFFFF"/>
                </a:highlight>
                <a:latin typeface="Courier New"/>
                <a:ea typeface="Courier New"/>
                <a:cs typeface="Courier New"/>
                <a:sym typeface="Courier New"/>
              </a:rPr>
              <a:t> = true)</a:t>
            </a:r>
          </a:p>
          <a:p>
            <a:pPr>
              <a:lnSpc>
                <a:spcPct val="100000"/>
              </a:lnSpc>
              <a:spcBef>
                <a:spcPts val="0"/>
              </a:spcBef>
              <a:spcAft>
                <a:spcPts val="0"/>
              </a:spcAft>
            </a:pPr>
            <a:endParaRPr lang="en-US" sz="1400" b="1" dirty="0" smtClean="0">
              <a:solidFill>
                <a:srgbClr val="0000FF"/>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323" b="1" i="1" dirty="0">
                <a:solidFill>
                  <a:srgbClr val="008000"/>
                </a:solidFill>
                <a:highlight>
                  <a:srgbClr val="FFFFFF"/>
                </a:highlight>
                <a:latin typeface="Courier New"/>
                <a:ea typeface="Courier New"/>
                <a:cs typeface="Courier New"/>
                <a:sym typeface="Courier New"/>
              </a:rPr>
              <a:t>// Count people by age</a:t>
            </a:r>
          </a:p>
          <a:p>
            <a:pPr>
              <a:lnSpc>
                <a:spcPct val="100000"/>
              </a:lnSpc>
              <a:spcBef>
                <a:spcPts val="0"/>
              </a:spcBef>
              <a:spcAft>
                <a:spcPts val="0"/>
              </a:spcAft>
            </a:pPr>
            <a:r>
              <a:rPr lang="en-US" sz="1323" b="1" dirty="0" err="1">
                <a:solidFill>
                  <a:schemeClr val="dk1"/>
                </a:solidFill>
                <a:highlight>
                  <a:srgbClr val="FFFFFF"/>
                </a:highlight>
                <a:latin typeface="Courier New"/>
                <a:ea typeface="Courier New"/>
                <a:cs typeface="Courier New"/>
                <a:sym typeface="Courier New"/>
              </a:rPr>
              <a:t>df.groupBy</a:t>
            </a:r>
            <a:r>
              <a:rPr lang="en-US" sz="1323" b="1" dirty="0">
                <a:solidFill>
                  <a:schemeClr val="dk1"/>
                </a:solidFill>
                <a:highlight>
                  <a:srgbClr val="FFFFFF"/>
                </a:highlight>
                <a:latin typeface="Courier New"/>
                <a:ea typeface="Courier New"/>
                <a:cs typeface="Courier New"/>
                <a:sym typeface="Courier New"/>
              </a:rPr>
              <a:t>(</a:t>
            </a:r>
            <a:r>
              <a:rPr lang="en-US" sz="1323" b="1" dirty="0">
                <a:solidFill>
                  <a:srgbClr val="FF0000"/>
                </a:solidFill>
                <a:highlight>
                  <a:srgbClr val="FFFFFF"/>
                </a:highlight>
                <a:latin typeface="Courier New"/>
                <a:ea typeface="Courier New"/>
                <a:cs typeface="Courier New"/>
                <a:sym typeface="Courier New"/>
              </a:rPr>
              <a:t>"age"</a:t>
            </a:r>
            <a:r>
              <a:rPr lang="en-US" sz="1323" b="1" dirty="0">
                <a:solidFill>
                  <a:schemeClr val="dk1"/>
                </a:solidFill>
                <a:highlight>
                  <a:srgbClr val="FFFFFF"/>
                </a:highlight>
                <a:latin typeface="Courier New"/>
                <a:ea typeface="Courier New"/>
                <a:cs typeface="Courier New"/>
                <a:sym typeface="Courier New"/>
              </a:rPr>
              <a:t>).count().show()</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 </a:t>
            </a:r>
            <a:r>
              <a:rPr lang="en-US" sz="1323" b="1" dirty="0" err="1">
                <a:solidFill>
                  <a:srgbClr val="0000FF"/>
                </a:solidFill>
                <a:latin typeface="Courier New"/>
                <a:ea typeface="Courier New"/>
                <a:cs typeface="Courier New"/>
                <a:sym typeface="Courier New"/>
              </a:rPr>
              <a:t>age|count</a:t>
            </a:r>
            <a:r>
              <a:rPr lang="en-US" sz="1323" b="1" dirty="0">
                <a:solidFill>
                  <a:srgbClr val="0000FF"/>
                </a:solidFill>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|null|    1|</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  19|    1|</a:t>
            </a:r>
          </a:p>
          <a:p>
            <a:pPr>
              <a:lnSpc>
                <a:spcPct val="100000"/>
              </a:lnSpc>
              <a:spcBef>
                <a:spcPts val="0"/>
              </a:spcBef>
              <a:spcAft>
                <a:spcPts val="0"/>
              </a:spcAft>
            </a:pPr>
            <a:r>
              <a:rPr lang="en-US" sz="1323" b="1" dirty="0">
                <a:solidFill>
                  <a:srgbClr val="0000FF"/>
                </a:solidFill>
                <a:latin typeface="Courier New"/>
                <a:ea typeface="Courier New"/>
                <a:cs typeface="Courier New"/>
                <a:sym typeface="Courier New"/>
              </a:rPr>
              <a:t>|  30|    1|</a:t>
            </a:r>
          </a:p>
          <a:p>
            <a:pPr>
              <a:lnSpc>
                <a:spcPct val="100000"/>
              </a:lnSpc>
              <a:spcBef>
                <a:spcPts val="0"/>
              </a:spcBef>
              <a:spcAft>
                <a:spcPts val="0"/>
              </a:spcAft>
            </a:pPr>
            <a:r>
              <a:rPr lang="en-US" sz="1323" b="1" dirty="0" smtClean="0">
                <a:solidFill>
                  <a:srgbClr val="0000FF"/>
                </a:solidFill>
                <a:latin typeface="Courier New"/>
                <a:ea typeface="Courier New"/>
                <a:cs typeface="Courier New"/>
                <a:sym typeface="Courier New"/>
              </a:rPr>
              <a:t>+----+-----+</a:t>
            </a:r>
            <a:endParaRPr lang="en-US" sz="1323" b="1" dirty="0">
              <a:solidFill>
                <a:srgbClr val="0000FF"/>
              </a:solidFill>
              <a:latin typeface="Courier New"/>
              <a:ea typeface="Courier New"/>
              <a:cs typeface="Courier New"/>
              <a:sym typeface="Courier New"/>
            </a:endParaRPr>
          </a:p>
        </p:txBody>
      </p:sp>
      <p:sp>
        <p:nvSpPr>
          <p:cNvPr id="9" name="Shape 1810"/>
          <p:cNvSpPr txBox="1">
            <a:spLocks/>
          </p:cNvSpPr>
          <p:nvPr/>
        </p:nvSpPr>
        <p:spPr bwMode="auto">
          <a:xfrm>
            <a:off x="5036922" y="1265237"/>
            <a:ext cx="4699992" cy="510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pPr>
            <a:r>
              <a:rPr lang="en-US" sz="1323" b="1" i="1" dirty="0" smtClean="0">
                <a:solidFill>
                  <a:srgbClr val="008000"/>
                </a:solidFill>
                <a:highlight>
                  <a:srgbClr val="FFFFFF"/>
                </a:highlight>
                <a:latin typeface="Courier New"/>
                <a:ea typeface="Courier New"/>
                <a:cs typeface="Courier New"/>
                <a:sym typeface="Courier New"/>
              </a:rPr>
              <a:t>// Select only the "name" column</a:t>
            </a:r>
          </a:p>
          <a:p>
            <a:pPr>
              <a:lnSpc>
                <a:spcPct val="100000"/>
              </a:lnSpc>
              <a:spcBef>
                <a:spcPts val="0"/>
              </a:spcBef>
              <a:spcAft>
                <a:spcPts val="0"/>
              </a:spcAft>
            </a:pPr>
            <a:r>
              <a:rPr lang="en-US" sz="1323" b="1" dirty="0" err="1" smtClean="0">
                <a:solidFill>
                  <a:schemeClr val="dk1"/>
                </a:solidFill>
                <a:highlight>
                  <a:srgbClr val="FFFFFF"/>
                </a:highlight>
                <a:latin typeface="Courier New"/>
                <a:ea typeface="Courier New"/>
                <a:cs typeface="Courier New"/>
                <a:sym typeface="Courier New"/>
              </a:rPr>
              <a:t>df.select</a:t>
            </a:r>
            <a:r>
              <a:rPr lang="en-US" sz="1323" b="1" dirty="0" smtClean="0">
                <a:solidFill>
                  <a:schemeClr val="dk1"/>
                </a:solidFill>
                <a:highlight>
                  <a:srgbClr val="FFFFFF"/>
                </a:highlight>
                <a:latin typeface="Courier New"/>
                <a:ea typeface="Courier New"/>
                <a:cs typeface="Courier New"/>
                <a:sym typeface="Courier New"/>
              </a:rPr>
              <a:t>(</a:t>
            </a:r>
            <a:r>
              <a:rPr lang="en-US" sz="1323" b="1" dirty="0" smtClean="0">
                <a:solidFill>
                  <a:srgbClr val="FF0000"/>
                </a:solidFill>
                <a:highlight>
                  <a:srgbClr val="FFFFFF"/>
                </a:highlight>
                <a:latin typeface="Courier New"/>
                <a:ea typeface="Courier New"/>
                <a:cs typeface="Courier New"/>
                <a:sym typeface="Courier New"/>
              </a:rPr>
              <a:t>"name"</a:t>
            </a:r>
            <a:r>
              <a:rPr lang="en-US" sz="1323" b="1" dirty="0" smtClean="0">
                <a:solidFill>
                  <a:schemeClr val="dk1"/>
                </a:solidFill>
                <a:highlight>
                  <a:srgbClr val="FFFFFF"/>
                </a:highlight>
                <a:latin typeface="Courier New"/>
                <a:ea typeface="Courier New"/>
                <a:cs typeface="Courier New"/>
                <a:sym typeface="Courier New"/>
              </a:rPr>
              <a:t>).show()</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name|</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|Michael|</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Andy|</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Justin|</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smtClean="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pPr>
            <a:r>
              <a:rPr lang="en-US" sz="1323" b="1" i="1" dirty="0" smtClean="0">
                <a:solidFill>
                  <a:srgbClr val="008000"/>
                </a:solidFill>
                <a:highlight>
                  <a:srgbClr val="FFFFFF"/>
                </a:highlight>
                <a:latin typeface="Courier New"/>
                <a:ea typeface="Courier New"/>
                <a:cs typeface="Courier New"/>
                <a:sym typeface="Courier New"/>
              </a:rPr>
              <a:t>// Select everybody, but increment age by 1</a:t>
            </a:r>
          </a:p>
          <a:p>
            <a:pPr>
              <a:lnSpc>
                <a:spcPct val="100000"/>
              </a:lnSpc>
              <a:spcBef>
                <a:spcPts val="0"/>
              </a:spcBef>
              <a:spcAft>
                <a:spcPts val="0"/>
              </a:spcAft>
            </a:pPr>
            <a:r>
              <a:rPr lang="en-US" sz="1323" b="1" dirty="0" err="1" smtClean="0">
                <a:solidFill>
                  <a:schemeClr val="dk1"/>
                </a:solidFill>
                <a:highlight>
                  <a:srgbClr val="FFFFFF"/>
                </a:highlight>
                <a:latin typeface="Courier New"/>
                <a:ea typeface="Courier New"/>
                <a:cs typeface="Courier New"/>
                <a:sym typeface="Courier New"/>
              </a:rPr>
              <a:t>df.select</a:t>
            </a:r>
            <a:r>
              <a:rPr lang="en-US" sz="1323" b="1" dirty="0" smtClean="0">
                <a:solidFill>
                  <a:schemeClr val="dk1"/>
                </a:solidFill>
                <a:highlight>
                  <a:srgbClr val="FFFFFF"/>
                </a:highlight>
                <a:latin typeface="Courier New"/>
                <a:ea typeface="Courier New"/>
                <a:cs typeface="Courier New"/>
                <a:sym typeface="Courier New"/>
              </a:rPr>
              <a:t>(</a:t>
            </a:r>
            <a:r>
              <a:rPr lang="en-US" sz="1323" b="1" dirty="0" err="1" smtClean="0">
                <a:solidFill>
                  <a:schemeClr val="dk1"/>
                </a:solidFill>
                <a:highlight>
                  <a:srgbClr val="FFFFFF"/>
                </a:highlight>
                <a:latin typeface="Courier New"/>
                <a:ea typeface="Courier New"/>
                <a:cs typeface="Courier New"/>
                <a:sym typeface="Courier New"/>
              </a:rPr>
              <a:t>df</a:t>
            </a:r>
            <a:r>
              <a:rPr lang="en-US" sz="1323" b="1" dirty="0" smtClean="0">
                <a:solidFill>
                  <a:schemeClr val="dk1"/>
                </a:solidFill>
                <a:highlight>
                  <a:srgbClr val="FFFFFF"/>
                </a:highlight>
                <a:latin typeface="Courier New"/>
                <a:ea typeface="Courier New"/>
                <a:cs typeface="Courier New"/>
                <a:sym typeface="Courier New"/>
              </a:rPr>
              <a:t>(</a:t>
            </a:r>
            <a:r>
              <a:rPr lang="en-US" sz="1323" b="1" dirty="0" smtClean="0">
                <a:solidFill>
                  <a:srgbClr val="FF0000"/>
                </a:solidFill>
                <a:highlight>
                  <a:srgbClr val="FFFFFF"/>
                </a:highlight>
                <a:latin typeface="Courier New"/>
                <a:ea typeface="Courier New"/>
                <a:cs typeface="Courier New"/>
                <a:sym typeface="Courier New"/>
              </a:rPr>
              <a:t>"name"</a:t>
            </a:r>
            <a:r>
              <a:rPr lang="en-US" sz="1323" b="1" dirty="0" smtClean="0">
                <a:solidFill>
                  <a:schemeClr val="dk1"/>
                </a:solidFill>
                <a:highlight>
                  <a:srgbClr val="FFFFFF"/>
                </a:highlight>
                <a:latin typeface="Courier New"/>
                <a:ea typeface="Courier New"/>
                <a:cs typeface="Courier New"/>
                <a:sym typeface="Courier New"/>
              </a:rPr>
              <a:t>), </a:t>
            </a:r>
            <a:r>
              <a:rPr lang="en-US" sz="1323" b="1" dirty="0" err="1" smtClean="0">
                <a:solidFill>
                  <a:schemeClr val="dk1"/>
                </a:solidFill>
                <a:highlight>
                  <a:srgbClr val="FFFFFF"/>
                </a:highlight>
                <a:latin typeface="Courier New"/>
                <a:ea typeface="Courier New"/>
                <a:cs typeface="Courier New"/>
                <a:sym typeface="Courier New"/>
              </a:rPr>
              <a:t>df</a:t>
            </a:r>
            <a:r>
              <a:rPr lang="en-US" sz="1323" b="1" dirty="0" smtClean="0">
                <a:solidFill>
                  <a:schemeClr val="dk1"/>
                </a:solidFill>
                <a:highlight>
                  <a:srgbClr val="FFFFFF"/>
                </a:highlight>
                <a:latin typeface="Courier New"/>
                <a:ea typeface="Courier New"/>
                <a:cs typeface="Courier New"/>
                <a:sym typeface="Courier New"/>
              </a:rPr>
              <a:t>(</a:t>
            </a:r>
            <a:r>
              <a:rPr lang="en-US" sz="1323" b="1" dirty="0" smtClean="0">
                <a:solidFill>
                  <a:srgbClr val="FF0000"/>
                </a:solidFill>
                <a:highlight>
                  <a:srgbClr val="FFFFFF"/>
                </a:highlight>
                <a:latin typeface="Courier New"/>
                <a:ea typeface="Courier New"/>
                <a:cs typeface="Courier New"/>
                <a:sym typeface="Courier New"/>
              </a:rPr>
              <a:t>"age"</a:t>
            </a:r>
            <a:r>
              <a:rPr lang="en-US" sz="1323" b="1" dirty="0" smtClean="0">
                <a:solidFill>
                  <a:schemeClr val="dk1"/>
                </a:solidFill>
                <a:highlight>
                  <a:srgbClr val="FFFFFF"/>
                </a:highlight>
                <a:latin typeface="Courier New"/>
                <a:ea typeface="Courier New"/>
                <a:cs typeface="Courier New"/>
                <a:sym typeface="Courier New"/>
              </a:rPr>
              <a:t>) + 1).show()</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name|(age + 1)|</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|Michael|     null|</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Andy|       31|</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 Justin|       20|</a:t>
            </a:r>
          </a:p>
          <a:p>
            <a:pPr>
              <a:lnSpc>
                <a:spcPct val="100000"/>
              </a:lnSpc>
              <a:spcBef>
                <a:spcPts val="0"/>
              </a:spcBef>
              <a:spcAft>
                <a:spcPts val="0"/>
              </a:spcAft>
            </a:pPr>
            <a:r>
              <a:rPr lang="en-US" sz="1158" b="1" dirty="0" smtClean="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1400" b="1" dirty="0" smtClean="0">
              <a:solidFill>
                <a:srgbClr val="0000FF"/>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323" b="1" i="1" dirty="0">
                <a:solidFill>
                  <a:srgbClr val="008000"/>
                </a:solidFill>
                <a:highlight>
                  <a:srgbClr val="FFFFFF"/>
                </a:highlight>
                <a:latin typeface="Courier New"/>
                <a:ea typeface="Courier New"/>
                <a:cs typeface="Courier New"/>
                <a:sym typeface="Courier New"/>
              </a:rPr>
              <a:t>// Select people older than 21</a:t>
            </a:r>
          </a:p>
          <a:p>
            <a:pPr>
              <a:lnSpc>
                <a:spcPct val="100000"/>
              </a:lnSpc>
              <a:spcBef>
                <a:spcPts val="0"/>
              </a:spcBef>
              <a:spcAft>
                <a:spcPts val="0"/>
              </a:spcAft>
            </a:pPr>
            <a:r>
              <a:rPr lang="en-US" sz="1323" b="1" dirty="0" err="1">
                <a:solidFill>
                  <a:schemeClr val="dk1"/>
                </a:solidFill>
                <a:highlight>
                  <a:srgbClr val="FFFFFF"/>
                </a:highlight>
                <a:latin typeface="Courier New"/>
                <a:ea typeface="Courier New"/>
                <a:cs typeface="Courier New"/>
                <a:sym typeface="Courier New"/>
              </a:rPr>
              <a:t>df.filter</a:t>
            </a:r>
            <a:r>
              <a:rPr lang="en-US" sz="1323" b="1" dirty="0">
                <a:solidFill>
                  <a:schemeClr val="dk1"/>
                </a:solidFill>
                <a:highlight>
                  <a:srgbClr val="FFFFFF"/>
                </a:highlight>
                <a:latin typeface="Courier New"/>
                <a:ea typeface="Courier New"/>
                <a:cs typeface="Courier New"/>
                <a:sym typeface="Courier New"/>
              </a:rPr>
              <a:t>(</a:t>
            </a:r>
            <a:r>
              <a:rPr lang="en-US" sz="1323" b="1" dirty="0" err="1">
                <a:solidFill>
                  <a:schemeClr val="dk1"/>
                </a:solidFill>
                <a:highlight>
                  <a:srgbClr val="FFFFFF"/>
                </a:highlight>
                <a:latin typeface="Courier New"/>
                <a:ea typeface="Courier New"/>
                <a:cs typeface="Courier New"/>
                <a:sym typeface="Courier New"/>
              </a:rPr>
              <a:t>df</a:t>
            </a:r>
            <a:r>
              <a:rPr lang="en-US" sz="1323" b="1" dirty="0">
                <a:solidFill>
                  <a:schemeClr val="dk1"/>
                </a:solidFill>
                <a:highlight>
                  <a:srgbClr val="FFFFFF"/>
                </a:highlight>
                <a:latin typeface="Courier New"/>
                <a:ea typeface="Courier New"/>
                <a:cs typeface="Courier New"/>
                <a:sym typeface="Courier New"/>
              </a:rPr>
              <a:t>(</a:t>
            </a:r>
            <a:r>
              <a:rPr lang="en-US" sz="1323" b="1" dirty="0">
                <a:solidFill>
                  <a:srgbClr val="FF0000"/>
                </a:solidFill>
                <a:highlight>
                  <a:srgbClr val="FFFFFF"/>
                </a:highlight>
                <a:latin typeface="Courier New"/>
                <a:ea typeface="Courier New"/>
                <a:cs typeface="Courier New"/>
                <a:sym typeface="Courier New"/>
              </a:rPr>
              <a:t>"age"</a:t>
            </a:r>
            <a:r>
              <a:rPr lang="en-US" sz="1323" b="1" dirty="0">
                <a:solidFill>
                  <a:schemeClr val="dk1"/>
                </a:solidFill>
                <a:highlight>
                  <a:srgbClr val="FFFFFF"/>
                </a:highlight>
                <a:latin typeface="Courier New"/>
                <a:ea typeface="Courier New"/>
                <a:cs typeface="Courier New"/>
                <a:sym typeface="Courier New"/>
              </a:rPr>
              <a:t>) &gt; 21).show()</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a:t>
            </a:r>
            <a:r>
              <a:rPr lang="en-US" sz="1323" b="1" dirty="0" err="1">
                <a:solidFill>
                  <a:srgbClr val="0000FF"/>
                </a:solidFill>
                <a:highlight>
                  <a:srgbClr val="FFFFFF"/>
                </a:highlight>
                <a:latin typeface="Courier New"/>
                <a:ea typeface="Courier New"/>
                <a:cs typeface="Courier New"/>
                <a:sym typeface="Courier New"/>
              </a:rPr>
              <a:t>age|name</a:t>
            </a:r>
            <a:r>
              <a:rPr lang="en-US" sz="1323" b="1" dirty="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323" b="1" dirty="0">
                <a:solidFill>
                  <a:srgbClr val="0000FF"/>
                </a:solidFill>
                <a:highlight>
                  <a:srgbClr val="FFFFFF"/>
                </a:highlight>
                <a:latin typeface="Courier New"/>
                <a:ea typeface="Courier New"/>
                <a:cs typeface="Courier New"/>
                <a:sym typeface="Courier New"/>
              </a:rPr>
              <a:t>| 30|Andy|</a:t>
            </a:r>
          </a:p>
          <a:p>
            <a:pPr>
              <a:lnSpc>
                <a:spcPct val="100000"/>
              </a:lnSpc>
              <a:spcBef>
                <a:spcPts val="0"/>
              </a:spcBef>
              <a:spcAft>
                <a:spcPts val="0"/>
              </a:spcAft>
            </a:pPr>
            <a:r>
              <a:rPr lang="en-US" sz="1323" b="1" dirty="0" smtClean="0">
                <a:solidFill>
                  <a:srgbClr val="0000FF"/>
                </a:solidFill>
                <a:highlight>
                  <a:srgbClr val="FFFFFF"/>
                </a:highlight>
                <a:latin typeface="Courier New"/>
                <a:ea typeface="Courier New"/>
                <a:cs typeface="Courier New"/>
                <a:sym typeface="Courier New"/>
              </a:rPr>
              <a:t>+---+----+</a:t>
            </a:r>
            <a:endParaRPr lang="en-US" sz="1323" b="1" dirty="0">
              <a:solidFill>
                <a:srgbClr val="0000FF"/>
              </a:solidFill>
              <a:highlight>
                <a:srgbClr val="FFFFFF"/>
              </a:highlight>
              <a:latin typeface="Courier New"/>
              <a:ea typeface="Courier New"/>
              <a:cs typeface="Courier New"/>
              <a:sym typeface="Courier New"/>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460367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111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Converting </a:t>
            </a:r>
            <a:r>
              <a:rPr lang="en-GB" altLang="fi-FI" dirty="0" smtClean="0">
                <a:solidFill>
                  <a:srgbClr val="CC0000"/>
                </a:solidFill>
                <a:latin typeface="GFS Neohellenic" charset="0"/>
              </a:rPr>
              <a:t>RDDs </a:t>
            </a:r>
            <a:r>
              <a:rPr lang="en-GB" altLang="fi-FI" dirty="0">
                <a:solidFill>
                  <a:srgbClr val="CC0000"/>
                </a:solidFill>
                <a:latin typeface="GFS Neohellenic" charset="0"/>
              </a:rPr>
              <a:t>to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err="1" smtClean="0">
                <a:solidFill>
                  <a:srgbClr val="CC0000"/>
                </a:solidFill>
                <a:latin typeface="GFS Neohellenic" charset="0"/>
              </a:rPr>
              <a:t>DataFrames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a:solidFill>
                  <a:schemeClr val="dk1"/>
                </a:solidFill>
              </a:rPr>
              <a:t>Regular RDDs can be converted to </a:t>
            </a:r>
            <a:r>
              <a:rPr lang="en-US" sz="2600" dirty="0" err="1">
                <a:solidFill>
                  <a:schemeClr val="dk1"/>
                </a:solidFill>
              </a:rPr>
              <a:t>DataFrames</a:t>
            </a:r>
            <a:r>
              <a:rPr lang="en-US" sz="2600" dirty="0">
                <a:solidFill>
                  <a:schemeClr val="dk1"/>
                </a:solidFill>
              </a:rPr>
              <a:t> by assigning them a </a:t>
            </a:r>
            <a:r>
              <a:rPr lang="en-US" sz="2600" dirty="0" smtClean="0">
                <a:solidFill>
                  <a:schemeClr val="dk1"/>
                </a:solidFill>
              </a:rPr>
              <a:t>schema</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An RDD that contains case classes in Scala can be converted into a </a:t>
            </a:r>
            <a:r>
              <a:rPr lang="en-US" sz="2600" dirty="0" err="1" smtClean="0">
                <a:solidFill>
                  <a:schemeClr val="dk1"/>
                </a:solidFill>
              </a:rPr>
              <a:t>DataFrame</a:t>
            </a:r>
            <a:endParaRPr lang="en-US" sz="2600" dirty="0">
              <a:solidFill>
                <a:schemeClr val="dk1"/>
              </a:solidFill>
            </a:endParaRP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These </a:t>
            </a:r>
            <a:r>
              <a:rPr lang="en-US" sz="2200" dirty="0">
                <a:solidFill>
                  <a:schemeClr val="dk1"/>
                </a:solidFill>
              </a:rPr>
              <a:t>case class define the schema of the </a:t>
            </a:r>
            <a:r>
              <a:rPr lang="en-US" sz="2200" dirty="0" smtClean="0">
                <a:solidFill>
                  <a:schemeClr val="dk1"/>
                </a:solidFill>
              </a:rPr>
              <a:t>table</a:t>
            </a:r>
            <a:endParaRPr lang="en-US" sz="22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If we are working with Java, we can use serializable classes with public getters and setters (JavaBeans</a:t>
            </a:r>
            <a:r>
              <a:rPr lang="en-US" sz="2600" dirty="0" smtClean="0">
                <a:solidFill>
                  <a:schemeClr val="dk1"/>
                </a:solidFill>
              </a:rPr>
              <a:t>)</a:t>
            </a:r>
            <a:endParaRPr lang="en-US" sz="2600" dirty="0">
              <a:solidFill>
                <a:schemeClr val="dk1"/>
              </a:solidFill>
            </a:endParaRPr>
          </a:p>
          <a:p>
            <a:pPr marL="457200" indent="-457200">
              <a:lnSpc>
                <a:spcPct val="107000"/>
              </a:lnSpc>
              <a:spcAft>
                <a:spcPts val="0"/>
              </a:spcAft>
              <a:buFont typeface="Arial" panose="020B0604020202020204" pitchFamily="34" charset="0"/>
              <a:buChar char="•"/>
            </a:pPr>
            <a:r>
              <a:rPr lang="en-US" sz="2600" dirty="0">
                <a:solidFill>
                  <a:schemeClr val="dk1"/>
                </a:solidFill>
              </a:rPr>
              <a:t>An RDD </a:t>
            </a:r>
            <a:r>
              <a:rPr lang="en-US" sz="2600" dirty="0" smtClean="0">
                <a:solidFill>
                  <a:schemeClr val="dk1"/>
                </a:solidFill>
              </a:rPr>
              <a:t>converted </a:t>
            </a:r>
            <a:r>
              <a:rPr lang="en-US" sz="2600" dirty="0">
                <a:solidFill>
                  <a:schemeClr val="dk1"/>
                </a:solidFill>
              </a:rPr>
              <a:t>to </a:t>
            </a:r>
            <a:r>
              <a:rPr lang="en-US" sz="2600" dirty="0" smtClean="0">
                <a:solidFill>
                  <a:schemeClr val="dk1"/>
                </a:solidFill>
              </a:rPr>
              <a:t>a </a:t>
            </a:r>
            <a:r>
              <a:rPr lang="en-US" sz="2600" dirty="0" err="1" smtClean="0">
                <a:solidFill>
                  <a:schemeClr val="dk1"/>
                </a:solidFill>
              </a:rPr>
              <a:t>DataFrame</a:t>
            </a:r>
            <a:r>
              <a:rPr lang="en-US" sz="2600" dirty="0" smtClean="0">
                <a:solidFill>
                  <a:schemeClr val="dk1"/>
                </a:solidFill>
              </a:rPr>
              <a:t> </a:t>
            </a:r>
            <a:r>
              <a:rPr lang="en-US" sz="2600" dirty="0">
                <a:solidFill>
                  <a:schemeClr val="dk1"/>
                </a:solidFill>
              </a:rPr>
              <a:t>can be </a:t>
            </a:r>
            <a:r>
              <a:rPr lang="en-US" sz="2600" dirty="0" smtClean="0">
                <a:solidFill>
                  <a:schemeClr val="dk1"/>
                </a:solidFill>
              </a:rPr>
              <a:t>queried using SQL</a:t>
            </a:r>
            <a:endParaRPr lang="en-US" sz="26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526540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112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JDBC To Other Databases</a:t>
            </a:r>
          </a:p>
        </p:txBody>
      </p:sp>
      <p:sp>
        <p:nvSpPr>
          <p:cNvPr id="54274" name="Rectangle 2"/>
          <p:cNvSpPr>
            <a:spLocks noGrp="1" noChangeArrowheads="1"/>
          </p:cNvSpPr>
          <p:nvPr>
            <p:ph type="body" idx="1"/>
          </p:nvPr>
        </p:nvSpPr>
        <p:spPr>
          <a:xfrm>
            <a:off x="503238" y="1552575"/>
            <a:ext cx="9126537" cy="5070475"/>
          </a:xfrm>
          <a:ln/>
        </p:spPr>
        <p:txBody>
          <a:bodyPr tIns="157480"/>
          <a:lstStyle/>
          <a:p>
            <a:pPr lvl="0">
              <a:lnSpc>
                <a:spcPct val="100000"/>
              </a:lnSpc>
              <a:spcBef>
                <a:spcPts val="0"/>
              </a:spcBef>
              <a:spcAft>
                <a:spcPts val="0"/>
              </a:spcAft>
            </a:pPr>
            <a:r>
              <a:rPr lang="en-US" sz="2800" dirty="0"/>
              <a:t>Spark can load data from any relational database that supports Java Database Connectivity (JDBC</a:t>
            </a:r>
            <a:r>
              <a:rPr lang="en-US" sz="2800" dirty="0" smtClean="0"/>
              <a:t>)</a:t>
            </a:r>
          </a:p>
          <a:p>
            <a:pPr lvl="0">
              <a:lnSpc>
                <a:spcPct val="100000"/>
              </a:lnSpc>
              <a:spcBef>
                <a:spcPts val="0"/>
              </a:spcBef>
              <a:spcAft>
                <a:spcPts val="0"/>
              </a:spcAft>
            </a:pPr>
            <a:r>
              <a:rPr lang="en-US" sz="2800" dirty="0"/>
              <a:t>	</a:t>
            </a:r>
            <a:r>
              <a:rPr lang="en-US" sz="2800" dirty="0" smtClean="0"/>
              <a:t>(</a:t>
            </a:r>
            <a:r>
              <a:rPr lang="en-US" sz="2800" dirty="0"/>
              <a:t>i.e. </a:t>
            </a:r>
            <a:r>
              <a:rPr lang="en-US" sz="2800" dirty="0" err="1"/>
              <a:t>postgreSQL</a:t>
            </a:r>
            <a:r>
              <a:rPr lang="en-US" sz="2800" dirty="0"/>
              <a:t>, </a:t>
            </a:r>
            <a:r>
              <a:rPr lang="en-US" sz="2800" dirty="0" err="1"/>
              <a:t>mySQL</a:t>
            </a:r>
            <a:r>
              <a:rPr lang="en-US" sz="2800" dirty="0"/>
              <a:t>, h2, </a:t>
            </a:r>
            <a:r>
              <a:rPr lang="en-US" sz="2800" dirty="0" err="1"/>
              <a:t>etc</a:t>
            </a:r>
            <a:r>
              <a:rPr lang="en-US" sz="2800" dirty="0" smtClean="0"/>
              <a:t>)</a:t>
            </a:r>
          </a:p>
          <a:p>
            <a:pPr lvl="0">
              <a:lnSpc>
                <a:spcPct val="100000"/>
              </a:lnSpc>
              <a:spcBef>
                <a:spcPts val="0"/>
              </a:spcBef>
              <a:spcAft>
                <a:spcPts val="0"/>
              </a:spcAft>
            </a:pPr>
            <a:endParaRPr lang="en-US" sz="2800" dirty="0" smtClean="0"/>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highlight>
                  <a:srgbClr val="FFFFFF"/>
                </a:highlight>
                <a:latin typeface="Courier New"/>
                <a:ea typeface="Courier New"/>
                <a:cs typeface="Courier New"/>
                <a:sym typeface="Courier New"/>
              </a:rPr>
              <a:t> </a:t>
            </a:r>
            <a:r>
              <a:rPr lang="en-US" sz="1800" b="1" dirty="0" err="1">
                <a:highlight>
                  <a:srgbClr val="FFFFFF"/>
                </a:highlight>
                <a:latin typeface="Courier New"/>
                <a:ea typeface="Courier New"/>
                <a:cs typeface="Courier New"/>
                <a:sym typeface="Courier New"/>
              </a:rPr>
              <a:t>jdbcDF</a:t>
            </a:r>
            <a:r>
              <a:rPr lang="en-US" sz="1800" b="1" dirty="0">
                <a:highlight>
                  <a:srgbClr val="FFFFFF"/>
                </a:highlight>
                <a:latin typeface="Courier New"/>
                <a:ea typeface="Courier New"/>
                <a:cs typeface="Courier New"/>
                <a:sym typeface="Courier New"/>
              </a:rPr>
              <a:t> = </a:t>
            </a:r>
            <a:r>
              <a:rPr lang="en-US" sz="1800" b="1" dirty="0" err="1">
                <a:highlight>
                  <a:srgbClr val="FFFFFF"/>
                </a:highlight>
                <a:latin typeface="Courier New"/>
                <a:ea typeface="Courier New"/>
                <a:cs typeface="Courier New"/>
                <a:sym typeface="Courier New"/>
              </a:rPr>
              <a:t>spark.read.format</a:t>
            </a:r>
            <a:r>
              <a:rPr lang="en-US" sz="1800" b="1" dirty="0">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jdbc</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url</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jdbc:mysql</a:t>
            </a:r>
            <a:r>
              <a:rPr lang="en-US" sz="1800" b="1" dirty="0">
                <a:solidFill>
                  <a:srgbClr val="FF0000"/>
                </a:solidFill>
                <a:highlight>
                  <a:srgbClr val="FFFFFF"/>
                </a:highlight>
                <a:latin typeface="Courier New"/>
                <a:ea typeface="Courier New"/>
                <a:cs typeface="Courier New"/>
                <a:sym typeface="Courier New"/>
              </a:rPr>
              <a:t>://localhost:3306/</a:t>
            </a:r>
            <a:r>
              <a:rPr lang="en-US" sz="1800" b="1" dirty="0" err="1">
                <a:solidFill>
                  <a:srgbClr val="FF0000"/>
                </a:solidFill>
                <a:highlight>
                  <a:srgbClr val="FFFFFF"/>
                </a:highlight>
                <a:latin typeface="Courier New"/>
                <a:ea typeface="Courier New"/>
                <a:cs typeface="Courier New"/>
                <a:sym typeface="Courier New"/>
              </a:rPr>
              <a:t>someSchema</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"driver"</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com.mysql.jdbc.Driver</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"user"</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"tom"</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.option(</a:t>
            </a:r>
            <a:r>
              <a:rPr lang="en-US" sz="1800" b="1" dirty="0">
                <a:solidFill>
                  <a:srgbClr val="FF0000"/>
                </a:solidFill>
                <a:highlight>
                  <a:srgbClr val="FFFFFF"/>
                </a:highlight>
                <a:latin typeface="Courier New"/>
                <a:ea typeface="Courier New"/>
                <a:cs typeface="Courier New"/>
                <a:sym typeface="Courier New"/>
              </a:rPr>
              <a:t>"password"</a:t>
            </a:r>
            <a:r>
              <a:rPr lang="en-US" sz="1800" b="1" dirty="0">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"tom@#$5C09</a:t>
            </a:r>
            <a:r>
              <a:rPr lang="en-US" sz="1800" b="1" dirty="0" smtClean="0">
                <a:solidFill>
                  <a:srgbClr val="FF0000"/>
                </a:solidFill>
                <a:highlight>
                  <a:srgbClr val="FFFFFF"/>
                </a:highlight>
                <a:latin typeface="Courier New"/>
                <a:ea typeface="Courier New"/>
                <a:cs typeface="Courier New"/>
                <a:sym typeface="Courier New"/>
              </a:rPr>
              <a:t>"</a:t>
            </a:r>
            <a:r>
              <a:rPr lang="en-US" sz="1800" b="1" dirty="0" smtClean="0">
                <a:highlight>
                  <a:srgbClr val="FFFFFF"/>
                </a:highlight>
                <a:latin typeface="Courier New"/>
                <a:ea typeface="Courier New"/>
                <a:cs typeface="Courier New"/>
                <a:sym typeface="Courier New"/>
              </a:rPr>
              <a:t>)</a:t>
            </a:r>
            <a:endParaRPr lang="en-US" sz="1800" b="1" dirty="0">
              <a:highlight>
                <a:srgbClr val="FFFFFF"/>
              </a:highlight>
              <a:latin typeface="Courier New"/>
              <a:ea typeface="Courier New"/>
              <a:cs typeface="Courier New"/>
              <a:sym typeface="Courier New"/>
            </a:endParaRP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a:t>
            </a:r>
            <a:r>
              <a:rPr lang="en-US" sz="1800" b="1" dirty="0" smtClean="0">
                <a:latin typeface="Courier New"/>
                <a:ea typeface="Courier New"/>
                <a:cs typeface="Courier New"/>
                <a:sym typeface="Courier New"/>
              </a:rPr>
              <a:t>option</a:t>
            </a:r>
            <a:r>
              <a:rPr lang="en-US" sz="1800" b="1" dirty="0">
                <a:latin typeface="Courier New"/>
                <a:ea typeface="Courier New"/>
                <a:cs typeface="Courier New"/>
                <a:sym typeface="Courier New"/>
              </a:rPr>
              <a:t>(</a:t>
            </a:r>
            <a:r>
              <a:rPr lang="en-US" sz="1800" b="1" dirty="0">
                <a:solidFill>
                  <a:srgbClr val="FF0000"/>
                </a:solidFill>
                <a:latin typeface="Courier New"/>
                <a:ea typeface="Courier New"/>
                <a:cs typeface="Courier New"/>
                <a:sym typeface="Courier New"/>
              </a:rPr>
              <a:t>"</a:t>
            </a:r>
            <a:r>
              <a:rPr lang="en-US" sz="1800" b="1" dirty="0" err="1">
                <a:solidFill>
                  <a:srgbClr val="FF0000"/>
                </a:solidFill>
                <a:latin typeface="Courier New"/>
                <a:ea typeface="Courier New"/>
                <a:cs typeface="Courier New"/>
                <a:sym typeface="Courier New"/>
              </a:rPr>
              <a:t>dbtable</a:t>
            </a:r>
            <a:r>
              <a:rPr lang="en-US" sz="1800" b="1" dirty="0">
                <a:solidFill>
                  <a:srgbClr val="FF0000"/>
                </a:solidFill>
                <a:latin typeface="Courier New"/>
                <a:ea typeface="Courier New"/>
                <a:cs typeface="Courier New"/>
                <a:sym typeface="Courier New"/>
              </a:rPr>
              <a:t>"</a:t>
            </a:r>
            <a:r>
              <a:rPr lang="en-US" sz="1800" b="1" dirty="0">
                <a:latin typeface="Courier New"/>
                <a:ea typeface="Courier New"/>
                <a:cs typeface="Courier New"/>
                <a:sym typeface="Courier New"/>
              </a:rPr>
              <a:t>, </a:t>
            </a:r>
            <a:r>
              <a:rPr lang="en-US" sz="1800" b="1" dirty="0">
                <a:solidFill>
                  <a:srgbClr val="FF0000"/>
                </a:solidFill>
                <a:latin typeface="Courier New"/>
                <a:ea typeface="Courier New"/>
                <a:cs typeface="Courier New"/>
                <a:sym typeface="Courier New"/>
              </a:rPr>
              <a:t>"person"</a:t>
            </a:r>
            <a:r>
              <a:rPr lang="en-US" sz="1800" b="1" dirty="0">
                <a:latin typeface="Courier New"/>
                <a:ea typeface="Courier New"/>
                <a:cs typeface="Courier New"/>
                <a:sym typeface="Courier New"/>
              </a:rPr>
              <a:t>)</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.load()</a:t>
            </a:r>
          </a:p>
          <a:p>
            <a:pPr lvl="0">
              <a:lnSpc>
                <a:spcPct val="100000"/>
              </a:lnSpc>
              <a:spcBef>
                <a:spcPts val="0"/>
              </a:spcBef>
              <a:spcAft>
                <a:spcPts val="0"/>
              </a:spcAft>
              <a:buSzPct val="55000"/>
            </a:pPr>
            <a:r>
              <a:rPr lang="en-US" sz="1800" b="1" dirty="0">
                <a:highlight>
                  <a:srgbClr val="FFFFFF"/>
                </a:highlight>
                <a:latin typeface="Courier New"/>
                <a:ea typeface="Courier New"/>
                <a:cs typeface="Courier New"/>
                <a:sym typeface="Courier New"/>
              </a:rPr>
              <a:t>	</a:t>
            </a:r>
          </a:p>
          <a:p>
            <a:pPr lvl="0">
              <a:lnSpc>
                <a:spcPct val="100000"/>
              </a:lnSpc>
              <a:spcBef>
                <a:spcPts val="0"/>
              </a:spcBef>
              <a:spcAft>
                <a:spcPts val="0"/>
              </a:spcAft>
              <a:buSzPct val="55000"/>
            </a:pPr>
            <a:r>
              <a:rPr lang="en-US" sz="1800" b="1" dirty="0" err="1">
                <a:highlight>
                  <a:srgbClr val="FFFFFF"/>
                </a:highlight>
                <a:latin typeface="Courier New"/>
                <a:ea typeface="Courier New"/>
                <a:cs typeface="Courier New"/>
                <a:sym typeface="Courier New"/>
              </a:rPr>
              <a:t>jdbcDF.createOrReplaceTempView</a:t>
            </a:r>
            <a:r>
              <a:rPr lang="en-US" sz="1800" b="1" dirty="0">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personTable</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p>
          <a:p>
            <a:pPr lvl="0">
              <a:lnSpc>
                <a:spcPct val="100000"/>
              </a:lnSpc>
              <a:spcBef>
                <a:spcPts val="0"/>
              </a:spcBef>
              <a:spcAft>
                <a:spcPts val="0"/>
              </a:spcAft>
            </a:pPr>
            <a:r>
              <a:rPr lang="en-US" sz="1800" b="1" dirty="0" err="1">
                <a:highlight>
                  <a:srgbClr val="FFFFFF"/>
                </a:highlight>
                <a:latin typeface="Courier New"/>
                <a:ea typeface="Courier New"/>
                <a:cs typeface="Courier New"/>
                <a:sym typeface="Courier New"/>
              </a:rPr>
              <a:t>spark.sql</a:t>
            </a:r>
            <a:r>
              <a:rPr lang="en-US" sz="1800" b="1" dirty="0">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"select * from </a:t>
            </a:r>
            <a:r>
              <a:rPr lang="en-US" sz="1800" b="1" dirty="0" err="1">
                <a:solidFill>
                  <a:srgbClr val="FF0000"/>
                </a:solidFill>
                <a:latin typeface="Courier New"/>
                <a:ea typeface="Courier New"/>
                <a:cs typeface="Courier New"/>
                <a:sym typeface="Courier New"/>
              </a:rPr>
              <a:t>personTable</a:t>
            </a:r>
            <a:r>
              <a:rPr lang="en-US" sz="1800" b="1" dirty="0">
                <a:solidFill>
                  <a:srgbClr val="FF0000"/>
                </a:solidFill>
                <a:highlight>
                  <a:srgbClr val="FFFFFF"/>
                </a:highlight>
                <a:latin typeface="Courier New"/>
                <a:ea typeface="Courier New"/>
                <a:cs typeface="Courier New"/>
                <a:sym typeface="Courier New"/>
              </a:rPr>
              <a:t>"</a:t>
            </a:r>
            <a:r>
              <a:rPr lang="en-US" sz="1800" b="1" dirty="0">
                <a:highlight>
                  <a:srgbClr val="FFFFFF"/>
                </a:highlight>
                <a:latin typeface="Courier New"/>
                <a:ea typeface="Courier New"/>
                <a:cs typeface="Courier New"/>
                <a:sym typeface="Courier New"/>
              </a:rPr>
              <a:t>).</a:t>
            </a:r>
            <a:r>
              <a:rPr lang="en-US" sz="1800" b="1" dirty="0" err="1" smtClean="0">
                <a:highlight>
                  <a:srgbClr val="FFFFFF"/>
                </a:highlight>
                <a:latin typeface="Courier New"/>
                <a:ea typeface="Courier New"/>
                <a:cs typeface="Courier New"/>
                <a:sym typeface="Courier New"/>
              </a:rPr>
              <a:t>collect.foreach</a:t>
            </a:r>
            <a:r>
              <a:rPr lang="en-US" sz="1800" b="1" dirty="0" smtClean="0">
                <a:highlight>
                  <a:srgbClr val="FFFFFF"/>
                </a:highlight>
                <a:latin typeface="Courier New"/>
                <a:ea typeface="Courier New"/>
                <a:cs typeface="Courier New"/>
                <a:sym typeface="Courier New"/>
              </a:rPr>
              <a:t>(</a:t>
            </a:r>
            <a:r>
              <a:rPr lang="en-US" sz="1800" b="1" dirty="0" err="1" smtClean="0">
                <a:highlight>
                  <a:srgbClr val="FFFFFF"/>
                </a:highlight>
                <a:latin typeface="Courier New"/>
                <a:ea typeface="Courier New"/>
                <a:cs typeface="Courier New"/>
                <a:sym typeface="Courier New"/>
              </a:rPr>
              <a:t>println</a:t>
            </a:r>
            <a:r>
              <a:rPr lang="en-US" sz="1800" b="1" dirty="0" smtClean="0">
                <a:highlight>
                  <a:srgbClr val="FFFFFF"/>
                </a:highlight>
                <a:latin typeface="Courier New"/>
                <a:ea typeface="Courier New"/>
                <a:cs typeface="Courier New"/>
                <a:sym typeface="Courier New"/>
              </a:rPr>
              <a:t>)</a:t>
            </a:r>
            <a:endParaRPr lang="en-US" sz="18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69430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113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Example - </a:t>
            </a:r>
            <a:r>
              <a:rPr lang="en-GB" altLang="fi-FI" dirty="0">
                <a:solidFill>
                  <a:srgbClr val="CC0000"/>
                </a:solidFill>
                <a:latin typeface="GFS Neohellenic" charset="0"/>
              </a:rPr>
              <a:t>Spark SQL </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endParaRPr lang="en-US" dirty="0" smtClean="0">
              <a:solidFill>
                <a:schemeClr val="dk1"/>
              </a:solidFill>
            </a:endParaRPr>
          </a:p>
          <a:p>
            <a:pPr>
              <a:lnSpc>
                <a:spcPct val="107000"/>
              </a:lnSpc>
              <a:spcAft>
                <a:spcPts val="0"/>
              </a:spcAft>
            </a:pPr>
            <a:endParaRPr lang="en-US" dirty="0">
              <a:solidFill>
                <a:schemeClr val="dk1"/>
              </a:solidFill>
            </a:endParaRPr>
          </a:p>
          <a:p>
            <a:pPr>
              <a:lnSpc>
                <a:spcPct val="107000"/>
              </a:lnSpc>
              <a:spcAft>
                <a:spcPts val="0"/>
              </a:spcAft>
            </a:pPr>
            <a:endParaRPr lang="en-US" dirty="0" smtClean="0">
              <a:solidFill>
                <a:schemeClr val="dk1"/>
              </a:solidFill>
            </a:endParaRPr>
          </a:p>
          <a:p>
            <a:pPr marL="378013" indent="-320261">
              <a:spcBef>
                <a:spcPts val="463"/>
              </a:spcBef>
              <a:spcAft>
                <a:spcPts val="0"/>
              </a:spcAft>
              <a:buClr>
                <a:schemeClr val="dk1"/>
              </a:buClr>
              <a:buAutoNum type="arabicPeriod"/>
            </a:pPr>
            <a:r>
              <a:rPr lang="en-US" sz="2400" dirty="0">
                <a:solidFill>
                  <a:schemeClr val="dk1"/>
                </a:solidFill>
              </a:rPr>
              <a:t>Create a </a:t>
            </a:r>
            <a:r>
              <a:rPr lang="en-US" sz="2400" dirty="0" err="1">
                <a:solidFill>
                  <a:schemeClr val="dk1"/>
                </a:solidFill>
              </a:rPr>
              <a:t>DataFrame</a:t>
            </a:r>
            <a:r>
              <a:rPr lang="en-US" sz="2400" dirty="0">
                <a:solidFill>
                  <a:schemeClr val="dk1"/>
                </a:solidFill>
              </a:rPr>
              <a:t> </a:t>
            </a:r>
            <a:r>
              <a:rPr lang="en-US" sz="2400" dirty="0" smtClean="0">
                <a:solidFill>
                  <a:schemeClr val="dk1"/>
                </a:solidFill>
              </a:rPr>
              <a:t>from </a:t>
            </a:r>
            <a:r>
              <a:rPr lang="en-US" sz="2400" b="1" dirty="0" err="1" smtClean="0">
                <a:solidFill>
                  <a:schemeClr val="dk1"/>
                </a:solidFill>
                <a:latin typeface="Courier New"/>
                <a:ea typeface="Courier New"/>
                <a:cs typeface="Courier New"/>
                <a:sym typeface="Courier New"/>
              </a:rPr>
              <a:t>personprofile.json</a:t>
            </a:r>
            <a:r>
              <a:rPr lang="en-US" sz="2400" dirty="0" smtClean="0">
                <a:solidFill>
                  <a:schemeClr val="dk1"/>
                </a:solidFill>
                <a:sym typeface="Courier New"/>
              </a:rPr>
              <a:t> </a:t>
            </a:r>
            <a:r>
              <a:rPr lang="en-US" sz="2400" dirty="0" smtClean="0">
                <a:solidFill>
                  <a:schemeClr val="dk1"/>
                </a:solidFill>
              </a:rPr>
              <a:t>holding </a:t>
            </a:r>
            <a:r>
              <a:rPr lang="en-US" sz="2400" dirty="0">
                <a:solidFill>
                  <a:schemeClr val="dk1"/>
                </a:solidFill>
              </a:rPr>
              <a:t>only Greek </a:t>
            </a:r>
            <a:r>
              <a:rPr lang="en-US" sz="2400" dirty="0" smtClean="0">
                <a:solidFill>
                  <a:schemeClr val="dk1"/>
                </a:solidFill>
              </a:rPr>
              <a:t>people</a:t>
            </a:r>
            <a:endParaRPr lang="en-US" sz="2400" dirty="0">
              <a:solidFill>
                <a:schemeClr val="dk1"/>
              </a:solidFill>
            </a:endParaRPr>
          </a:p>
          <a:p>
            <a:pPr marL="378013" indent="-320261">
              <a:spcBef>
                <a:spcPts val="463"/>
              </a:spcBef>
              <a:spcAft>
                <a:spcPts val="0"/>
              </a:spcAft>
              <a:buClr>
                <a:schemeClr val="dk1"/>
              </a:buClr>
              <a:buAutoNum type="arabicPeriod"/>
            </a:pPr>
            <a:r>
              <a:rPr lang="en-US" sz="2400" dirty="0">
                <a:solidFill>
                  <a:schemeClr val="dk1"/>
                </a:solidFill>
              </a:rPr>
              <a:t>Create a </a:t>
            </a:r>
            <a:r>
              <a:rPr lang="en-US" sz="2400" dirty="0" err="1">
                <a:solidFill>
                  <a:schemeClr val="dk1"/>
                </a:solidFill>
              </a:rPr>
              <a:t>DataFrame</a:t>
            </a:r>
            <a:r>
              <a:rPr lang="en-US" sz="2400" dirty="0">
                <a:solidFill>
                  <a:schemeClr val="dk1"/>
                </a:solidFill>
              </a:rPr>
              <a:t> for </a:t>
            </a:r>
            <a:r>
              <a:rPr lang="en-US" sz="2400" b="1" dirty="0" err="1" smtClean="0">
                <a:solidFill>
                  <a:schemeClr val="dk1"/>
                </a:solidFill>
                <a:latin typeface="Courier New"/>
                <a:ea typeface="Courier New"/>
                <a:cs typeface="Courier New"/>
                <a:sym typeface="Courier New"/>
              </a:rPr>
              <a:t>citypopulation.json</a:t>
            </a:r>
            <a:r>
              <a:rPr lang="en-US" sz="2400" dirty="0" smtClean="0">
                <a:solidFill>
                  <a:schemeClr val="dk1"/>
                </a:solidFill>
              </a:rPr>
              <a:t> holding </a:t>
            </a:r>
            <a:r>
              <a:rPr lang="en-US" sz="2400" dirty="0">
                <a:solidFill>
                  <a:schemeClr val="dk1"/>
                </a:solidFill>
              </a:rPr>
              <a:t>only cities with population less than </a:t>
            </a:r>
            <a:r>
              <a:rPr lang="en-US" sz="2400" dirty="0" smtClean="0">
                <a:solidFill>
                  <a:schemeClr val="dk1"/>
                </a:solidFill>
              </a:rPr>
              <a:t>300000</a:t>
            </a:r>
            <a:endParaRPr lang="en-US" sz="2400" dirty="0">
              <a:solidFill>
                <a:schemeClr val="dk1"/>
              </a:solidFill>
            </a:endParaRPr>
          </a:p>
          <a:p>
            <a:pPr marL="378013" indent="-320261">
              <a:spcBef>
                <a:spcPts val="463"/>
              </a:spcBef>
              <a:spcAft>
                <a:spcPts val="0"/>
              </a:spcAft>
              <a:buClr>
                <a:schemeClr val="dk1"/>
              </a:buClr>
              <a:buAutoNum type="arabicPeriod"/>
            </a:pPr>
            <a:r>
              <a:rPr lang="en-US" sz="2400" dirty="0">
                <a:solidFill>
                  <a:schemeClr val="dk1"/>
                </a:solidFill>
              </a:rPr>
              <a:t>Join </a:t>
            </a:r>
            <a:r>
              <a:rPr lang="en-US" sz="2400" dirty="0" smtClean="0">
                <a:solidFill>
                  <a:schemeClr val="dk1"/>
                </a:solidFill>
              </a:rPr>
              <a:t>the two </a:t>
            </a:r>
            <a:r>
              <a:rPr lang="en-US" sz="2400" dirty="0" err="1" smtClean="0">
                <a:solidFill>
                  <a:schemeClr val="dk1"/>
                </a:solidFill>
              </a:rPr>
              <a:t>Dataframes</a:t>
            </a:r>
            <a:r>
              <a:rPr lang="en-US" sz="2400" dirty="0" smtClean="0">
                <a:solidFill>
                  <a:schemeClr val="dk1"/>
                </a:solidFill>
              </a:rPr>
              <a:t> and print out</a:t>
            </a:r>
            <a:r>
              <a:rPr lang="en-US" sz="2400" dirty="0">
                <a:solidFill>
                  <a:schemeClr val="dk1"/>
                </a:solidFill>
              </a:rPr>
              <a:t/>
            </a:r>
            <a:br>
              <a:rPr lang="en-US" sz="2400" dirty="0">
                <a:solidFill>
                  <a:schemeClr val="dk1"/>
                </a:solidFill>
              </a:rPr>
            </a:br>
            <a:r>
              <a:rPr lang="en-US" sz="2400" b="1" dirty="0">
                <a:solidFill>
                  <a:schemeClr val="dk1"/>
                </a:solidFill>
                <a:latin typeface="Courier New"/>
                <a:ea typeface="Courier New"/>
                <a:cs typeface="Courier New"/>
                <a:sym typeface="Courier New"/>
              </a:rPr>
              <a:t>&lt;name&gt; lives in &lt;city&gt; city, with population &lt;population&gt;, located in &lt;country&gt;</a:t>
            </a:r>
          </a:p>
        </p:txBody>
      </p:sp>
      <p:sp>
        <p:nvSpPr>
          <p:cNvPr id="7" name="Shape 1939"/>
          <p:cNvSpPr/>
          <p:nvPr/>
        </p:nvSpPr>
        <p:spPr>
          <a:xfrm>
            <a:off x="503238" y="1207764"/>
            <a:ext cx="4384674" cy="2343474"/>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spcBef>
                <a:spcPts val="0"/>
              </a:spcBef>
            </a:pPr>
            <a:r>
              <a:rPr lang="en-US" b="1" dirty="0" err="1">
                <a:latin typeface="Courier New"/>
                <a:ea typeface="Courier New"/>
                <a:cs typeface="Courier New"/>
                <a:sym typeface="Courier New"/>
              </a:rPr>
              <a:t>p</a:t>
            </a:r>
            <a:r>
              <a:rPr lang="en-US" b="1" dirty="0" err="1" smtClean="0">
                <a:latin typeface="Courier New"/>
                <a:ea typeface="Courier New"/>
                <a:cs typeface="Courier New"/>
                <a:sym typeface="Courier New"/>
              </a:rPr>
              <a:t>ersonprofile.json</a:t>
            </a:r>
            <a:endParaRPr lang="en-US" dirty="0" smtClean="0">
              <a:solidFill>
                <a:srgbClr val="0000FF"/>
              </a:solidFill>
            </a:endParaRPr>
          </a:p>
          <a:p>
            <a:pPr>
              <a:lnSpc>
                <a:spcPct val="115000"/>
              </a:lnSpc>
              <a:spcBef>
                <a:spcPts val="0"/>
              </a:spcBef>
              <a:buClr>
                <a:schemeClr val="dk1"/>
              </a:buClr>
              <a:buSzPct val="73333"/>
            </a:pPr>
            <a:r>
              <a:rPr lang="en-US" sz="1400" b="1" dirty="0" smtClean="0">
                <a:solidFill>
                  <a:srgbClr val="8000FF"/>
                </a:solidFill>
                <a:latin typeface="Courier New"/>
                <a:ea typeface="Courier New"/>
                <a:cs typeface="Courier New"/>
                <a:sym typeface="Courier New"/>
              </a:rPr>
              <a:t>{</a:t>
            </a:r>
            <a:r>
              <a:rPr lang="en-US" sz="1400" dirty="0" smtClean="0">
                <a:solidFill>
                  <a:srgbClr val="800000"/>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name"</a:t>
            </a:r>
            <a:r>
              <a:rPr lang="en-US" sz="1400" b="1" dirty="0" err="1" smtClean="0">
                <a:solidFill>
                  <a:srgbClr val="8000FF"/>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"Tom</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r>
              <a:rPr lang="en-US" sz="1400" dirty="0" smtClean="0">
                <a:solidFill>
                  <a:schemeClr val="dk1"/>
                </a:solidFill>
                <a:latin typeface="Courier New"/>
                <a:ea typeface="Courier New"/>
                <a:cs typeface="Courier New"/>
                <a:sym typeface="Courier New"/>
              </a:rPr>
              <a:t> </a:t>
            </a:r>
            <a:r>
              <a:rPr lang="en-US" sz="1400" dirty="0" smtClean="0">
                <a:solidFill>
                  <a:srgbClr val="800000"/>
                </a:solidFill>
                <a:latin typeface="Courier New"/>
                <a:ea typeface="Courier New"/>
                <a:cs typeface="Courier New"/>
                <a:sym typeface="Courier New"/>
              </a:rPr>
              <a:t>"address"</a:t>
            </a:r>
            <a:r>
              <a:rPr lang="en-US" sz="1400" b="1" dirty="0" smtClean="0">
                <a:solidFill>
                  <a:srgbClr val="8000FF"/>
                </a:solidFill>
                <a:latin typeface="Courier New"/>
                <a:ea typeface="Courier New"/>
                <a:cs typeface="Courier New"/>
                <a:sym typeface="Courier New"/>
              </a:rPr>
              <a:t>:{</a:t>
            </a:r>
            <a:r>
              <a:rPr lang="en-US" sz="1400" dirty="0" smtClean="0">
                <a:solidFill>
                  <a:srgbClr val="800000"/>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city"</a:t>
            </a:r>
            <a:r>
              <a:rPr lang="en-US" sz="1400" b="1" dirty="0" err="1" smtClean="0">
                <a:solidFill>
                  <a:srgbClr val="8000FF"/>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"Grenoble</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r>
              <a:rPr lang="en-US" sz="1400" dirty="0" smtClean="0">
                <a:solidFill>
                  <a:schemeClr val="dk1"/>
                </a:solidFill>
                <a:latin typeface="Courier New"/>
                <a:ea typeface="Courier New"/>
                <a:cs typeface="Courier New"/>
                <a:sym typeface="Courier New"/>
              </a:rPr>
              <a:t> </a:t>
            </a:r>
            <a:r>
              <a:rPr lang="en-US" sz="1400" dirty="0" smtClean="0">
                <a:solidFill>
                  <a:srgbClr val="800000"/>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country"</a:t>
            </a:r>
            <a:r>
              <a:rPr lang="en-US" sz="1400" b="1" dirty="0" err="1" smtClean="0">
                <a:solidFill>
                  <a:srgbClr val="8000FF"/>
                </a:solidFill>
                <a:latin typeface="Courier New"/>
                <a:ea typeface="Courier New"/>
                <a:cs typeface="Courier New"/>
                <a:sym typeface="Courier New"/>
              </a:rPr>
              <a:t>:</a:t>
            </a:r>
            <a:r>
              <a:rPr lang="en-US" sz="1400" dirty="0" err="1" smtClean="0">
                <a:solidFill>
                  <a:srgbClr val="800000"/>
                </a:solidFill>
                <a:latin typeface="Courier New"/>
                <a:ea typeface="Courier New"/>
                <a:cs typeface="Courier New"/>
                <a:sym typeface="Courier New"/>
              </a:rPr>
              <a:t>"France</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p>
          <a:p>
            <a:pPr>
              <a:lnSpc>
                <a:spcPct val="115000"/>
              </a:lnSpc>
              <a:spcBef>
                <a:spcPts val="0"/>
              </a:spcBef>
              <a:buClr>
                <a:schemeClr val="dk1"/>
              </a:buClr>
              <a:buSzPct val="73333"/>
            </a:pPr>
            <a:r>
              <a:rPr lang="en-US" sz="1400" b="1" dirty="0" smtClean="0">
                <a:solidFill>
                  <a:srgbClr val="8000FF"/>
                </a:solidFill>
                <a:latin typeface="Courier New"/>
                <a:ea typeface="Courier New"/>
                <a:cs typeface="Courier New"/>
                <a:sym typeface="Courier New"/>
              </a:rPr>
              <a:t>{</a:t>
            </a:r>
            <a:r>
              <a:rPr lang="en-US" sz="1400" dirty="0" smtClean="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name"</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"Alice</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"address"</a:t>
            </a:r>
            <a:r>
              <a:rPr lang="en-US" sz="1400" b="1" dirty="0">
                <a:solidFill>
                  <a:srgbClr val="8000FF"/>
                </a:solidFill>
                <a:latin typeface="Courier New"/>
                <a:ea typeface="Courier New"/>
                <a:cs typeface="Courier New"/>
                <a:sym typeface="Courier New"/>
              </a:rPr>
              <a:t>:{</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city"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"Heraklion</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country"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"Greece</a:t>
            </a:r>
            <a:r>
              <a:rPr lang="en-US" sz="1400" dirty="0" smtClean="0">
                <a:solidFill>
                  <a:srgbClr val="800000"/>
                </a:solidFill>
                <a:latin typeface="Courier New"/>
                <a:ea typeface="Courier New"/>
                <a:cs typeface="Courier New"/>
                <a:sym typeface="Courier New"/>
              </a:rPr>
              <a:t>"</a:t>
            </a:r>
            <a:r>
              <a:rPr lang="en-US" sz="1400" b="1" dirty="0" smtClean="0">
                <a:solidFill>
                  <a:srgbClr val="8000FF"/>
                </a:solidFill>
                <a:latin typeface="Courier New"/>
                <a:ea typeface="Courier New"/>
                <a:cs typeface="Courier New"/>
                <a:sym typeface="Courier New"/>
              </a:rPr>
              <a:t>}}</a:t>
            </a:r>
          </a:p>
          <a:p>
            <a:pPr>
              <a:lnSpc>
                <a:spcPct val="115000"/>
              </a:lnSpc>
              <a:spcBef>
                <a:spcPts val="0"/>
              </a:spcBef>
              <a:buClr>
                <a:schemeClr val="dk1"/>
              </a:buClr>
              <a:buSzPct val="73333"/>
            </a:pPr>
            <a:r>
              <a:rPr lang="en-US" sz="1400" b="1" dirty="0" smtClean="0">
                <a:solidFill>
                  <a:srgbClr val="8000FF"/>
                </a:solidFill>
                <a:latin typeface="Courier New"/>
                <a:ea typeface="Courier New"/>
                <a:cs typeface="Courier New"/>
                <a:sym typeface="Courier New"/>
              </a:rPr>
              <a:t>…</a:t>
            </a:r>
            <a:endParaRPr lang="en-US" sz="1400" b="1" dirty="0">
              <a:solidFill>
                <a:srgbClr val="8000FF"/>
              </a:solidFill>
              <a:latin typeface="Courier New"/>
              <a:ea typeface="Courier New"/>
              <a:cs typeface="Courier New"/>
              <a:sym typeface="Courier New"/>
            </a:endParaRPr>
          </a:p>
        </p:txBody>
      </p:sp>
      <p:sp>
        <p:nvSpPr>
          <p:cNvPr id="8" name="Shape 1940"/>
          <p:cNvSpPr/>
          <p:nvPr/>
        </p:nvSpPr>
        <p:spPr>
          <a:xfrm>
            <a:off x="5036921" y="1189037"/>
            <a:ext cx="4541223" cy="2362201"/>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spcBef>
                <a:spcPts val="0"/>
              </a:spcBef>
            </a:pPr>
            <a:r>
              <a:rPr lang="en-US" b="1" dirty="0" err="1" smtClean="0">
                <a:latin typeface="Courier New"/>
                <a:ea typeface="Courier New"/>
                <a:cs typeface="Courier New"/>
                <a:sym typeface="Courier New"/>
              </a:rPr>
              <a:t>citypopulation.json</a:t>
            </a:r>
            <a:endParaRPr lang="en-US" dirty="0">
              <a:solidFill>
                <a:srgbClr val="0000FF"/>
              </a:solidFill>
            </a:endParaRPr>
          </a:p>
          <a:p>
            <a:pPr>
              <a:lnSpc>
                <a:spcPct val="115000"/>
              </a:lnSpc>
              <a:spcBef>
                <a:spcPts val="0"/>
              </a:spcBef>
            </a:pPr>
            <a:r>
              <a:rPr lang="en-US" sz="1400" b="1" dirty="0">
                <a:solidFill>
                  <a:srgbClr val="8000FF"/>
                </a:solidFill>
                <a:latin typeface="Courier New"/>
                <a:ea typeface="Courier New"/>
                <a:cs typeface="Courier New"/>
                <a:sym typeface="Courier New"/>
              </a:rPr>
              <a:t>{</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city"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"Grenoble</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"population"</a:t>
            </a:r>
            <a:r>
              <a:rPr lang="en-US" sz="1400" b="1" dirty="0">
                <a:solidFill>
                  <a:srgbClr val="8000FF"/>
                </a:solidFill>
                <a:latin typeface="Courier New"/>
                <a:ea typeface="Courier New"/>
                <a:cs typeface="Courier New"/>
                <a:sym typeface="Courier New"/>
              </a:rPr>
              <a:t>:</a:t>
            </a:r>
            <a:r>
              <a:rPr lang="en-US" sz="1400" dirty="0">
                <a:solidFill>
                  <a:srgbClr val="FF8000"/>
                </a:solidFill>
                <a:latin typeface="Courier New"/>
                <a:ea typeface="Courier New"/>
                <a:cs typeface="Courier New"/>
                <a:sym typeface="Courier New"/>
              </a:rPr>
              <a:t>162780</a:t>
            </a:r>
            <a:r>
              <a:rPr lang="en-US" sz="1400" b="1" dirty="0">
                <a:solidFill>
                  <a:srgbClr val="8000FF"/>
                </a:solidFill>
                <a:latin typeface="Courier New"/>
                <a:ea typeface="Courier New"/>
                <a:cs typeface="Courier New"/>
                <a:sym typeface="Courier New"/>
              </a:rPr>
              <a:t>}</a:t>
            </a:r>
          </a:p>
          <a:p>
            <a:pPr>
              <a:lnSpc>
                <a:spcPct val="115000"/>
              </a:lnSpc>
              <a:spcBef>
                <a:spcPts val="0"/>
              </a:spcBef>
            </a:pPr>
            <a:r>
              <a:rPr lang="en-US" sz="1400" b="1" dirty="0">
                <a:solidFill>
                  <a:srgbClr val="8000FF"/>
                </a:solidFill>
                <a:latin typeface="Courier New"/>
                <a:ea typeface="Courier New"/>
                <a:cs typeface="Courier New"/>
                <a:sym typeface="Courier New"/>
              </a:rPr>
              <a:t>{</a:t>
            </a:r>
            <a:r>
              <a:rPr lang="en-US" sz="1400" dirty="0">
                <a:solidFill>
                  <a:srgbClr val="800000"/>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city"</a:t>
            </a:r>
            <a:r>
              <a:rPr lang="en-US" sz="1400" b="1" dirty="0" err="1">
                <a:solidFill>
                  <a:srgbClr val="8000FF"/>
                </a:solidFill>
                <a:latin typeface="Courier New"/>
                <a:ea typeface="Courier New"/>
                <a:cs typeface="Courier New"/>
                <a:sym typeface="Courier New"/>
              </a:rPr>
              <a:t>:</a:t>
            </a:r>
            <a:r>
              <a:rPr lang="en-US" sz="1400" dirty="0" err="1">
                <a:solidFill>
                  <a:srgbClr val="800000"/>
                </a:solidFill>
                <a:latin typeface="Courier New"/>
                <a:ea typeface="Courier New"/>
                <a:cs typeface="Courier New"/>
                <a:sym typeface="Courier New"/>
              </a:rPr>
              <a:t>"Heraklion</a:t>
            </a:r>
            <a:r>
              <a:rPr lang="en-US" sz="1400" dirty="0">
                <a:solidFill>
                  <a:srgbClr val="800000"/>
                </a:solidFill>
                <a:latin typeface="Courier New"/>
                <a:ea typeface="Courier New"/>
                <a:cs typeface="Courier New"/>
                <a:sym typeface="Courier New"/>
              </a:rPr>
              <a:t>"</a:t>
            </a:r>
            <a:r>
              <a:rPr lang="en-US" sz="1400" b="1" dirty="0">
                <a:solidFill>
                  <a:srgbClr val="8000FF"/>
                </a:solidFill>
                <a:latin typeface="Courier New"/>
                <a:ea typeface="Courier New"/>
                <a:cs typeface="Courier New"/>
                <a:sym typeface="Courier New"/>
              </a:rPr>
              <a:t>,</a:t>
            </a:r>
            <a:r>
              <a:rPr lang="en-US" sz="1400" dirty="0">
                <a:solidFill>
                  <a:schemeClr val="dk1"/>
                </a:solidFill>
                <a:latin typeface="Courier New"/>
                <a:ea typeface="Courier New"/>
                <a:cs typeface="Courier New"/>
                <a:sym typeface="Courier New"/>
              </a:rPr>
              <a:t> </a:t>
            </a:r>
            <a:r>
              <a:rPr lang="en-US" sz="1400" dirty="0">
                <a:solidFill>
                  <a:srgbClr val="800000"/>
                </a:solidFill>
                <a:latin typeface="Courier New"/>
                <a:ea typeface="Courier New"/>
                <a:cs typeface="Courier New"/>
                <a:sym typeface="Courier New"/>
              </a:rPr>
              <a:t>"population"</a:t>
            </a:r>
            <a:r>
              <a:rPr lang="en-US" sz="1400" b="1" dirty="0">
                <a:solidFill>
                  <a:srgbClr val="8000FF"/>
                </a:solidFill>
                <a:latin typeface="Courier New"/>
                <a:ea typeface="Courier New"/>
                <a:cs typeface="Courier New"/>
                <a:sym typeface="Courier New"/>
              </a:rPr>
              <a:t>:</a:t>
            </a:r>
            <a:r>
              <a:rPr lang="en-US" sz="1400" dirty="0">
                <a:solidFill>
                  <a:srgbClr val="FF8000"/>
                </a:solidFill>
                <a:latin typeface="Courier New"/>
                <a:ea typeface="Courier New"/>
                <a:cs typeface="Courier New"/>
                <a:sym typeface="Courier New"/>
              </a:rPr>
              <a:t>225574</a:t>
            </a:r>
            <a:r>
              <a:rPr lang="en-US" sz="1400" b="1" dirty="0" smtClean="0">
                <a:solidFill>
                  <a:srgbClr val="8000FF"/>
                </a:solidFill>
                <a:latin typeface="Courier New"/>
                <a:ea typeface="Courier New"/>
                <a:cs typeface="Courier New"/>
                <a:sym typeface="Courier New"/>
              </a:rPr>
              <a:t>}</a:t>
            </a:r>
          </a:p>
          <a:p>
            <a:pPr>
              <a:lnSpc>
                <a:spcPct val="115000"/>
              </a:lnSpc>
              <a:spcBef>
                <a:spcPts val="0"/>
              </a:spcBef>
            </a:pPr>
            <a:r>
              <a:rPr lang="en-US" sz="1400" b="1" dirty="0" smtClean="0">
                <a:solidFill>
                  <a:srgbClr val="8000FF"/>
                </a:solidFill>
                <a:latin typeface="Courier New"/>
                <a:ea typeface="Courier New"/>
                <a:cs typeface="Courier New"/>
                <a:sym typeface="Courier New"/>
              </a:rPr>
              <a:t>…</a:t>
            </a:r>
            <a:endParaRPr lang="en-US" sz="1400" b="1" dirty="0">
              <a:solidFill>
                <a:srgbClr val="8000FF"/>
              </a:solidFill>
              <a:latin typeface="Courier New"/>
              <a:ea typeface="Courier New"/>
              <a:cs typeface="Courier New"/>
              <a:sym typeface="Courier New"/>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057113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114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Example Spark SQL</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68750"/>
            </a:pPr>
            <a:r>
              <a:rPr lang="en-US" sz="1800" b="1" i="1" dirty="0" smtClean="0">
                <a:solidFill>
                  <a:srgbClr val="008000"/>
                </a:solidFill>
                <a:highlight>
                  <a:srgbClr val="FFFFFF"/>
                </a:highlight>
                <a:latin typeface="Courier New"/>
                <a:ea typeface="Courier New"/>
                <a:cs typeface="Courier New"/>
                <a:sym typeface="Courier New"/>
              </a:rPr>
              <a:t>// Encoders for most common types are automatically</a:t>
            </a:r>
            <a:r>
              <a:rPr lang="en-US" sz="1800" b="1" dirty="0" smtClean="0">
                <a:solidFill>
                  <a:schemeClr val="dk1"/>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provided </a:t>
            </a:r>
            <a:r>
              <a:rPr lang="en-US" sz="1800" b="1" i="1" dirty="0">
                <a:solidFill>
                  <a:srgbClr val="008000"/>
                </a:solidFill>
                <a:highlight>
                  <a:srgbClr val="FFFFFF"/>
                </a:highlight>
                <a:latin typeface="Courier New"/>
                <a:ea typeface="Courier New"/>
                <a:cs typeface="Courier New"/>
                <a:sym typeface="Courier New"/>
              </a:rPr>
              <a:t>by </a:t>
            </a:r>
            <a:endParaRPr lang="en-US" sz="1800"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r>
              <a:rPr lang="en-US" sz="1800" b="1" i="1" dirty="0" smtClean="0">
                <a:solidFill>
                  <a:srgbClr val="008000"/>
                </a:solidFill>
                <a:highlight>
                  <a:srgbClr val="FFFFFF"/>
                </a:highlight>
                <a:latin typeface="Courier New"/>
                <a:ea typeface="Courier New"/>
                <a:cs typeface="Courier New"/>
                <a:sym typeface="Courier New"/>
              </a:rPr>
              <a:t>// importing from </a:t>
            </a:r>
            <a:r>
              <a:rPr lang="en-US" sz="1800" b="1" i="1" dirty="0" err="1" smtClean="0">
                <a:solidFill>
                  <a:srgbClr val="008000"/>
                </a:solidFill>
                <a:highlight>
                  <a:srgbClr val="FFFFFF"/>
                </a:highlight>
                <a:latin typeface="Courier New"/>
                <a:ea typeface="Courier New"/>
                <a:cs typeface="Courier New"/>
                <a:sym typeface="Courier New"/>
              </a:rPr>
              <a:t>SparkSession</a:t>
            </a:r>
            <a:r>
              <a:rPr lang="en-US" sz="1800" b="1" i="1" dirty="0" smtClean="0">
                <a:solidFill>
                  <a:srgbClr val="008000"/>
                </a:solidFill>
                <a:highlight>
                  <a:srgbClr val="FFFFFF"/>
                </a:highlight>
                <a:latin typeface="Courier New"/>
                <a:ea typeface="Courier New"/>
                <a:cs typeface="Courier New"/>
                <a:sym typeface="Courier New"/>
              </a:rPr>
              <a:t> </a:t>
            </a:r>
            <a:r>
              <a:rPr lang="en-US" sz="1800" b="1" i="1" dirty="0" err="1" smtClean="0">
                <a:solidFill>
                  <a:srgbClr val="008000"/>
                </a:solidFill>
                <a:highlight>
                  <a:srgbClr val="FFFFFF"/>
                </a:highlight>
                <a:latin typeface="Courier New"/>
                <a:ea typeface="Courier New"/>
                <a:cs typeface="Courier New"/>
                <a:sym typeface="Courier New"/>
              </a:rPr>
              <a:t>implicits</a:t>
            </a:r>
            <a:endParaRPr lang="en-US" sz="18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endParaRPr lang="en-US" sz="18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people = </a:t>
            </a:r>
            <a:r>
              <a:rPr lang="en-US" sz="1800" b="1" dirty="0" err="1">
                <a:solidFill>
                  <a:schemeClr val="dk1"/>
                </a:solidFill>
                <a:highlight>
                  <a:srgbClr val="FFFFFF"/>
                </a:highlight>
                <a:latin typeface="Courier New"/>
                <a:ea typeface="Courier New"/>
                <a:cs typeface="Courier New"/>
                <a:sym typeface="Courier New"/>
              </a:rPr>
              <a:t>spark.read.json</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"file:/C:/myData/ex2/personprofile.json"</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chemeClr val="dk1"/>
                </a:solidFill>
                <a:highlight>
                  <a:srgbClr val="FFFFFF"/>
                </a:highlight>
                <a:latin typeface="Courier New"/>
                <a:ea typeface="Courier New"/>
                <a:cs typeface="Courier New"/>
                <a:sym typeface="Courier New"/>
              </a:rPr>
              <a:t>people.createOrReplaceTempView</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"people"</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greekPeople</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spark.sql</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"SELECT name, </a:t>
            </a:r>
            <a:r>
              <a:rPr lang="en-US" sz="1800" b="1" dirty="0" err="1">
                <a:solidFill>
                  <a:srgbClr val="FF0000"/>
                </a:solidFill>
                <a:highlight>
                  <a:srgbClr val="FFFFFF"/>
                </a:highlight>
                <a:latin typeface="Courier New"/>
                <a:ea typeface="Courier New"/>
                <a:cs typeface="Courier New"/>
                <a:sym typeface="Courier New"/>
              </a:rPr>
              <a:t>address.city</a:t>
            </a:r>
            <a:r>
              <a:rPr lang="en-US" sz="1800" b="1" dirty="0">
                <a:solidFill>
                  <a:srgbClr val="FF0000"/>
                </a:solidFill>
                <a:highlight>
                  <a:srgbClr val="FFFFFF"/>
                </a:highlight>
                <a:latin typeface="Courier New"/>
                <a:ea typeface="Courier New"/>
                <a:cs typeface="Courier New"/>
                <a:sym typeface="Courier New"/>
              </a:rPr>
              <a:t>, </a:t>
            </a:r>
            <a:r>
              <a:rPr lang="en-US" sz="1800" b="1" dirty="0" err="1">
                <a:solidFill>
                  <a:srgbClr val="FF0000"/>
                </a:solidFill>
                <a:highlight>
                  <a:srgbClr val="FFFFFF"/>
                </a:highlight>
                <a:latin typeface="Courier New"/>
                <a:ea typeface="Courier New"/>
                <a:cs typeface="Courier New"/>
                <a:sym typeface="Courier New"/>
              </a:rPr>
              <a:t>address.country</a:t>
            </a:r>
            <a:r>
              <a:rPr lang="en-US" sz="1800" b="1" dirty="0">
                <a:solidFill>
                  <a:srgbClr val="FF0000"/>
                </a:solidFill>
                <a:highlight>
                  <a:srgbClr val="FFFFFF"/>
                </a:highlight>
                <a:latin typeface="Courier New"/>
                <a:ea typeface="Courier New"/>
                <a:cs typeface="Courier New"/>
                <a:sym typeface="Courier New"/>
              </a:rPr>
              <a:t> FROM people </a:t>
            </a:r>
            <a:r>
              <a:rPr lang="en-US" sz="1800" b="1" dirty="0" smtClean="0">
                <a:solidFill>
                  <a:srgbClr val="FF0000"/>
                </a:solidFill>
                <a:highlight>
                  <a:srgbClr val="FFFFFF"/>
                </a:highlight>
                <a:latin typeface="Courier New"/>
                <a:ea typeface="Courier New"/>
                <a:cs typeface="Courier New"/>
                <a:sym typeface="Courier New"/>
              </a:rPr>
              <a:t>WHERE </a:t>
            </a:r>
            <a:r>
              <a:rPr lang="en-US" sz="1800" b="1" dirty="0" err="1">
                <a:solidFill>
                  <a:srgbClr val="FF0000"/>
                </a:solidFill>
                <a:highlight>
                  <a:srgbClr val="FFFFFF"/>
                </a:highlight>
                <a:latin typeface="Courier New"/>
                <a:ea typeface="Courier New"/>
                <a:cs typeface="Courier New"/>
                <a:sym typeface="Courier New"/>
              </a:rPr>
              <a:t>address.country</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Greece\</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cityPopulation</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spark.read.json</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"file:/C:/myData/ex2/citypopulation.json"</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chemeClr val="dk1"/>
                </a:solidFill>
                <a:highlight>
                  <a:srgbClr val="FFFFFF"/>
                </a:highlight>
                <a:latin typeface="Courier New"/>
                <a:ea typeface="Courier New"/>
                <a:cs typeface="Courier New"/>
                <a:sym typeface="Courier New"/>
              </a:rPr>
              <a:t>cityPopulation.createOrReplaceTempView</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cityPopulation</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smallCities</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spark.sql</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"SELECT city, population FROM </a:t>
            </a:r>
            <a:r>
              <a:rPr lang="en-US" sz="1800" b="1" dirty="0" err="1">
                <a:solidFill>
                  <a:srgbClr val="FF0000"/>
                </a:solidFill>
                <a:highlight>
                  <a:srgbClr val="FFFFFF"/>
                </a:highlight>
                <a:latin typeface="Courier New"/>
                <a:ea typeface="Courier New"/>
                <a:cs typeface="Courier New"/>
                <a:sym typeface="Courier New"/>
              </a:rPr>
              <a:t>cityPopulation</a:t>
            </a:r>
            <a:r>
              <a:rPr lang="en-US" sz="1800" b="1" dirty="0">
                <a:solidFill>
                  <a:srgbClr val="FF0000"/>
                </a:solidFill>
                <a:highlight>
                  <a:srgbClr val="FFFFFF"/>
                </a:highlight>
                <a:latin typeface="Courier New"/>
                <a:ea typeface="Courier New"/>
                <a:cs typeface="Courier New"/>
                <a:sym typeface="Courier New"/>
              </a:rPr>
              <a:t> WHERE </a:t>
            </a:r>
            <a:r>
              <a:rPr lang="en-US" sz="1800" b="1" dirty="0" smtClean="0">
                <a:solidFill>
                  <a:srgbClr val="FF0000"/>
                </a:solidFill>
                <a:highlight>
                  <a:srgbClr val="FFFFFF"/>
                </a:highlight>
                <a:latin typeface="Courier New"/>
                <a:ea typeface="Courier New"/>
                <a:cs typeface="Courier New"/>
                <a:sym typeface="Courier New"/>
              </a:rPr>
              <a:t>population&lt;300000</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68750"/>
            </a:pPr>
            <a:r>
              <a:rPr lang="en-US" sz="18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buClr>
                <a:schemeClr val="dk1"/>
              </a:buClr>
              <a:buSzPct val="68750"/>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greeksInSmallCities</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smallCities.join</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greekPeople</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FF0000"/>
                </a:solidFill>
                <a:highlight>
                  <a:srgbClr val="FFFFFF"/>
                </a:highlight>
                <a:latin typeface="Courier New"/>
                <a:ea typeface="Courier New"/>
                <a:cs typeface="Courier New"/>
                <a:sym typeface="Courier New"/>
              </a:rPr>
              <a:t>"city</a:t>
            </a:r>
            <a:r>
              <a:rPr lang="en-US" sz="1800" b="1" dirty="0" smtClean="0">
                <a:solidFill>
                  <a:srgbClr val="FF0000"/>
                </a:solidFill>
                <a:highlight>
                  <a:srgbClr val="FFFFFF"/>
                </a:highlight>
                <a:latin typeface="Courier New"/>
                <a:ea typeface="Courier New"/>
                <a:cs typeface="Courier New"/>
                <a:sym typeface="Courier New"/>
              </a:rPr>
              <a:t>"</a:t>
            </a:r>
            <a:r>
              <a:rPr lang="en-US" sz="1800" b="1" dirty="0" smtClean="0">
                <a:solidFill>
                  <a:schemeClr val="dk1"/>
                </a:solidFill>
                <a:highlight>
                  <a:srgbClr val="FFFFFF"/>
                </a:highlight>
                <a:latin typeface="Courier New"/>
                <a:ea typeface="Courier New"/>
                <a:cs typeface="Courier New"/>
                <a:sym typeface="Courier New"/>
              </a:rPr>
              <a:t>).show</a:t>
            </a:r>
          </a:p>
          <a:p>
            <a:pPr>
              <a:spcAft>
                <a:spcPts val="0"/>
              </a:spcAft>
              <a:buClr>
                <a:schemeClr val="dk1"/>
              </a:buClr>
              <a:buSzPct val="68750"/>
            </a:pPr>
            <a:endParaRPr lang="en-US" sz="18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863079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115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Example Spark SQL</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45833"/>
            </a:pPr>
            <a:r>
              <a:rPr lang="en-US" sz="2800" b="1" dirty="0">
                <a:solidFill>
                  <a:schemeClr val="dk1"/>
                </a:solidFill>
              </a:rPr>
              <a:t>Output: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city|population</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name|country</a:t>
            </a:r>
            <a:r>
              <a:rPr lang="en-US" sz="2400" b="1" dirty="0">
                <a:solidFill>
                  <a:schemeClr val="dk1"/>
                </a:solidFill>
                <a:latin typeface="Courier New"/>
                <a:ea typeface="Courier New"/>
                <a:cs typeface="Courier New"/>
                <a:sym typeface="Courier New"/>
              </a:rPr>
              <a: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|Heraklion|    225574|Themis| Greece|</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|Heraklion|    225574| Alice| Greece|</a:t>
            </a:r>
          </a:p>
          <a:p>
            <a:pPr>
              <a:lnSpc>
                <a:spcPct val="100000"/>
              </a:lnSpc>
              <a:spcBef>
                <a:spcPts val="0"/>
              </a:spcBef>
              <a:spcAft>
                <a:spcPts val="0"/>
              </a:spcAft>
              <a:buClr>
                <a:schemeClr val="dk1"/>
              </a:buClr>
              <a:buSzPct val="61111"/>
            </a:pP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Lefkada</a:t>
            </a:r>
            <a:r>
              <a:rPr lang="en-US" sz="2400" b="1" dirty="0">
                <a:solidFill>
                  <a:schemeClr val="dk1"/>
                </a:solidFill>
                <a:latin typeface="Courier New"/>
                <a:ea typeface="Courier New"/>
                <a:cs typeface="Courier New"/>
                <a:sym typeface="Courier New"/>
              </a:rPr>
              <a:t>|     22652|  John| Greece|</a:t>
            </a:r>
          </a:p>
          <a:p>
            <a:pPr>
              <a:lnSpc>
                <a:spcPct val="100000"/>
              </a:lnSpc>
              <a:spcBef>
                <a:spcPts val="0"/>
              </a:spcBef>
              <a:spcAft>
                <a:spcPts val="0"/>
              </a:spcAft>
              <a:buClr>
                <a:schemeClr val="dk1"/>
              </a:buClr>
              <a:buSzPct val="61111"/>
            </a:pPr>
            <a:r>
              <a:rPr lang="en-US" sz="2400" b="1" dirty="0" smtClean="0">
                <a:solidFill>
                  <a:schemeClr val="dk1"/>
                </a:solidFill>
                <a:latin typeface="Courier New"/>
                <a:ea typeface="Courier New"/>
                <a:cs typeface="Courier New"/>
                <a:sym typeface="Courier New"/>
              </a:rPr>
              <a:t>+---------+----------+------+-------+</a:t>
            </a:r>
            <a:endParaRPr lang="en-US" sz="2400" b="1" dirty="0">
              <a:solidFill>
                <a:schemeClr val="dk1"/>
              </a:solidFill>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42258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Shape 2015"/>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buSzPct val="25000"/>
            </a:pPr>
            <a:r>
              <a:rPr lang="en-US"/>
              <a:t>Spark Streaming</a:t>
            </a:r>
          </a:p>
        </p:txBody>
      </p:sp>
      <p:sp>
        <p:nvSpPr>
          <p:cNvPr id="2017" name="Shape 2017"/>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116</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stretch>
            <a:fillRect/>
          </a:stretch>
        </p:blipFill>
        <p:spPr>
          <a:xfrm>
            <a:off x="2297112" y="4028435"/>
            <a:ext cx="6022471" cy="1284513"/>
          </a:xfrm>
          <a:prstGeom prst="rect">
            <a:avLst/>
          </a:prstGeom>
        </p:spPr>
      </p:pic>
    </p:spTree>
    <p:extLst>
      <p:ext uri="{BB962C8B-B14F-4D97-AF65-F5344CB8AC3E}">
        <p14:creationId xmlns:p14="http://schemas.microsoft.com/office/powerpoint/2010/main" val="19319229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117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Streaming</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78013" indent="-304510">
              <a:spcAft>
                <a:spcPts val="0"/>
              </a:spcAft>
              <a:buClr>
                <a:schemeClr val="dk1"/>
              </a:buClr>
            </a:pPr>
            <a:r>
              <a:rPr lang="en-US" sz="2400" dirty="0">
                <a:solidFill>
                  <a:schemeClr val="dk1"/>
                </a:solidFill>
              </a:rPr>
              <a:t>A</a:t>
            </a:r>
            <a:r>
              <a:rPr lang="en-US" sz="2400" dirty="0" smtClean="0">
                <a:solidFill>
                  <a:schemeClr val="dk1"/>
                </a:solidFill>
              </a:rPr>
              <a:t>n </a:t>
            </a:r>
            <a:r>
              <a:rPr lang="en-US" sz="2400" dirty="0">
                <a:solidFill>
                  <a:schemeClr val="dk1"/>
                </a:solidFill>
              </a:rPr>
              <a:t>extension of the </a:t>
            </a:r>
            <a:r>
              <a:rPr lang="en-US" sz="2400" dirty="0" smtClean="0">
                <a:solidFill>
                  <a:schemeClr val="dk1"/>
                </a:solidFill>
              </a:rPr>
              <a:t>Core </a:t>
            </a:r>
            <a:r>
              <a:rPr lang="en-US" sz="2400" dirty="0">
                <a:solidFill>
                  <a:schemeClr val="dk1"/>
                </a:solidFill>
              </a:rPr>
              <a:t>Spark </a:t>
            </a:r>
            <a:r>
              <a:rPr lang="en-US" sz="2400" dirty="0" smtClean="0">
                <a:solidFill>
                  <a:schemeClr val="dk1"/>
                </a:solidFill>
              </a:rPr>
              <a:t>API</a:t>
            </a:r>
          </a:p>
          <a:p>
            <a:pPr marL="416403">
              <a:spcAft>
                <a:spcPts val="0"/>
              </a:spcAft>
              <a:buClr>
                <a:schemeClr val="dk1"/>
              </a:buClr>
              <a:buFont typeface="Arial" panose="020B0604020202020204" pitchFamily="34" charset="0"/>
              <a:buChar char="•"/>
            </a:pPr>
            <a:r>
              <a:rPr lang="en-US" sz="2400" dirty="0" smtClean="0">
                <a:solidFill>
                  <a:schemeClr val="dk1"/>
                </a:solidFill>
              </a:rPr>
              <a:t>scalable</a:t>
            </a:r>
            <a:r>
              <a:rPr lang="en-US" sz="2400" dirty="0">
                <a:solidFill>
                  <a:schemeClr val="dk1"/>
                </a:solidFill>
              </a:rPr>
              <a:t>, </a:t>
            </a:r>
            <a:endParaRPr lang="en-US" sz="2400" dirty="0" smtClean="0">
              <a:solidFill>
                <a:schemeClr val="dk1"/>
              </a:solidFill>
            </a:endParaRPr>
          </a:p>
          <a:p>
            <a:pPr marL="416403">
              <a:spcAft>
                <a:spcPts val="0"/>
              </a:spcAft>
              <a:buClr>
                <a:schemeClr val="dk1"/>
              </a:buClr>
              <a:buFont typeface="Arial" panose="020B0604020202020204" pitchFamily="34" charset="0"/>
              <a:buChar char="•"/>
            </a:pPr>
            <a:r>
              <a:rPr lang="en-US" sz="2400" dirty="0" smtClean="0">
                <a:solidFill>
                  <a:schemeClr val="dk1"/>
                </a:solidFill>
              </a:rPr>
              <a:t>high-throughput,</a:t>
            </a:r>
          </a:p>
          <a:p>
            <a:pPr marL="416403">
              <a:spcAft>
                <a:spcPts val="0"/>
              </a:spcAft>
              <a:buClr>
                <a:schemeClr val="dk1"/>
              </a:buClr>
              <a:buFont typeface="Arial" panose="020B0604020202020204" pitchFamily="34" charset="0"/>
              <a:buChar char="•"/>
            </a:pPr>
            <a:r>
              <a:rPr lang="en-US" sz="2400" dirty="0" smtClean="0">
                <a:solidFill>
                  <a:schemeClr val="dk1"/>
                </a:solidFill>
              </a:rPr>
              <a:t>fault-tolerant </a:t>
            </a:r>
          </a:p>
          <a:p>
            <a:pPr marL="416403">
              <a:spcAft>
                <a:spcPts val="0"/>
              </a:spcAft>
              <a:buClr>
                <a:schemeClr val="dk1"/>
              </a:buClr>
              <a:buFont typeface="Arial" panose="020B0604020202020204" pitchFamily="34" charset="0"/>
              <a:buChar char="•"/>
            </a:pPr>
            <a:r>
              <a:rPr lang="en-US" sz="2400" dirty="0" smtClean="0">
                <a:solidFill>
                  <a:schemeClr val="dk1"/>
                </a:solidFill>
              </a:rPr>
              <a:t>stream </a:t>
            </a:r>
            <a:r>
              <a:rPr lang="en-US" sz="2400" dirty="0">
                <a:solidFill>
                  <a:schemeClr val="dk1"/>
                </a:solidFill>
              </a:rPr>
              <a:t>processing of live data streams.</a:t>
            </a:r>
          </a:p>
          <a:p>
            <a:pPr marL="378013" indent="-304510">
              <a:spcAft>
                <a:spcPts val="0"/>
              </a:spcAft>
              <a:buClr>
                <a:schemeClr val="dk1"/>
              </a:buClr>
            </a:pPr>
            <a:r>
              <a:rPr lang="en-US" sz="2400" dirty="0" smtClean="0">
                <a:solidFill>
                  <a:schemeClr val="dk1"/>
                </a:solidFill>
              </a:rPr>
              <a:t>Processed </a:t>
            </a:r>
            <a:r>
              <a:rPr lang="en-US" sz="2400" dirty="0">
                <a:solidFill>
                  <a:schemeClr val="dk1"/>
                </a:solidFill>
              </a:rPr>
              <a:t>data can be pushed out to filesystems or databases</a:t>
            </a:r>
          </a:p>
          <a:p>
            <a:pPr>
              <a:lnSpc>
                <a:spcPct val="100000"/>
              </a:lnSpc>
              <a:spcBef>
                <a:spcPts val="0"/>
              </a:spcBef>
              <a:spcAft>
                <a:spcPts val="0"/>
              </a:spcAft>
              <a:buClr>
                <a:schemeClr val="dk1"/>
              </a:buClr>
              <a:buSzPct val="45833"/>
            </a:pPr>
            <a:endParaRPr lang="en-US" sz="2400" b="1" dirty="0">
              <a:solidFill>
                <a:schemeClr val="dk1"/>
              </a:solidFill>
              <a:latin typeface="Courier New"/>
              <a:ea typeface="Courier New"/>
              <a:cs typeface="Courier New"/>
              <a:sym typeface="Courier New"/>
            </a:endParaRPr>
          </a:p>
        </p:txBody>
      </p:sp>
      <p:pic>
        <p:nvPicPr>
          <p:cNvPr id="6" name="Shape 2028"/>
          <p:cNvPicPr preferRelativeResize="0"/>
          <p:nvPr/>
        </p:nvPicPr>
        <p:blipFill>
          <a:blip r:embed="rId3">
            <a:alphaModFix/>
          </a:blip>
          <a:stretch>
            <a:fillRect/>
          </a:stretch>
        </p:blipFill>
        <p:spPr>
          <a:xfrm>
            <a:off x="1916112" y="4521956"/>
            <a:ext cx="5762295" cy="2153481"/>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7313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118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DStream</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95402">
              <a:lnSpc>
                <a:spcPct val="115000"/>
              </a:lnSpc>
              <a:spcAft>
                <a:spcPts val="0"/>
              </a:spcAft>
              <a:buClr>
                <a:schemeClr val="dk1"/>
              </a:buClr>
              <a:buFont typeface="Arial" panose="020B0604020202020204" pitchFamily="34" charset="0"/>
              <a:buChar char="•"/>
            </a:pPr>
            <a:r>
              <a:rPr lang="en-US" sz="2200" dirty="0" smtClean="0">
                <a:solidFill>
                  <a:schemeClr val="dk1"/>
                </a:solidFill>
                <a:ea typeface="Courier New"/>
                <a:cs typeface="Courier New"/>
                <a:sym typeface="Courier New"/>
              </a:rPr>
              <a:t>A high-level </a:t>
            </a:r>
            <a:r>
              <a:rPr lang="en-US" sz="2200" dirty="0">
                <a:solidFill>
                  <a:schemeClr val="dk1"/>
                </a:solidFill>
                <a:ea typeface="Courier New"/>
                <a:cs typeface="Courier New"/>
                <a:sym typeface="Courier New"/>
              </a:rPr>
              <a:t>abstraction called discretized stream or </a:t>
            </a:r>
            <a:r>
              <a:rPr lang="en-US" sz="2200" dirty="0" err="1">
                <a:solidFill>
                  <a:schemeClr val="dk1"/>
                </a:solidFill>
                <a:ea typeface="Courier New"/>
                <a:cs typeface="Courier New"/>
                <a:sym typeface="Courier New"/>
              </a:rPr>
              <a:t>DStream</a:t>
            </a:r>
            <a:r>
              <a:rPr lang="en-US" sz="2200" dirty="0">
                <a:solidFill>
                  <a:schemeClr val="dk1"/>
                </a:solidFill>
                <a:ea typeface="Courier New"/>
                <a:cs typeface="Courier New"/>
                <a:sym typeface="Courier New"/>
              </a:rPr>
              <a:t>, which represents a continuous stream of </a:t>
            </a:r>
            <a:r>
              <a:rPr lang="en-US" sz="2200" dirty="0" smtClean="0">
                <a:solidFill>
                  <a:schemeClr val="dk1"/>
                </a:solidFill>
                <a:ea typeface="Courier New"/>
                <a:cs typeface="Courier New"/>
                <a:sym typeface="Courier New"/>
              </a:rPr>
              <a:t>data</a:t>
            </a:r>
          </a:p>
          <a:p>
            <a:pPr marL="395402">
              <a:lnSpc>
                <a:spcPct val="115000"/>
              </a:lnSpc>
              <a:spcAft>
                <a:spcPts val="0"/>
              </a:spcAft>
              <a:buClr>
                <a:schemeClr val="dk1"/>
              </a:buClr>
              <a:buFont typeface="Arial" panose="020B0604020202020204" pitchFamily="34" charset="0"/>
              <a:buChar char="•"/>
            </a:pPr>
            <a:r>
              <a:rPr lang="en-US" sz="2200" dirty="0" err="1" smtClean="0">
                <a:solidFill>
                  <a:schemeClr val="dk1"/>
                </a:solidFill>
              </a:rPr>
              <a:t>DStreams</a:t>
            </a:r>
            <a:r>
              <a:rPr lang="en-US" sz="2200" dirty="0" smtClean="0">
                <a:solidFill>
                  <a:schemeClr val="dk1"/>
                </a:solidFill>
              </a:rPr>
              <a:t> can be created</a:t>
            </a:r>
          </a:p>
          <a:p>
            <a:pPr marL="852602" lvl="1" indent="-342900">
              <a:lnSpc>
                <a:spcPct val="100000"/>
              </a:lnSpc>
              <a:spcBef>
                <a:spcPts val="0"/>
              </a:spcBef>
              <a:spcAft>
                <a:spcPts val="0"/>
              </a:spcAft>
              <a:buClr>
                <a:schemeClr val="dk1"/>
              </a:buClr>
              <a:buFont typeface="Courier New" panose="02070309020205020404" pitchFamily="49" charset="0"/>
              <a:buChar char="o"/>
            </a:pPr>
            <a:r>
              <a:rPr lang="en-US" sz="2000" dirty="0" smtClean="0">
                <a:solidFill>
                  <a:schemeClr val="dk1"/>
                </a:solidFill>
              </a:rPr>
              <a:t>from input data streams from sources such as Kafka, Flume, and Kinesis </a:t>
            </a:r>
          </a:p>
          <a:p>
            <a:pPr marL="852602" lvl="1" indent="-342900">
              <a:lnSpc>
                <a:spcPct val="100000"/>
              </a:lnSpc>
              <a:spcBef>
                <a:spcPts val="0"/>
              </a:spcBef>
              <a:spcAft>
                <a:spcPts val="0"/>
              </a:spcAft>
              <a:buClr>
                <a:schemeClr val="dk1"/>
              </a:buClr>
              <a:buFont typeface="Courier New" panose="02070309020205020404" pitchFamily="49" charset="0"/>
              <a:buChar char="o"/>
            </a:pPr>
            <a:r>
              <a:rPr lang="en-US" sz="2000" dirty="0" smtClean="0">
                <a:solidFill>
                  <a:schemeClr val="dk1"/>
                </a:solidFill>
              </a:rPr>
              <a:t>by applying high-level operations on other </a:t>
            </a:r>
            <a:r>
              <a:rPr lang="en-US" sz="2000" dirty="0" err="1" smtClean="0">
                <a:solidFill>
                  <a:schemeClr val="dk1"/>
                </a:solidFill>
              </a:rPr>
              <a:t>DStreams</a:t>
            </a:r>
            <a:endParaRPr lang="en-US" sz="2000" dirty="0" smtClean="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smtClean="0">
                <a:solidFill>
                  <a:schemeClr val="dk1"/>
                </a:solidFill>
              </a:rPr>
              <a:t>A </a:t>
            </a:r>
            <a:r>
              <a:rPr lang="en-US" sz="2200" dirty="0" err="1" smtClean="0">
                <a:solidFill>
                  <a:schemeClr val="dk1"/>
                </a:solidFill>
              </a:rPr>
              <a:t>DStream</a:t>
            </a:r>
            <a:r>
              <a:rPr lang="en-US" sz="2200" dirty="0" smtClean="0">
                <a:solidFill>
                  <a:schemeClr val="dk1"/>
                </a:solidFill>
              </a:rPr>
              <a:t> </a:t>
            </a:r>
            <a:r>
              <a:rPr lang="en-US" sz="2200" dirty="0">
                <a:solidFill>
                  <a:schemeClr val="dk1"/>
                </a:solidFill>
              </a:rPr>
              <a:t>is represented as a sequence of </a:t>
            </a:r>
            <a:r>
              <a:rPr lang="en-US" sz="2200" dirty="0" smtClean="0">
                <a:solidFill>
                  <a:schemeClr val="dk1"/>
                </a:solidFill>
              </a:rPr>
              <a:t>RDDs</a:t>
            </a:r>
            <a:endParaRPr lang="en-US" sz="22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err="1">
                <a:solidFill>
                  <a:schemeClr val="dk1"/>
                </a:solidFill>
              </a:rPr>
              <a:t>StreamingContext</a:t>
            </a:r>
            <a:r>
              <a:rPr lang="en-US" sz="2200" dirty="0">
                <a:solidFill>
                  <a:schemeClr val="dk1"/>
                </a:solidFill>
              </a:rPr>
              <a:t> </a:t>
            </a:r>
            <a:r>
              <a:rPr lang="en-US" sz="2200" dirty="0" smtClean="0">
                <a:solidFill>
                  <a:schemeClr val="dk1"/>
                </a:solidFill>
              </a:rPr>
              <a:t>- the </a:t>
            </a:r>
            <a:r>
              <a:rPr lang="en-US" sz="2200" dirty="0">
                <a:solidFill>
                  <a:schemeClr val="dk1"/>
                </a:solidFill>
              </a:rPr>
              <a:t>main entry </a:t>
            </a:r>
            <a:r>
              <a:rPr lang="en-US" sz="2200" dirty="0" smtClean="0">
                <a:solidFill>
                  <a:schemeClr val="dk1"/>
                </a:solidFill>
              </a:rPr>
              <a:t>point</a:t>
            </a:r>
            <a:endParaRPr lang="en-US" sz="2200" dirty="0">
              <a:solidFill>
                <a:schemeClr val="dk1"/>
              </a:solidFill>
            </a:endParaRPr>
          </a:p>
          <a:p>
            <a:pPr marL="395402">
              <a:lnSpc>
                <a:spcPct val="115000"/>
              </a:lnSpc>
              <a:spcAft>
                <a:spcPts val="0"/>
              </a:spcAft>
              <a:buClr>
                <a:schemeClr val="dk1"/>
              </a:buClr>
              <a:buFont typeface="Arial" panose="020B0604020202020204" pitchFamily="34" charset="0"/>
              <a:buChar char="•"/>
            </a:pPr>
            <a:endParaRPr lang="en-US" sz="2200" dirty="0">
              <a:solidFill>
                <a:schemeClr val="dk1"/>
              </a:solidFill>
            </a:endParaRPr>
          </a:p>
        </p:txBody>
      </p:sp>
      <p:pic>
        <p:nvPicPr>
          <p:cNvPr id="6" name="Shape 2050"/>
          <p:cNvPicPr preferRelativeResize="0"/>
          <p:nvPr/>
        </p:nvPicPr>
        <p:blipFill rotWithShape="1">
          <a:blip r:embed="rId3">
            <a:alphaModFix/>
          </a:blip>
          <a:srcRect t="20842" b="21738"/>
          <a:stretch/>
        </p:blipFill>
        <p:spPr>
          <a:xfrm>
            <a:off x="770427" y="5227637"/>
            <a:ext cx="8592158" cy="1080761"/>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57064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119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Operations applied on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err="1" smtClean="0">
                <a:solidFill>
                  <a:srgbClr val="CC0000"/>
                </a:solidFill>
                <a:latin typeface="GFS Neohellenic" charset="0"/>
              </a:rPr>
              <a:t>DStream</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Aft>
                <a:spcPts val="0"/>
              </a:spcAft>
            </a:pPr>
            <a:r>
              <a:rPr lang="en-US" sz="2400" dirty="0" smtClean="0">
                <a:solidFill>
                  <a:schemeClr val="dk1"/>
                </a:solidFill>
              </a:rPr>
              <a:t>Operations applied </a:t>
            </a:r>
            <a:r>
              <a:rPr lang="en-US" sz="2400" dirty="0">
                <a:solidFill>
                  <a:schemeClr val="dk1"/>
                </a:solidFill>
              </a:rPr>
              <a:t>on a </a:t>
            </a:r>
            <a:r>
              <a:rPr lang="en-US" sz="2400" dirty="0" err="1">
                <a:solidFill>
                  <a:schemeClr val="dk1"/>
                </a:solidFill>
              </a:rPr>
              <a:t>DStream</a:t>
            </a:r>
            <a:r>
              <a:rPr lang="en-US" sz="2400" dirty="0">
                <a:solidFill>
                  <a:schemeClr val="dk1"/>
                </a:solidFill>
              </a:rPr>
              <a:t> </a:t>
            </a:r>
            <a:r>
              <a:rPr lang="en-US" sz="2400" dirty="0" smtClean="0">
                <a:solidFill>
                  <a:schemeClr val="dk1"/>
                </a:solidFill>
              </a:rPr>
              <a:t>are translated </a:t>
            </a:r>
            <a:r>
              <a:rPr lang="en-US" sz="2400" dirty="0">
                <a:solidFill>
                  <a:schemeClr val="dk1"/>
                </a:solidFill>
              </a:rPr>
              <a:t>to </a:t>
            </a:r>
            <a:r>
              <a:rPr lang="en-US" sz="2400" dirty="0" smtClean="0">
                <a:solidFill>
                  <a:schemeClr val="dk1"/>
                </a:solidFill>
              </a:rPr>
              <a:t>operations on the underlying RDDs</a:t>
            </a:r>
          </a:p>
          <a:p>
            <a:pPr>
              <a:spcAft>
                <a:spcPts val="0"/>
              </a:spcAft>
            </a:pPr>
            <a:endParaRPr lang="en-US" sz="2400" dirty="0" smtClean="0">
              <a:solidFill>
                <a:schemeClr val="dk1"/>
              </a:solidFill>
            </a:endParaRPr>
          </a:p>
          <a:p>
            <a:pPr>
              <a:spcAft>
                <a:spcPts val="0"/>
              </a:spcAft>
            </a:pPr>
            <a:r>
              <a:rPr lang="en-US" sz="2400" b="1" u="sng" dirty="0" smtClean="0">
                <a:solidFill>
                  <a:schemeClr val="dk1"/>
                </a:solidFill>
              </a:rPr>
              <a:t>Use </a:t>
            </a:r>
            <a:r>
              <a:rPr lang="en-US" sz="2400" b="1" u="sng" dirty="0">
                <a:solidFill>
                  <a:schemeClr val="dk1"/>
                </a:solidFill>
              </a:rPr>
              <a:t>Case: </a:t>
            </a:r>
            <a:r>
              <a:rPr lang="en-US" sz="2400" dirty="0">
                <a:solidFill>
                  <a:schemeClr val="dk1"/>
                </a:solidFill>
              </a:rPr>
              <a:t>Converting a stream of lines to words by applying the operation </a:t>
            </a:r>
            <a:r>
              <a:rPr lang="en-US" sz="2400" dirty="0" err="1">
                <a:solidFill>
                  <a:schemeClr val="dk1"/>
                </a:solidFill>
              </a:rPr>
              <a:t>flatMap</a:t>
            </a:r>
            <a:r>
              <a:rPr lang="en-US" sz="2400" dirty="0">
                <a:solidFill>
                  <a:schemeClr val="dk1"/>
                </a:solidFill>
              </a:rPr>
              <a:t> on each RDD in the “lines </a:t>
            </a:r>
            <a:r>
              <a:rPr lang="en-US" sz="2400" dirty="0" err="1">
                <a:solidFill>
                  <a:schemeClr val="dk1"/>
                </a:solidFill>
              </a:rPr>
              <a:t>Dstream</a:t>
            </a:r>
            <a:r>
              <a:rPr lang="en-US" sz="2400" dirty="0">
                <a:solidFill>
                  <a:schemeClr val="dk1"/>
                </a:solidFill>
              </a:rPr>
              <a:t>”.</a:t>
            </a: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pic>
        <p:nvPicPr>
          <p:cNvPr id="6" name="Shape 2061"/>
          <p:cNvPicPr preferRelativeResize="0"/>
          <p:nvPr/>
        </p:nvPicPr>
        <p:blipFill rotWithShape="1">
          <a:blip r:embed="rId3">
            <a:alphaModFix/>
          </a:blip>
          <a:srcRect t="12196" b="13204"/>
          <a:stretch/>
        </p:blipFill>
        <p:spPr>
          <a:xfrm>
            <a:off x="744233" y="4243590"/>
            <a:ext cx="8592158" cy="2279447"/>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398624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FCDCC3C5-D3F3-4C06-B04E-BCE8AD0FC1B7}" type="slidenum">
              <a:rPr lang="en-GB" altLang="fi-FI"/>
              <a:pPr/>
              <a:t>12</a:t>
            </a:fld>
            <a:endParaRPr lang="en-GB" altLang="fi-FI"/>
          </a:p>
        </p:txBody>
      </p:sp>
      <p:sp>
        <p:nvSpPr>
          <p:cNvPr id="614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Spark Goals</a:t>
            </a:r>
          </a:p>
        </p:txBody>
      </p:sp>
      <p:sp>
        <p:nvSpPr>
          <p:cNvPr id="6146" name="Rectangle 2"/>
          <p:cNvSpPr>
            <a:spLocks noGrp="1" noChangeArrowheads="1"/>
          </p:cNvSpPr>
          <p:nvPr>
            <p:ph type="body" idx="1"/>
          </p:nvPr>
        </p:nvSpPr>
        <p:spPr>
          <a:xfrm>
            <a:off x="503238" y="1493837"/>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Generality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Diverse workloads, operators, job sizes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Low Latency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Sub-second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Fault Tolerance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Faults are the norm not the exception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Simplicity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Often comes from </a:t>
            </a:r>
            <a:r>
              <a:rPr lang="en-GB" altLang="fi-FI" dirty="0" smtClean="0">
                <a:latin typeface="GFS Neohellenic" charset="0"/>
              </a:rPr>
              <a:t>generality</a:t>
            </a:r>
            <a:endParaRPr lang="en-GB" altLang="fi-FI" b="1"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Exploit existing technologies</a:t>
            </a:r>
            <a:endParaRPr lang="en-GB" altLang="fi-FI" sz="2800" b="1"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latin typeface="GFS Neohellenic" charset="0"/>
              </a:rPr>
              <a:t>Distributed file systems like HDFS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latin typeface="GFS Neohellenic" charset="0"/>
              </a:rPr>
              <a:t>Cluster managers like Yarn, </a:t>
            </a:r>
            <a:r>
              <a:rPr lang="en-GB" altLang="fi-FI" dirty="0" err="1" smtClean="0">
                <a:latin typeface="GFS Neohellenic" charset="0"/>
              </a:rPr>
              <a:t>Mesos</a:t>
            </a:r>
            <a:endParaRPr lang="en-GB" altLang="fi-FI" dirty="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b="1" dirty="0" smtClean="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b="1"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120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DStream</a:t>
            </a:r>
            <a:r>
              <a:rPr lang="en-GB" altLang="fi-FI" dirty="0">
                <a:solidFill>
                  <a:srgbClr val="CC0000"/>
                </a:solidFill>
                <a:latin typeface="GFS Neohellenic" charset="0"/>
              </a:rPr>
              <a:t> - </a:t>
            </a:r>
            <a:r>
              <a:rPr lang="en-GB" altLang="fi-FI" dirty="0" smtClean="0">
                <a:solidFill>
                  <a:srgbClr val="CC0000"/>
                </a:solidFill>
                <a:latin typeface="GFS Neohellenic" charset="0"/>
              </a:rPr>
              <a:t>Example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61111"/>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Create a </a:t>
            </a:r>
            <a:r>
              <a:rPr lang="en-US" sz="2000" b="1" i="1" dirty="0" err="1">
                <a:solidFill>
                  <a:srgbClr val="008000"/>
                </a:solidFill>
                <a:highlight>
                  <a:srgbClr val="FFFFFF"/>
                </a:highlight>
                <a:latin typeface="Courier New"/>
                <a:ea typeface="Courier New"/>
                <a:cs typeface="Courier New"/>
                <a:sym typeface="Courier New"/>
              </a:rPr>
              <a:t>DStream</a:t>
            </a:r>
            <a:r>
              <a:rPr lang="en-US" sz="2000" b="1" i="1" dirty="0">
                <a:solidFill>
                  <a:srgbClr val="008000"/>
                </a:solidFill>
                <a:highlight>
                  <a:srgbClr val="FFFFFF"/>
                </a:highlight>
                <a:latin typeface="Courier New"/>
                <a:ea typeface="Courier New"/>
                <a:cs typeface="Courier New"/>
                <a:sym typeface="Courier New"/>
              </a:rPr>
              <a:t> that will connect to a server </a:t>
            </a:r>
          </a:p>
          <a:p>
            <a:pPr>
              <a:lnSpc>
                <a:spcPct val="100000"/>
              </a:lnSpc>
              <a:spcBef>
                <a:spcPts val="0"/>
              </a:spcBef>
              <a:spcAft>
                <a:spcPts val="0"/>
              </a:spcAft>
              <a:buClr>
                <a:schemeClr val="dk1"/>
              </a:buClr>
              <a:buSzPct val="61111"/>
            </a:pPr>
            <a:r>
              <a:rPr lang="en-US" sz="2000" b="1" i="1" dirty="0" smtClean="0">
                <a:solidFill>
                  <a:srgbClr val="008000"/>
                </a:solidFill>
                <a:highlight>
                  <a:srgbClr val="FFFFFF"/>
                </a:highlight>
                <a:latin typeface="Courier New"/>
                <a:ea typeface="Courier New"/>
                <a:cs typeface="Courier New"/>
                <a:sym typeface="Courier New"/>
              </a:rPr>
              <a:t>// listening </a:t>
            </a:r>
            <a:r>
              <a:rPr lang="en-US" sz="2000" b="1" i="1" dirty="0">
                <a:solidFill>
                  <a:srgbClr val="008000"/>
                </a:solidFill>
                <a:highlight>
                  <a:srgbClr val="FFFFFF"/>
                </a:highlight>
                <a:latin typeface="Courier New"/>
                <a:ea typeface="Courier New"/>
                <a:cs typeface="Courier New"/>
                <a:sym typeface="Courier New"/>
              </a:rPr>
              <a:t>on a TCP socket, </a:t>
            </a:r>
            <a:r>
              <a:rPr lang="en-US" sz="2000" b="1" i="1" dirty="0" smtClean="0">
                <a:solidFill>
                  <a:srgbClr val="008000"/>
                </a:solidFill>
                <a:highlight>
                  <a:srgbClr val="FFFFFF"/>
                </a:highlight>
                <a:latin typeface="Courier New"/>
                <a:ea typeface="Courier New"/>
                <a:cs typeface="Courier New"/>
                <a:sym typeface="Courier New"/>
              </a:rPr>
              <a:t>say </a:t>
            </a:r>
            <a:r>
              <a:rPr lang="en-US" sz="2000" b="1" i="1" dirty="0">
                <a:solidFill>
                  <a:srgbClr val="008000"/>
                </a:solidFill>
                <a:highlight>
                  <a:srgbClr val="FFFFFF"/>
                </a:highlight>
                <a:latin typeface="Courier New"/>
                <a:ea typeface="Courier New"/>
                <a:cs typeface="Courier New"/>
                <a:sym typeface="Courier New"/>
              </a:rPr>
              <a:t>&lt;IP&gt;:9990</a:t>
            </a:r>
          </a:p>
          <a:p>
            <a:pPr>
              <a:lnSpc>
                <a:spcPct val="100000"/>
              </a:lnSpc>
              <a:spcBef>
                <a:spcPts val="0"/>
              </a:spcBef>
              <a:spcAft>
                <a:spcPts val="0"/>
              </a:spcAft>
              <a:buClr>
                <a:schemeClr val="dk1"/>
              </a:buClr>
              <a:buSzPct val="61111"/>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err="1">
                <a:solidFill>
                  <a:schemeClr val="dk1"/>
                </a:solidFill>
                <a:highlight>
                  <a:srgbClr val="FFFFFF"/>
                </a:highlight>
                <a:latin typeface="Courier New"/>
                <a:ea typeface="Courier New"/>
                <a:cs typeface="Courier New"/>
                <a:sym typeface="Courier New"/>
              </a:rPr>
              <a:t>ssc</a:t>
            </a:r>
            <a:r>
              <a:rPr lang="en-US" sz="2000" b="1" dirty="0">
                <a:solidFill>
                  <a:schemeClr val="dk1"/>
                </a:solidFill>
                <a:highlight>
                  <a:srgbClr val="FFFFFF"/>
                </a:highlight>
                <a:latin typeface="Courier New"/>
                <a:ea typeface="Courier New"/>
                <a:cs typeface="Courier New"/>
                <a:sym typeface="Courier New"/>
              </a:rPr>
              <a:t> = </a:t>
            </a:r>
            <a:r>
              <a:rPr lang="en-US" sz="2000" b="1" dirty="0">
                <a:solidFill>
                  <a:srgbClr val="004080"/>
                </a:solidFill>
                <a:highlight>
                  <a:srgbClr val="FFFFFF"/>
                </a:highlight>
                <a:latin typeface="Courier New"/>
                <a:ea typeface="Courier New"/>
                <a:cs typeface="Courier New"/>
                <a:sym typeface="Courier New"/>
              </a:rPr>
              <a:t>new</a:t>
            </a:r>
            <a:r>
              <a:rPr lang="en-US" sz="2000" b="1" dirty="0">
                <a:solidFill>
                  <a:schemeClr val="dk1"/>
                </a:solidFill>
                <a:highlight>
                  <a:srgbClr val="FFFFFF"/>
                </a:highlight>
                <a:latin typeface="Courier New"/>
                <a:ea typeface="Courier New"/>
                <a:cs typeface="Courier New"/>
                <a:sym typeface="Courier New"/>
              </a:rPr>
              <a:t> </a:t>
            </a:r>
            <a:r>
              <a:rPr lang="en-US" sz="2000" b="1" dirty="0" err="1">
                <a:solidFill>
                  <a:schemeClr val="dk1"/>
                </a:solidFill>
                <a:highlight>
                  <a:srgbClr val="FFFFFF"/>
                </a:highlight>
                <a:latin typeface="Courier New"/>
                <a:ea typeface="Courier New"/>
                <a:cs typeface="Courier New"/>
                <a:sym typeface="Courier New"/>
              </a:rPr>
              <a:t>StreamingContext</a:t>
            </a:r>
            <a:r>
              <a:rPr lang="en-US" sz="2000" b="1" dirty="0">
                <a:solidFill>
                  <a:schemeClr val="dk1"/>
                </a:solidFill>
                <a:highlight>
                  <a:srgbClr val="FFFFFF"/>
                </a:highlight>
                <a:latin typeface="Courier New"/>
                <a:ea typeface="Courier New"/>
                <a:cs typeface="Courier New"/>
                <a:sym typeface="Courier New"/>
              </a:rPr>
              <a:t>(</a:t>
            </a:r>
            <a:r>
              <a:rPr lang="en-US" sz="2000" b="1" dirty="0" err="1">
                <a:solidFill>
                  <a:schemeClr val="dk1"/>
                </a:solidFill>
                <a:highlight>
                  <a:srgbClr val="FFFFFF"/>
                </a:highlight>
                <a:latin typeface="Courier New"/>
                <a:ea typeface="Courier New"/>
                <a:cs typeface="Courier New"/>
                <a:sym typeface="Courier New"/>
              </a:rPr>
              <a:t>conf</a:t>
            </a:r>
            <a:r>
              <a:rPr lang="en-US" sz="2000" b="1" dirty="0">
                <a:solidFill>
                  <a:schemeClr val="dk1"/>
                </a:solidFill>
                <a:highlight>
                  <a:srgbClr val="FFFFFF"/>
                </a:highlight>
                <a:latin typeface="Courier New"/>
                <a:ea typeface="Courier New"/>
                <a:cs typeface="Courier New"/>
                <a:sym typeface="Courier New"/>
              </a:rPr>
              <a:t>, Seconds(5))</a:t>
            </a:r>
          </a:p>
          <a:p>
            <a:pPr>
              <a:lnSpc>
                <a:spcPct val="100000"/>
              </a:lnSpc>
              <a:spcBef>
                <a:spcPts val="0"/>
              </a:spcBef>
              <a:spcAft>
                <a:spcPts val="0"/>
              </a:spcAft>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lines = </a:t>
            </a:r>
            <a:r>
              <a:rPr lang="en-US" sz="2000" b="1" dirty="0" err="1">
                <a:solidFill>
                  <a:schemeClr val="dk1"/>
                </a:solidFill>
                <a:highlight>
                  <a:srgbClr val="FFFFFF"/>
                </a:highlight>
                <a:latin typeface="Courier New"/>
                <a:ea typeface="Courier New"/>
                <a:cs typeface="Courier New"/>
                <a:sym typeface="Courier New"/>
              </a:rPr>
              <a:t>ssc.socketTextStream</a:t>
            </a:r>
            <a:r>
              <a:rPr lang="en-US" sz="2000" b="1" dirty="0">
                <a:solidFill>
                  <a:schemeClr val="dk1"/>
                </a:solidFill>
                <a:highlight>
                  <a:srgbClr val="FFFFFF"/>
                </a:highlight>
                <a:latin typeface="Courier New"/>
                <a:ea typeface="Courier New"/>
                <a:cs typeface="Courier New"/>
                <a:sym typeface="Courier New"/>
              </a:rPr>
              <a:t>(</a:t>
            </a:r>
            <a:r>
              <a:rPr lang="en-US" sz="2000" b="1" dirty="0">
                <a:solidFill>
                  <a:srgbClr val="FF0000"/>
                </a:solidFill>
                <a:highlight>
                  <a:srgbClr val="FFFFFF"/>
                </a:highlight>
                <a:latin typeface="Courier New"/>
                <a:ea typeface="Courier New"/>
                <a:cs typeface="Courier New"/>
                <a:sym typeface="Courier New"/>
              </a:rPr>
              <a:t>"&lt;</a:t>
            </a:r>
            <a:r>
              <a:rPr lang="en-US" sz="2000" b="1" dirty="0" err="1">
                <a:solidFill>
                  <a:srgbClr val="FF0000"/>
                </a:solidFill>
                <a:highlight>
                  <a:srgbClr val="FFFFFF"/>
                </a:highlight>
                <a:latin typeface="Courier New"/>
                <a:ea typeface="Courier New"/>
                <a:cs typeface="Courier New"/>
                <a:sym typeface="Courier New"/>
              </a:rPr>
              <a:t>Some_IP</a:t>
            </a:r>
            <a:r>
              <a:rPr lang="en-US" sz="2000" b="1" dirty="0">
                <a:solidFill>
                  <a:srgbClr val="FF0000"/>
                </a:solidFill>
                <a:highlight>
                  <a:srgbClr val="FFFFFF"/>
                </a:highlight>
                <a:latin typeface="Courier New"/>
                <a:ea typeface="Courier New"/>
                <a:cs typeface="Courier New"/>
                <a:sym typeface="Courier New"/>
              </a:rPr>
              <a:t>&gt;"</a:t>
            </a:r>
            <a:r>
              <a:rPr lang="en-US" sz="2000" b="1" dirty="0">
                <a:solidFill>
                  <a:schemeClr val="dk1"/>
                </a:solidFill>
                <a:highlight>
                  <a:srgbClr val="FFFFFF"/>
                </a:highlight>
                <a:latin typeface="Courier New"/>
                <a:ea typeface="Courier New"/>
                <a:cs typeface="Courier New"/>
                <a:sym typeface="Courier New"/>
              </a:rPr>
              <a:t>, 9990</a:t>
            </a:r>
            <a:r>
              <a:rPr lang="en-US" sz="2000"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20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Word count again</a:t>
            </a:r>
          </a:p>
          <a:p>
            <a:pPr>
              <a:lnSpc>
                <a:spcPct val="100000"/>
              </a:lnSpc>
              <a:spcBef>
                <a:spcPts val="0"/>
              </a:spcBef>
              <a:spcAft>
                <a:spcPts val="0"/>
              </a:spcAft>
              <a:buClr>
                <a:schemeClr val="dk1"/>
              </a:buClr>
              <a:buSzPct val="61111"/>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words = </a:t>
            </a:r>
            <a:r>
              <a:rPr lang="en-US" sz="2000" b="1" dirty="0" err="1">
                <a:solidFill>
                  <a:schemeClr val="dk1"/>
                </a:solidFill>
                <a:highlight>
                  <a:srgbClr val="FFFFFF"/>
                </a:highlight>
                <a:latin typeface="Courier New"/>
                <a:ea typeface="Courier New"/>
                <a:cs typeface="Courier New"/>
                <a:sym typeface="Courier New"/>
              </a:rPr>
              <a:t>lines.flatMap</a:t>
            </a:r>
            <a:r>
              <a:rPr lang="en-US" sz="2000" b="1" dirty="0">
                <a:solidFill>
                  <a:schemeClr val="dk1"/>
                </a:solidFill>
                <a:highlight>
                  <a:srgbClr val="FFFFFF"/>
                </a:highlight>
                <a:latin typeface="Courier New"/>
                <a:ea typeface="Courier New"/>
                <a:cs typeface="Courier New"/>
                <a:sym typeface="Courier New"/>
              </a:rPr>
              <a:t>(_.split(</a:t>
            </a:r>
            <a:r>
              <a:rPr lang="en-US" sz="2000" b="1" dirty="0">
                <a:solidFill>
                  <a:srgbClr val="FF0000"/>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a:solidFill>
                  <a:schemeClr val="dk1"/>
                </a:solidFill>
                <a:highlight>
                  <a:srgbClr val="FFFFFF"/>
                </a:highlight>
                <a:latin typeface="Courier New"/>
                <a:ea typeface="Courier New"/>
                <a:cs typeface="Courier New"/>
                <a:sym typeface="Courier New"/>
              </a:rPr>
              <a:t>pairs = </a:t>
            </a:r>
            <a:r>
              <a:rPr lang="en-US" sz="2000" b="1" dirty="0" err="1">
                <a:solidFill>
                  <a:schemeClr val="dk1"/>
                </a:solidFill>
                <a:highlight>
                  <a:srgbClr val="FFFFFF"/>
                </a:highlight>
                <a:latin typeface="Courier New"/>
                <a:ea typeface="Courier New"/>
                <a:cs typeface="Courier New"/>
                <a:sym typeface="Courier New"/>
              </a:rPr>
              <a:t>words.map</a:t>
            </a:r>
            <a:r>
              <a:rPr lang="en-US" sz="2000" b="1" dirty="0">
                <a:solidFill>
                  <a:schemeClr val="dk1"/>
                </a:solidFill>
                <a:highlight>
                  <a:srgbClr val="FFFFFF"/>
                </a:highlight>
                <a:latin typeface="Courier New"/>
                <a:ea typeface="Courier New"/>
                <a:cs typeface="Courier New"/>
                <a:sym typeface="Courier New"/>
              </a:rPr>
              <a:t>(word =&gt; (</a:t>
            </a:r>
            <a:r>
              <a:rPr lang="en-US" sz="2000" b="1" dirty="0" err="1">
                <a:solidFill>
                  <a:schemeClr val="dk1"/>
                </a:solidFill>
                <a:highlight>
                  <a:srgbClr val="FFFFFF"/>
                </a:highlight>
                <a:latin typeface="Courier New"/>
                <a:ea typeface="Courier New"/>
                <a:cs typeface="Courier New"/>
                <a:sym typeface="Courier New"/>
              </a:rPr>
              <a:t>word.trim</a:t>
            </a:r>
            <a:r>
              <a:rPr lang="en-US" sz="2000" b="1" dirty="0">
                <a:solidFill>
                  <a:schemeClr val="dk1"/>
                </a:solidFill>
                <a:highlight>
                  <a:srgbClr val="FFFFFF"/>
                </a:highlight>
                <a:latin typeface="Courier New"/>
                <a:ea typeface="Courier New"/>
                <a:cs typeface="Courier New"/>
                <a:sym typeface="Courier New"/>
              </a:rPr>
              <a:t>, 1))</a:t>
            </a:r>
          </a:p>
          <a:p>
            <a:pPr>
              <a:lnSpc>
                <a:spcPct val="100000"/>
              </a:lnSpc>
              <a:spcBef>
                <a:spcPts val="0"/>
              </a:spcBef>
              <a:spcAft>
                <a:spcPts val="0"/>
              </a:spcAft>
            </a:pPr>
            <a:r>
              <a:rPr lang="en-US" sz="2000" b="1" dirty="0" err="1" smtClean="0">
                <a:solidFill>
                  <a:srgbClr val="004080"/>
                </a:solidFill>
                <a:highlight>
                  <a:srgbClr val="FFFFFF"/>
                </a:highlight>
                <a:latin typeface="Courier New"/>
                <a:ea typeface="Courier New"/>
                <a:cs typeface="Courier New"/>
                <a:sym typeface="Courier New"/>
              </a:rPr>
              <a:t>val</a:t>
            </a:r>
            <a:r>
              <a:rPr lang="en-US" sz="2000" b="1" dirty="0" smtClean="0">
                <a:solidFill>
                  <a:schemeClr val="dk1"/>
                </a:solidFill>
                <a:highlight>
                  <a:srgbClr val="FFFFFF"/>
                </a:highlight>
                <a:latin typeface="Courier New"/>
                <a:ea typeface="Courier New"/>
                <a:cs typeface="Courier New"/>
                <a:sym typeface="Courier New"/>
              </a:rPr>
              <a:t> </a:t>
            </a:r>
            <a:r>
              <a:rPr lang="en-US" sz="2000" b="1" dirty="0" err="1">
                <a:solidFill>
                  <a:schemeClr val="dk1"/>
                </a:solidFill>
                <a:highlight>
                  <a:srgbClr val="FFFFFF"/>
                </a:highlight>
                <a:latin typeface="Courier New"/>
                <a:ea typeface="Courier New"/>
                <a:cs typeface="Courier New"/>
                <a:sym typeface="Courier New"/>
              </a:rPr>
              <a:t>wordCounts</a:t>
            </a:r>
            <a:r>
              <a:rPr lang="en-US" sz="2000" b="1" dirty="0">
                <a:solidFill>
                  <a:schemeClr val="dk1"/>
                </a:solidFill>
                <a:highlight>
                  <a:srgbClr val="FFFFFF"/>
                </a:highlight>
                <a:latin typeface="Courier New"/>
                <a:ea typeface="Courier New"/>
                <a:cs typeface="Courier New"/>
                <a:sym typeface="Courier New"/>
              </a:rPr>
              <a:t> = </a:t>
            </a:r>
            <a:r>
              <a:rPr lang="en-US" sz="2000" b="1" dirty="0" err="1">
                <a:solidFill>
                  <a:schemeClr val="dk1"/>
                </a:solidFill>
                <a:highlight>
                  <a:srgbClr val="FFFFFF"/>
                </a:highlight>
                <a:latin typeface="Courier New"/>
                <a:ea typeface="Courier New"/>
                <a:cs typeface="Courier New"/>
                <a:sym typeface="Courier New"/>
              </a:rPr>
              <a:t>pairs.reduceByKey</a:t>
            </a:r>
            <a:r>
              <a:rPr lang="en-US" sz="2000" b="1" dirty="0">
                <a:solidFill>
                  <a:schemeClr val="dk1"/>
                </a:solidFill>
                <a:highlight>
                  <a:srgbClr val="FFFFFF"/>
                </a:highlight>
                <a:latin typeface="Courier New"/>
                <a:ea typeface="Courier New"/>
                <a:cs typeface="Courier New"/>
                <a:sym typeface="Courier New"/>
              </a:rPr>
              <a:t>(_ + _)</a:t>
            </a:r>
          </a:p>
          <a:p>
            <a:pPr>
              <a:lnSpc>
                <a:spcPct val="100000"/>
              </a:lnSpc>
              <a:spcBef>
                <a:spcPts val="0"/>
              </a:spcBef>
              <a:spcAft>
                <a:spcPts val="0"/>
              </a:spcAft>
            </a:pPr>
            <a:r>
              <a:rPr lang="en-US" sz="2000" b="1" dirty="0" err="1" smtClean="0">
                <a:solidFill>
                  <a:schemeClr val="dk1"/>
                </a:solidFill>
                <a:highlight>
                  <a:srgbClr val="FFFFFF"/>
                </a:highlight>
                <a:latin typeface="Courier New"/>
                <a:ea typeface="Courier New"/>
                <a:cs typeface="Courier New"/>
                <a:sym typeface="Courier New"/>
              </a:rPr>
              <a:t>wordCounts.print</a:t>
            </a:r>
            <a:r>
              <a:rPr lang="en-US" sz="20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0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Start the computation</a:t>
            </a:r>
          </a:p>
          <a:p>
            <a:pPr>
              <a:lnSpc>
                <a:spcPct val="100000"/>
              </a:lnSpc>
              <a:spcBef>
                <a:spcPts val="0"/>
              </a:spcBef>
              <a:spcAft>
                <a:spcPts val="0"/>
              </a:spcAft>
            </a:pPr>
            <a:r>
              <a:rPr lang="en-US" sz="2000" b="1" dirty="0" err="1" smtClean="0">
                <a:solidFill>
                  <a:schemeClr val="dk1"/>
                </a:solidFill>
                <a:highlight>
                  <a:srgbClr val="FFFFFF"/>
                </a:highlight>
                <a:latin typeface="Courier New"/>
                <a:ea typeface="Courier New"/>
                <a:cs typeface="Courier New"/>
                <a:sym typeface="Courier New"/>
              </a:rPr>
              <a:t>ssc.start</a:t>
            </a:r>
            <a:r>
              <a:rPr lang="en-US" sz="2000" b="1" dirty="0">
                <a:solidFill>
                  <a:schemeClr val="dk1"/>
                </a:solidFill>
                <a:highlight>
                  <a:srgbClr val="FFFFFF"/>
                </a:highlight>
                <a:latin typeface="Courier New"/>
                <a:ea typeface="Courier New"/>
                <a:cs typeface="Courier New"/>
                <a:sym typeface="Courier New"/>
              </a:rPr>
              <a:t>()</a:t>
            </a:r>
            <a:endParaRPr lang="en-US" sz="20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a:solidFill>
                  <a:srgbClr val="008000"/>
                </a:solidFill>
                <a:highlight>
                  <a:srgbClr val="FFFFFF"/>
                </a:highlight>
                <a:latin typeface="Courier New"/>
                <a:ea typeface="Courier New"/>
                <a:cs typeface="Courier New"/>
                <a:sym typeface="Courier New"/>
              </a:rPr>
              <a:t>Wait for the application to terminate</a:t>
            </a:r>
          </a:p>
          <a:p>
            <a:pPr>
              <a:lnSpc>
                <a:spcPct val="100000"/>
              </a:lnSpc>
              <a:spcBef>
                <a:spcPts val="0"/>
              </a:spcBef>
              <a:spcAft>
                <a:spcPts val="0"/>
              </a:spcAft>
            </a:pPr>
            <a:r>
              <a:rPr lang="en-US" sz="2000" b="1" dirty="0" err="1" smtClean="0">
                <a:solidFill>
                  <a:schemeClr val="dk1"/>
                </a:solidFill>
                <a:highlight>
                  <a:srgbClr val="FFFFFF"/>
                </a:highlight>
                <a:latin typeface="Courier New"/>
                <a:ea typeface="Courier New"/>
                <a:cs typeface="Courier New"/>
                <a:sym typeface="Courier New"/>
              </a:rPr>
              <a:t>ssc.awaitTermination</a:t>
            </a:r>
            <a:r>
              <a:rPr lang="en-US" sz="20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000" b="1" i="1" dirty="0" smtClean="0">
                <a:solidFill>
                  <a:srgbClr val="008000"/>
                </a:solidFill>
                <a:highlight>
                  <a:srgbClr val="FFFFFF"/>
                </a:highlight>
                <a:latin typeface="Courier New"/>
                <a:ea typeface="Courier New"/>
                <a:cs typeface="Courier New"/>
                <a:sym typeface="Courier New"/>
              </a:rPr>
              <a:t>// </a:t>
            </a:r>
            <a:r>
              <a:rPr lang="en-US" sz="2000" b="1" i="1" dirty="0" err="1">
                <a:solidFill>
                  <a:srgbClr val="008000"/>
                </a:solidFill>
                <a:highlight>
                  <a:srgbClr val="FFFFFF"/>
                </a:highlight>
                <a:latin typeface="Courier New"/>
                <a:ea typeface="Courier New"/>
                <a:cs typeface="Courier New"/>
                <a:sym typeface="Courier New"/>
              </a:rPr>
              <a:t>ssc.stop</a:t>
            </a:r>
            <a:r>
              <a:rPr lang="en-US" sz="2000" b="1" i="1" dirty="0">
                <a:solidFill>
                  <a:srgbClr val="008000"/>
                </a:solidFill>
                <a:highlight>
                  <a:srgbClr val="FFFFFF"/>
                </a:highlight>
                <a:latin typeface="Courier New"/>
                <a:ea typeface="Courier New"/>
                <a:cs typeface="Courier New"/>
                <a:sym typeface="Courier New"/>
              </a:rPr>
              <a:t>() </a:t>
            </a:r>
            <a:r>
              <a:rPr lang="en-US" sz="2000" b="1" i="1" dirty="0" smtClean="0">
                <a:solidFill>
                  <a:srgbClr val="008000"/>
                </a:solidFill>
                <a:highlight>
                  <a:srgbClr val="FFFFFF"/>
                </a:highlight>
                <a:latin typeface="Courier New"/>
                <a:ea typeface="Courier New"/>
                <a:cs typeface="Courier New"/>
                <a:sym typeface="Courier New"/>
              </a:rPr>
              <a:t>forces application to stop</a:t>
            </a:r>
            <a:endParaRPr lang="en-US" sz="20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endParaRPr lang="en-US" sz="20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710281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121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File Streams</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95402">
              <a:lnSpc>
                <a:spcPct val="115000"/>
              </a:lnSpc>
              <a:spcAft>
                <a:spcPts val="0"/>
              </a:spcAft>
              <a:buClr>
                <a:schemeClr val="dk1"/>
              </a:buClr>
              <a:buFont typeface="Arial" panose="020B0604020202020204" pitchFamily="34" charset="0"/>
              <a:buChar char="•"/>
            </a:pPr>
            <a:r>
              <a:rPr lang="en-US" sz="2800" dirty="0">
                <a:solidFill>
                  <a:schemeClr val="dk1"/>
                </a:solidFill>
                <a:ea typeface="Courier New"/>
                <a:cs typeface="Courier New"/>
                <a:sym typeface="Courier New"/>
              </a:rPr>
              <a:t>Besides sockets, the </a:t>
            </a:r>
            <a:r>
              <a:rPr lang="en-US" sz="2800" dirty="0" err="1">
                <a:solidFill>
                  <a:schemeClr val="dk1"/>
                </a:solidFill>
                <a:ea typeface="Courier New"/>
                <a:cs typeface="Courier New"/>
                <a:sym typeface="Courier New"/>
              </a:rPr>
              <a:t>StreamingContext</a:t>
            </a:r>
            <a:r>
              <a:rPr lang="en-US" sz="2800" dirty="0">
                <a:solidFill>
                  <a:schemeClr val="dk1"/>
                </a:solidFill>
                <a:ea typeface="Courier New"/>
                <a:cs typeface="Courier New"/>
                <a:sym typeface="Courier New"/>
              </a:rPr>
              <a:t> API provides methods for creating </a:t>
            </a:r>
            <a:r>
              <a:rPr lang="en-US" sz="2800" dirty="0" err="1">
                <a:solidFill>
                  <a:schemeClr val="dk1"/>
                </a:solidFill>
                <a:ea typeface="Courier New"/>
                <a:cs typeface="Courier New"/>
                <a:sym typeface="Courier New"/>
              </a:rPr>
              <a:t>DStreams</a:t>
            </a:r>
            <a:r>
              <a:rPr lang="en-US" sz="2800" dirty="0">
                <a:solidFill>
                  <a:schemeClr val="dk1"/>
                </a:solidFill>
                <a:ea typeface="Courier New"/>
                <a:cs typeface="Courier New"/>
                <a:sym typeface="Courier New"/>
              </a:rPr>
              <a:t> from </a:t>
            </a:r>
            <a:r>
              <a:rPr lang="en-US" sz="2800" dirty="0" smtClean="0">
                <a:solidFill>
                  <a:schemeClr val="dk1"/>
                </a:solidFill>
                <a:ea typeface="Courier New"/>
                <a:cs typeface="Courier New"/>
                <a:sym typeface="Courier New"/>
              </a:rPr>
              <a:t>files</a:t>
            </a:r>
          </a:p>
          <a:p>
            <a:pPr marL="395402">
              <a:lnSpc>
                <a:spcPct val="115000"/>
              </a:lnSpc>
              <a:spcAft>
                <a:spcPts val="0"/>
              </a:spcAft>
              <a:buClr>
                <a:schemeClr val="dk1"/>
              </a:buClr>
              <a:buFont typeface="Arial" panose="020B0604020202020204" pitchFamily="34" charset="0"/>
              <a:buChar char="•"/>
            </a:pPr>
            <a:r>
              <a:rPr lang="en-US" sz="2800" dirty="0" smtClean="0">
                <a:solidFill>
                  <a:schemeClr val="dk1"/>
                </a:solidFill>
              </a:rPr>
              <a:t>Reading </a:t>
            </a:r>
            <a:r>
              <a:rPr lang="en-US" sz="2800" dirty="0">
                <a:solidFill>
                  <a:schemeClr val="dk1"/>
                </a:solidFill>
              </a:rPr>
              <a:t>data from files on any file system compatible with the HDFS API (that is, HDFS, S3, NFS, etc</a:t>
            </a:r>
            <a:r>
              <a:rPr lang="en-US" sz="2800" dirty="0" smtClean="0">
                <a:solidFill>
                  <a:schemeClr val="dk1"/>
                </a:solidFill>
              </a:rPr>
              <a:t>.)</a:t>
            </a:r>
            <a:endParaRPr lang="en-US" sz="28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800" dirty="0">
                <a:solidFill>
                  <a:schemeClr val="dk1"/>
                </a:solidFill>
              </a:rPr>
              <a:t>Spark Streaming will monitor a directory and process any files created in that </a:t>
            </a:r>
            <a:r>
              <a:rPr lang="en-US" sz="2800" dirty="0" smtClean="0">
                <a:solidFill>
                  <a:schemeClr val="dk1"/>
                </a:solidFill>
              </a:rPr>
              <a:t>directory</a:t>
            </a:r>
            <a:endParaRPr lang="en-US" sz="28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857434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122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Check-points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78013" indent="-320261">
              <a:lnSpc>
                <a:spcPct val="115000"/>
              </a:lnSpc>
              <a:spcAft>
                <a:spcPts val="0"/>
              </a:spcAft>
              <a:buClr>
                <a:schemeClr val="dk1"/>
              </a:buClr>
            </a:pPr>
            <a:r>
              <a:rPr lang="en-US" sz="2400" dirty="0">
                <a:solidFill>
                  <a:schemeClr val="dk1"/>
                </a:solidFill>
              </a:rPr>
              <a:t>A streaming application must be resilient to </a:t>
            </a:r>
            <a:r>
              <a:rPr lang="en-US" sz="2400" dirty="0" smtClean="0">
                <a:solidFill>
                  <a:schemeClr val="dk1"/>
                </a:solidFill>
              </a:rPr>
              <a:t>failures</a:t>
            </a:r>
          </a:p>
          <a:p>
            <a:pPr marL="378013" indent="-320261">
              <a:lnSpc>
                <a:spcPct val="115000"/>
              </a:lnSpc>
              <a:spcAft>
                <a:spcPts val="0"/>
              </a:spcAft>
              <a:buClr>
                <a:schemeClr val="dk1"/>
              </a:buClr>
            </a:pPr>
            <a:r>
              <a:rPr lang="en-US" sz="2400" dirty="0" smtClean="0">
                <a:solidFill>
                  <a:schemeClr val="dk1"/>
                </a:solidFill>
              </a:rPr>
              <a:t>Two types of check-points</a:t>
            </a:r>
            <a:endParaRPr lang="en-US" sz="2400" dirty="0">
              <a:solidFill>
                <a:schemeClr val="dk1"/>
              </a:solidFill>
            </a:endParaRPr>
          </a:p>
          <a:p>
            <a:pPr marL="789165" lvl="1" indent="-342900">
              <a:lnSpc>
                <a:spcPct val="115000"/>
              </a:lnSpc>
              <a:spcAft>
                <a:spcPts val="0"/>
              </a:spcAft>
              <a:buClr>
                <a:schemeClr val="dk1"/>
              </a:buClr>
              <a:buFont typeface="Arial" panose="020B0604020202020204" pitchFamily="34" charset="0"/>
              <a:buChar char="•"/>
            </a:pPr>
            <a:r>
              <a:rPr lang="en-US" sz="2400" b="1" dirty="0" smtClean="0">
                <a:solidFill>
                  <a:schemeClr val="dk1"/>
                </a:solidFill>
              </a:rPr>
              <a:t>Metadata check-pointing</a:t>
            </a:r>
            <a:endParaRPr lang="en-US" sz="2400" b="1" dirty="0">
              <a:solidFill>
                <a:schemeClr val="dk1"/>
              </a:solidFill>
            </a:endParaRPr>
          </a:p>
          <a:p>
            <a:pPr marL="756026" indent="0">
              <a:lnSpc>
                <a:spcPct val="115000"/>
              </a:lnSpc>
              <a:spcAft>
                <a:spcPts val="0"/>
              </a:spcAft>
            </a:pPr>
            <a:r>
              <a:rPr lang="en-US" sz="2000" dirty="0" smtClean="0">
                <a:solidFill>
                  <a:schemeClr val="dk1"/>
                </a:solidFill>
              </a:rPr>
              <a:t>Store information regarding the streaming </a:t>
            </a:r>
            <a:r>
              <a:rPr lang="en-US" sz="2000" dirty="0">
                <a:solidFill>
                  <a:schemeClr val="dk1"/>
                </a:solidFill>
              </a:rPr>
              <a:t>computation </a:t>
            </a:r>
            <a:r>
              <a:rPr lang="en-US" sz="2000" dirty="0" smtClean="0">
                <a:solidFill>
                  <a:schemeClr val="dk1"/>
                </a:solidFill>
              </a:rPr>
              <a:t>to HDFS</a:t>
            </a:r>
          </a:p>
          <a:p>
            <a:pPr marL="756026" indent="0">
              <a:lnSpc>
                <a:spcPct val="115000"/>
              </a:lnSpc>
              <a:spcAft>
                <a:spcPts val="0"/>
              </a:spcAft>
            </a:pPr>
            <a:r>
              <a:rPr lang="en-US" sz="2000" dirty="0" smtClean="0">
                <a:solidFill>
                  <a:schemeClr val="dk1"/>
                </a:solidFill>
              </a:rPr>
              <a:t>Recovery from failures</a:t>
            </a:r>
          </a:p>
          <a:p>
            <a:pPr marL="1230783" lvl="2" indent="-285750">
              <a:lnSpc>
                <a:spcPct val="100000"/>
              </a:lnSpc>
              <a:spcBef>
                <a:spcPts val="0"/>
              </a:spcBef>
              <a:spcAft>
                <a:spcPts val="0"/>
              </a:spcAft>
              <a:buClr>
                <a:schemeClr val="dk1"/>
              </a:buClr>
              <a:buFont typeface="Courier New" panose="02070309020205020404" pitchFamily="49" charset="0"/>
              <a:buChar char="o"/>
            </a:pPr>
            <a:r>
              <a:rPr lang="en-US" sz="2000" dirty="0" smtClean="0">
                <a:solidFill>
                  <a:schemeClr val="dk1"/>
                </a:solidFill>
              </a:rPr>
              <a:t>Configuration, operations, incomplete </a:t>
            </a:r>
            <a:r>
              <a:rPr lang="en-US" sz="2000" dirty="0">
                <a:solidFill>
                  <a:schemeClr val="dk1"/>
                </a:solidFill>
              </a:rPr>
              <a:t>batches</a:t>
            </a:r>
          </a:p>
          <a:p>
            <a:pPr marL="789165" lvl="1" indent="-342900">
              <a:lnSpc>
                <a:spcPct val="115000"/>
              </a:lnSpc>
              <a:spcAft>
                <a:spcPts val="0"/>
              </a:spcAft>
              <a:buClr>
                <a:schemeClr val="dk1"/>
              </a:buClr>
              <a:buFont typeface="Arial" panose="020B0604020202020204" pitchFamily="34" charset="0"/>
              <a:buChar char="•"/>
            </a:pPr>
            <a:r>
              <a:rPr lang="en-US" sz="2400" b="1" dirty="0">
                <a:solidFill>
                  <a:schemeClr val="dk1"/>
                </a:solidFill>
              </a:rPr>
              <a:t>Data </a:t>
            </a:r>
            <a:r>
              <a:rPr lang="en-US" sz="2400" b="1" dirty="0" smtClean="0">
                <a:solidFill>
                  <a:schemeClr val="dk1"/>
                </a:solidFill>
              </a:rPr>
              <a:t>check-pointing</a:t>
            </a:r>
            <a:endParaRPr lang="en-US" sz="2400" b="1" dirty="0">
              <a:solidFill>
                <a:schemeClr val="dk1"/>
              </a:solidFill>
            </a:endParaRPr>
          </a:p>
          <a:p>
            <a:pPr marL="756026" indent="0">
              <a:lnSpc>
                <a:spcPct val="115000"/>
              </a:lnSpc>
              <a:spcAft>
                <a:spcPts val="0"/>
              </a:spcAft>
            </a:pPr>
            <a:r>
              <a:rPr lang="en-US" sz="2000" dirty="0" smtClean="0">
                <a:solidFill>
                  <a:schemeClr val="dk1"/>
                </a:solidFill>
              </a:rPr>
              <a:t>Store generated </a:t>
            </a:r>
            <a:r>
              <a:rPr lang="en-US" sz="2000" dirty="0">
                <a:solidFill>
                  <a:schemeClr val="dk1"/>
                </a:solidFill>
              </a:rPr>
              <a:t>RDDs </a:t>
            </a:r>
            <a:r>
              <a:rPr lang="en-US" sz="2000" dirty="0" smtClean="0">
                <a:solidFill>
                  <a:schemeClr val="dk1"/>
                </a:solidFill>
              </a:rPr>
              <a:t>to HDFS</a:t>
            </a:r>
          </a:p>
          <a:p>
            <a:pPr marL="756026" indent="0">
              <a:lnSpc>
                <a:spcPct val="115000"/>
              </a:lnSpc>
              <a:spcAft>
                <a:spcPts val="0"/>
              </a:spcAft>
            </a:pPr>
            <a:r>
              <a:rPr lang="en-US" sz="2000" dirty="0" smtClean="0">
                <a:solidFill>
                  <a:schemeClr val="dk1"/>
                </a:solidFill>
              </a:rPr>
              <a:t>This </a:t>
            </a:r>
            <a:r>
              <a:rPr lang="en-US" sz="2000" dirty="0">
                <a:solidFill>
                  <a:schemeClr val="dk1"/>
                </a:solidFill>
              </a:rPr>
              <a:t>is necessary in some </a:t>
            </a:r>
            <a:r>
              <a:rPr lang="en-US" sz="2000" dirty="0" err="1" smtClean="0">
                <a:solidFill>
                  <a:schemeClr val="dk1"/>
                </a:solidFill>
              </a:rPr>
              <a:t>stateful</a:t>
            </a:r>
            <a:r>
              <a:rPr lang="en-US" sz="2000" dirty="0" smtClean="0">
                <a:solidFill>
                  <a:schemeClr val="dk1"/>
                </a:solidFill>
              </a:rPr>
              <a:t> transformations</a:t>
            </a:r>
            <a:endParaRPr lang="en-US" sz="20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506603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123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Transformations on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err="1" smtClean="0">
                <a:solidFill>
                  <a:srgbClr val="CC0000"/>
                </a:solidFill>
                <a:latin typeface="GFS Neohellenic" charset="0"/>
              </a:rPr>
              <a:t>DStreams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15000"/>
              </a:lnSpc>
              <a:spcAft>
                <a:spcPts val="0"/>
              </a:spcAft>
              <a:buFont typeface="Arial" panose="020B0604020202020204" pitchFamily="34" charset="0"/>
              <a:buChar char="•"/>
            </a:pPr>
            <a:r>
              <a:rPr lang="en-US" sz="2400" dirty="0" err="1">
                <a:solidFill>
                  <a:schemeClr val="dk1"/>
                </a:solidFill>
              </a:rPr>
              <a:t>DStreams</a:t>
            </a:r>
            <a:r>
              <a:rPr lang="en-US" sz="2400" dirty="0">
                <a:solidFill>
                  <a:schemeClr val="dk1"/>
                </a:solidFill>
              </a:rPr>
              <a:t> support  </a:t>
            </a:r>
            <a:r>
              <a:rPr lang="en-US" sz="2400" dirty="0" smtClean="0">
                <a:solidFill>
                  <a:schemeClr val="dk1"/>
                </a:solidFill>
              </a:rPr>
              <a:t>most of the RDD transformations</a:t>
            </a: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buFont typeface="Arial" panose="020B0604020202020204" pitchFamily="34" charset="0"/>
              <a:buChar char="•"/>
            </a:pPr>
            <a:r>
              <a:rPr lang="en-US" sz="2400" dirty="0" smtClean="0">
                <a:solidFill>
                  <a:schemeClr val="dk1"/>
                </a:solidFill>
              </a:rPr>
              <a:t>Also introduces special transformations related to state &amp; windows</a:t>
            </a: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15000"/>
              </a:lnSpc>
              <a:spcAft>
                <a:spcPts val="0"/>
              </a:spcAft>
            </a:pPr>
            <a:endParaRPr lang="en-US" sz="2400" dirty="0">
              <a:solidFill>
                <a:schemeClr val="dk1"/>
              </a:solidFill>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sp>
        <p:nvSpPr>
          <p:cNvPr id="7" name="Shape 2146"/>
          <p:cNvSpPr txBox="1"/>
          <p:nvPr/>
        </p:nvSpPr>
        <p:spPr>
          <a:xfrm>
            <a:off x="2074540" y="2787050"/>
            <a:ext cx="4785568" cy="2418953"/>
          </a:xfrm>
          <a:prstGeom prst="rect">
            <a:avLst/>
          </a:prstGeom>
          <a:noFill/>
          <a:ln>
            <a:noFill/>
          </a:ln>
        </p:spPr>
        <p:txBody>
          <a:bodyPr lIns="75592" tIns="75592" rIns="75592" bIns="75592" anchor="t" anchorCtr="0">
            <a:noAutofit/>
          </a:bodyPr>
          <a:lstStyle/>
          <a:p>
            <a:pPr marL="378013">
              <a:lnSpc>
                <a:spcPct val="115000"/>
              </a:lnSpc>
              <a:spcBef>
                <a:spcPts val="0"/>
              </a:spcBef>
            </a:pPr>
            <a:r>
              <a:rPr lang="en-US" sz="2150" b="1" dirty="0">
                <a:solidFill>
                  <a:srgbClr val="0070C0"/>
                </a:solidFill>
                <a:highlight>
                  <a:srgbClr val="FFFFFF"/>
                </a:highlight>
              </a:rPr>
              <a:t>                       Map </a:t>
            </a:r>
          </a:p>
          <a:p>
            <a:pPr marL="756026" indent="378013">
              <a:lnSpc>
                <a:spcPct val="115000"/>
              </a:lnSpc>
              <a:spcBef>
                <a:spcPts val="0"/>
              </a:spcBef>
            </a:pPr>
            <a:r>
              <a:rPr lang="en-US" sz="2150" b="1" dirty="0" err="1">
                <a:solidFill>
                  <a:srgbClr val="0070C0"/>
                </a:solidFill>
                <a:highlight>
                  <a:srgbClr val="FFFFFF"/>
                </a:highlight>
              </a:rPr>
              <a:t>flatMap</a:t>
            </a:r>
            <a:r>
              <a:rPr lang="en-US" sz="2150" b="1" dirty="0">
                <a:solidFill>
                  <a:srgbClr val="0070C0"/>
                </a:solidFill>
                <a:highlight>
                  <a:srgbClr val="FFFFFF"/>
                </a:highlight>
              </a:rPr>
              <a:t> 		   filter 	</a:t>
            </a:r>
          </a:p>
          <a:p>
            <a:pPr>
              <a:lnSpc>
                <a:spcPct val="115000"/>
              </a:lnSpc>
              <a:spcBef>
                <a:spcPts val="0"/>
              </a:spcBef>
            </a:pPr>
            <a:r>
              <a:rPr lang="en-US" sz="2150" b="1" dirty="0">
                <a:solidFill>
                  <a:srgbClr val="0070C0"/>
                </a:solidFill>
                <a:highlight>
                  <a:srgbClr val="FFFFFF"/>
                </a:highlight>
              </a:rPr>
              <a:t>       repartition       </a:t>
            </a:r>
            <a:r>
              <a:rPr lang="en-US" sz="2150" b="1" dirty="0" err="1">
                <a:solidFill>
                  <a:srgbClr val="0070C0"/>
                </a:solidFill>
                <a:highlight>
                  <a:srgbClr val="FFFFFF"/>
                </a:highlight>
              </a:rPr>
              <a:t>countByValue</a:t>
            </a:r>
            <a:endParaRPr lang="en-US" sz="2150" b="1" dirty="0">
              <a:solidFill>
                <a:srgbClr val="0070C0"/>
              </a:solidFill>
              <a:highlight>
                <a:srgbClr val="FFFFFF"/>
              </a:highlight>
            </a:endParaRPr>
          </a:p>
          <a:p>
            <a:pPr marL="756026">
              <a:lnSpc>
                <a:spcPct val="115000"/>
              </a:lnSpc>
              <a:spcBef>
                <a:spcPts val="0"/>
              </a:spcBef>
            </a:pPr>
            <a:r>
              <a:rPr lang="en-US" sz="2150" b="1" dirty="0">
                <a:solidFill>
                  <a:srgbClr val="0070C0"/>
                </a:solidFill>
                <a:highlight>
                  <a:srgbClr val="FFFFFF"/>
                </a:highlight>
              </a:rPr>
              <a:t>count      reduce     union           </a:t>
            </a:r>
          </a:p>
          <a:p>
            <a:pPr>
              <a:lnSpc>
                <a:spcPct val="115000"/>
              </a:lnSpc>
              <a:spcBef>
                <a:spcPts val="0"/>
              </a:spcBef>
            </a:pPr>
            <a:r>
              <a:rPr lang="en-US" sz="2150" b="1" dirty="0">
                <a:solidFill>
                  <a:srgbClr val="0070C0"/>
                </a:solidFill>
                <a:highlight>
                  <a:srgbClr val="FFFFFF"/>
                </a:highlight>
              </a:rPr>
              <a:t>            </a:t>
            </a:r>
            <a:r>
              <a:rPr lang="en-US" sz="2150" b="1" dirty="0" err="1">
                <a:solidFill>
                  <a:srgbClr val="0070C0"/>
                </a:solidFill>
                <a:highlight>
                  <a:srgbClr val="FFFFFF"/>
                </a:highlight>
              </a:rPr>
              <a:t>reduceByKey</a:t>
            </a:r>
            <a:r>
              <a:rPr lang="en-US" sz="2150" b="1" dirty="0">
                <a:solidFill>
                  <a:srgbClr val="0070C0"/>
                </a:solidFill>
                <a:highlight>
                  <a:srgbClr val="FFFFFF"/>
                </a:highlight>
              </a:rPr>
              <a:t> 	  join   </a:t>
            </a:r>
          </a:p>
          <a:p>
            <a:pPr>
              <a:lnSpc>
                <a:spcPct val="115000"/>
              </a:lnSpc>
              <a:spcBef>
                <a:spcPts val="0"/>
              </a:spcBef>
            </a:pPr>
            <a:r>
              <a:rPr lang="en-US" sz="2150" b="1" dirty="0">
                <a:solidFill>
                  <a:srgbClr val="0070C0"/>
                </a:solidFill>
                <a:highlight>
                  <a:srgbClr val="FFFFFF"/>
                </a:highlight>
              </a:rPr>
              <a:t>                        </a:t>
            </a:r>
            <a:r>
              <a:rPr lang="en-US" sz="2150" b="1" dirty="0" err="1">
                <a:solidFill>
                  <a:srgbClr val="0070C0"/>
                </a:solidFill>
                <a:highlight>
                  <a:srgbClr val="FFFFFF"/>
                </a:highlight>
              </a:rPr>
              <a:t>cogroup</a:t>
            </a:r>
            <a:endParaRPr lang="en-US" sz="2150" b="1" dirty="0">
              <a:solidFill>
                <a:srgbClr val="0070C0"/>
              </a:solidFill>
              <a:highlight>
                <a:srgbClr val="FFFFFF"/>
              </a:highlight>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3768968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124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4000" dirty="0">
                <a:solidFill>
                  <a:srgbClr val="CC0000"/>
                </a:solidFill>
                <a:latin typeface="+mn-lt"/>
              </a:rPr>
              <a:t>Stateless v</a:t>
            </a:r>
            <a:r>
              <a:rPr lang="en-GB" altLang="fi-FI" sz="4000" dirty="0" smtClean="0">
                <a:solidFill>
                  <a:srgbClr val="CC0000"/>
                </a:solidFill>
                <a:latin typeface="+mn-lt"/>
              </a:rPr>
              <a:t>s </a:t>
            </a:r>
            <a:r>
              <a:rPr lang="en-GB" altLang="fi-FI" sz="4000" dirty="0" err="1" smtClean="0">
                <a:solidFill>
                  <a:srgbClr val="CC0000"/>
                </a:solidFill>
                <a:latin typeface="+mn-lt"/>
              </a:rPr>
              <a:t>Stateful</a:t>
            </a:r>
            <a:r>
              <a:rPr lang="en-GB" altLang="fi-FI" sz="4000" dirty="0" smtClean="0">
                <a:solidFill>
                  <a:srgbClr val="CC0000"/>
                </a:solidFill>
                <a:latin typeface="+mn-lt"/>
              </a:rPr>
              <a:t> Operations</a:t>
            </a:r>
            <a:endParaRPr lang="en-GB" altLang="fi-FI" sz="4000" dirty="0">
              <a:solidFill>
                <a:srgbClr val="CC0000"/>
              </a:solidFill>
              <a:latin typeface="+mn-lt"/>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95402">
              <a:lnSpc>
                <a:spcPct val="115000"/>
              </a:lnSpc>
              <a:spcAft>
                <a:spcPts val="0"/>
              </a:spcAft>
              <a:buClr>
                <a:schemeClr val="dk1"/>
              </a:buClr>
              <a:buFont typeface="Arial" panose="020B0604020202020204" pitchFamily="34" charset="0"/>
              <a:buChar char="•"/>
            </a:pPr>
            <a:r>
              <a:rPr lang="en-US" sz="2800" dirty="0" smtClean="0">
                <a:solidFill>
                  <a:schemeClr val="dk1"/>
                </a:solidFill>
              </a:rPr>
              <a:t>By </a:t>
            </a:r>
            <a:r>
              <a:rPr lang="en-US" sz="2800" dirty="0">
                <a:solidFill>
                  <a:schemeClr val="dk1"/>
                </a:solidFill>
              </a:rPr>
              <a:t>design streaming operators are </a:t>
            </a:r>
            <a:r>
              <a:rPr lang="en-US" sz="2800" dirty="0" smtClean="0">
                <a:solidFill>
                  <a:schemeClr val="dk1"/>
                </a:solidFill>
              </a:rPr>
              <a:t>stateless</a:t>
            </a:r>
          </a:p>
          <a:p>
            <a:pPr marL="795452" lvl="1">
              <a:lnSpc>
                <a:spcPct val="115000"/>
              </a:lnSpc>
              <a:spcAft>
                <a:spcPts val="0"/>
              </a:spcAft>
              <a:buClr>
                <a:schemeClr val="dk1"/>
              </a:buClr>
              <a:buFont typeface="Arial" panose="020B0604020202020204" pitchFamily="34" charset="0"/>
              <a:buChar char="•"/>
            </a:pPr>
            <a:r>
              <a:rPr lang="en-US" sz="2400" dirty="0">
                <a:solidFill>
                  <a:schemeClr val="dk1"/>
                </a:solidFill>
              </a:rPr>
              <a:t>t</a:t>
            </a:r>
            <a:r>
              <a:rPr lang="en-US" sz="2400" dirty="0" smtClean="0">
                <a:solidFill>
                  <a:schemeClr val="dk1"/>
                </a:solidFill>
              </a:rPr>
              <a:t>hey know </a:t>
            </a:r>
            <a:r>
              <a:rPr lang="en-US" sz="2400" dirty="0">
                <a:solidFill>
                  <a:schemeClr val="dk1"/>
                </a:solidFill>
              </a:rPr>
              <a:t>nothing about </a:t>
            </a:r>
            <a:r>
              <a:rPr lang="en-US" sz="2400" dirty="0" smtClean="0">
                <a:solidFill>
                  <a:schemeClr val="dk1"/>
                </a:solidFill>
              </a:rPr>
              <a:t>any </a:t>
            </a:r>
            <a:r>
              <a:rPr lang="en-US" sz="2400" dirty="0">
                <a:solidFill>
                  <a:schemeClr val="dk1"/>
                </a:solidFill>
              </a:rPr>
              <a:t>previous </a:t>
            </a:r>
            <a:r>
              <a:rPr lang="en-US" sz="2400" dirty="0" smtClean="0">
                <a:solidFill>
                  <a:schemeClr val="dk1"/>
                </a:solidFill>
              </a:rPr>
              <a:t>batches</a:t>
            </a:r>
            <a:endParaRPr lang="en-US" sz="24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800" dirty="0" err="1" smtClean="0">
                <a:solidFill>
                  <a:schemeClr val="dk1"/>
                </a:solidFill>
              </a:rPr>
              <a:t>Stateful</a:t>
            </a:r>
            <a:r>
              <a:rPr lang="en-US" sz="2800" dirty="0" smtClean="0">
                <a:solidFill>
                  <a:schemeClr val="dk1"/>
                </a:solidFill>
              </a:rPr>
              <a:t> </a:t>
            </a:r>
            <a:r>
              <a:rPr lang="en-US" sz="2800" dirty="0">
                <a:solidFill>
                  <a:schemeClr val="dk1"/>
                </a:solidFill>
              </a:rPr>
              <a:t>operations have a dependency on previous batches of </a:t>
            </a:r>
            <a:r>
              <a:rPr lang="en-US" sz="2800" dirty="0" smtClean="0">
                <a:solidFill>
                  <a:schemeClr val="dk1"/>
                </a:solidFill>
              </a:rPr>
              <a:t>data</a:t>
            </a:r>
          </a:p>
          <a:p>
            <a:pPr marL="795452" lvl="1">
              <a:lnSpc>
                <a:spcPct val="115000"/>
              </a:lnSpc>
              <a:spcAft>
                <a:spcPts val="0"/>
              </a:spcAft>
              <a:buClr>
                <a:schemeClr val="dk1"/>
              </a:buClr>
              <a:buFont typeface="Arial" panose="020B0604020202020204" pitchFamily="34" charset="0"/>
              <a:buChar char="•"/>
            </a:pPr>
            <a:r>
              <a:rPr lang="en-US" sz="2400" dirty="0" smtClean="0">
                <a:solidFill>
                  <a:schemeClr val="dk1"/>
                </a:solidFill>
              </a:rPr>
              <a:t>continuously </a:t>
            </a:r>
            <a:r>
              <a:rPr lang="en-US" sz="2400" dirty="0">
                <a:solidFill>
                  <a:schemeClr val="dk1"/>
                </a:solidFill>
              </a:rPr>
              <a:t>accumulate metadata </a:t>
            </a:r>
            <a:r>
              <a:rPr lang="en-US" sz="2400" dirty="0" smtClean="0">
                <a:solidFill>
                  <a:schemeClr val="dk1"/>
                </a:solidFill>
              </a:rPr>
              <a:t>overtime</a:t>
            </a:r>
          </a:p>
          <a:p>
            <a:pPr marL="795452" lvl="1">
              <a:lnSpc>
                <a:spcPct val="115000"/>
              </a:lnSpc>
              <a:spcAft>
                <a:spcPts val="0"/>
              </a:spcAft>
              <a:buClr>
                <a:schemeClr val="dk1"/>
              </a:buClr>
              <a:buFont typeface="Arial" panose="020B0604020202020204" pitchFamily="34" charset="0"/>
              <a:buChar char="•"/>
            </a:pPr>
            <a:r>
              <a:rPr lang="en-US" sz="2400" dirty="0">
                <a:solidFill>
                  <a:schemeClr val="dk1"/>
                </a:solidFill>
              </a:rPr>
              <a:t>d</a:t>
            </a:r>
            <a:r>
              <a:rPr lang="en-US" sz="2400" dirty="0" smtClean="0">
                <a:solidFill>
                  <a:schemeClr val="dk1"/>
                </a:solidFill>
              </a:rPr>
              <a:t>ata check-pointing is </a:t>
            </a:r>
            <a:r>
              <a:rPr lang="en-US" sz="2400" dirty="0">
                <a:solidFill>
                  <a:schemeClr val="dk1"/>
                </a:solidFill>
              </a:rPr>
              <a:t>used for saving the </a:t>
            </a:r>
            <a:r>
              <a:rPr lang="en-US" sz="2400" dirty="0" smtClean="0">
                <a:solidFill>
                  <a:schemeClr val="dk1"/>
                </a:solidFill>
              </a:rPr>
              <a:t>generated RDDs </a:t>
            </a:r>
            <a:r>
              <a:rPr lang="en-US" sz="2400" dirty="0">
                <a:solidFill>
                  <a:schemeClr val="dk1"/>
                </a:solidFill>
              </a:rPr>
              <a:t>to </a:t>
            </a:r>
            <a:r>
              <a:rPr lang="en-US" sz="2400" dirty="0" smtClean="0">
                <a:solidFill>
                  <a:schemeClr val="dk1"/>
                </a:solidFill>
              </a:rPr>
              <a:t>a reliable stage</a:t>
            </a:r>
            <a:endParaRPr lang="en-US" sz="24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036121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125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UpdateStateByKey</a:t>
            </a:r>
            <a:r>
              <a:rPr lang="en-GB" altLang="fi-FI" dirty="0">
                <a:solidFill>
                  <a:srgbClr val="CC0000"/>
                </a:solidFill>
                <a:latin typeface="GFS Neohellenic" charset="0"/>
              </a:rPr>
              <a:t> Operation</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52502" indent="0">
              <a:lnSpc>
                <a:spcPct val="115000"/>
              </a:lnSpc>
              <a:spcAft>
                <a:spcPts val="0"/>
              </a:spcAft>
              <a:buClr>
                <a:schemeClr val="dk1"/>
              </a:buClr>
            </a:pPr>
            <a:r>
              <a:rPr lang="en-US" sz="2400" dirty="0">
                <a:solidFill>
                  <a:schemeClr val="dk1"/>
                </a:solidFill>
              </a:rPr>
              <a:t>A </a:t>
            </a:r>
            <a:r>
              <a:rPr lang="en-US" sz="2400" dirty="0" err="1">
                <a:solidFill>
                  <a:schemeClr val="dk1"/>
                </a:solidFill>
              </a:rPr>
              <a:t>stateful</a:t>
            </a:r>
            <a:r>
              <a:rPr lang="en-US" sz="2400" dirty="0">
                <a:solidFill>
                  <a:schemeClr val="dk1"/>
                </a:solidFill>
              </a:rPr>
              <a:t> operation that allows you to maintain arbitrary state while continuously updating </a:t>
            </a:r>
            <a:r>
              <a:rPr lang="en-US" sz="2400" dirty="0" smtClean="0">
                <a:solidFill>
                  <a:schemeClr val="dk1"/>
                </a:solidFill>
              </a:rPr>
              <a:t> it </a:t>
            </a:r>
            <a:r>
              <a:rPr lang="en-US" sz="2400" dirty="0">
                <a:solidFill>
                  <a:schemeClr val="dk1"/>
                </a:solidFill>
              </a:rPr>
              <a:t>with new </a:t>
            </a:r>
            <a:r>
              <a:rPr lang="en-US" sz="2400" dirty="0" smtClean="0">
                <a:solidFill>
                  <a:schemeClr val="dk1"/>
                </a:solidFill>
              </a:rPr>
              <a:t>information</a:t>
            </a:r>
          </a:p>
          <a:p>
            <a:pPr marL="52502" indent="0">
              <a:lnSpc>
                <a:spcPct val="115000"/>
              </a:lnSpc>
              <a:spcAft>
                <a:spcPts val="0"/>
              </a:spcAft>
              <a:buClr>
                <a:schemeClr val="dk1"/>
              </a:buClr>
            </a:pPr>
            <a:r>
              <a:rPr lang="en-US" sz="2400" dirty="0" smtClean="0">
                <a:solidFill>
                  <a:schemeClr val="dk1"/>
                </a:solidFill>
              </a:rPr>
              <a:t> </a:t>
            </a:r>
            <a:r>
              <a:rPr lang="en-US" sz="2400" u="sng" dirty="0" smtClean="0">
                <a:solidFill>
                  <a:schemeClr val="dk1"/>
                </a:solidFill>
              </a:rPr>
              <a:t>Three requirements:</a:t>
            </a:r>
            <a:endParaRPr lang="en-US" sz="2400" u="sng"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a:solidFill>
                  <a:schemeClr val="dk1"/>
                </a:solidFill>
              </a:rPr>
              <a:t>Define the state - The state can be an arbitrary data type</a:t>
            </a:r>
          </a:p>
          <a:p>
            <a:pPr marL="395402">
              <a:lnSpc>
                <a:spcPct val="115000"/>
              </a:lnSpc>
              <a:spcAft>
                <a:spcPts val="0"/>
              </a:spcAft>
              <a:buClr>
                <a:schemeClr val="dk1"/>
              </a:buClr>
              <a:buFont typeface="Arial" panose="020B0604020202020204" pitchFamily="34" charset="0"/>
              <a:buChar char="•"/>
            </a:pPr>
            <a:r>
              <a:rPr lang="en-US" sz="2200" dirty="0">
                <a:solidFill>
                  <a:schemeClr val="dk1"/>
                </a:solidFill>
              </a:rPr>
              <a:t>Define the “</a:t>
            </a:r>
            <a:r>
              <a:rPr lang="en-US" sz="2200" i="1" dirty="0">
                <a:solidFill>
                  <a:schemeClr val="dk1"/>
                </a:solidFill>
              </a:rPr>
              <a:t>state update function</a:t>
            </a:r>
            <a:r>
              <a:rPr lang="en-US" sz="2200" dirty="0">
                <a:solidFill>
                  <a:schemeClr val="dk1"/>
                </a:solidFill>
              </a:rPr>
              <a:t>” used for updating the current state using the previous state and the new values from an input </a:t>
            </a:r>
            <a:r>
              <a:rPr lang="en-US" sz="2200" dirty="0" smtClean="0">
                <a:solidFill>
                  <a:schemeClr val="dk1"/>
                </a:solidFill>
              </a:rPr>
              <a:t>stream</a:t>
            </a:r>
            <a:endParaRPr lang="en-US" sz="2200" dirty="0">
              <a:solidFill>
                <a:schemeClr val="dk1"/>
              </a:solidFill>
            </a:endParaRPr>
          </a:p>
          <a:p>
            <a:pPr marL="395402">
              <a:lnSpc>
                <a:spcPct val="115000"/>
              </a:lnSpc>
              <a:spcAft>
                <a:spcPts val="0"/>
              </a:spcAft>
              <a:buClr>
                <a:schemeClr val="dk1"/>
              </a:buClr>
              <a:buFont typeface="Arial" panose="020B0604020202020204" pitchFamily="34" charset="0"/>
              <a:buChar char="•"/>
            </a:pPr>
            <a:r>
              <a:rPr lang="en-US" sz="2200" dirty="0">
                <a:solidFill>
                  <a:schemeClr val="dk1"/>
                </a:solidFill>
              </a:rPr>
              <a:t>Requires </a:t>
            </a:r>
            <a:r>
              <a:rPr lang="en-US" sz="2200" dirty="0" smtClean="0">
                <a:solidFill>
                  <a:schemeClr val="dk1"/>
                </a:solidFill>
              </a:rPr>
              <a:t>check-pointing </a:t>
            </a:r>
            <a:r>
              <a:rPr lang="en-US" sz="2200" dirty="0">
                <a:solidFill>
                  <a:schemeClr val="dk1"/>
                </a:solidFill>
              </a:rPr>
              <a:t>to be </a:t>
            </a:r>
            <a:r>
              <a:rPr lang="en-US" sz="2200" dirty="0" smtClean="0">
                <a:solidFill>
                  <a:schemeClr val="dk1"/>
                </a:solidFill>
              </a:rPr>
              <a:t>configured</a:t>
            </a:r>
          </a:p>
          <a:p>
            <a:pPr marL="52502" indent="0">
              <a:lnSpc>
                <a:spcPct val="115000"/>
              </a:lnSpc>
              <a:spcAft>
                <a:spcPts val="0"/>
              </a:spcAft>
              <a:buClr>
                <a:schemeClr val="dk1"/>
              </a:buClr>
            </a:pPr>
            <a:endParaRPr lang="en-US" sz="2400" dirty="0">
              <a:solidFill>
                <a:schemeClr val="dk1"/>
              </a:solidFill>
            </a:endParaRPr>
          </a:p>
          <a:p>
            <a:pPr marL="395402">
              <a:lnSpc>
                <a:spcPct val="115000"/>
              </a:lnSpc>
              <a:spcAft>
                <a:spcPts val="0"/>
              </a:spcAft>
              <a:buClr>
                <a:schemeClr val="dk1"/>
              </a:buClr>
              <a:buFont typeface="Arial" panose="020B0604020202020204" pitchFamily="34" charset="0"/>
              <a:buChar char="•"/>
            </a:pPr>
            <a:endParaRPr lang="en-US" sz="24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771222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126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UpdateStateByKey</a:t>
            </a:r>
            <a:r>
              <a:rPr lang="en-GB" altLang="fi-FI" dirty="0">
                <a:solidFill>
                  <a:srgbClr val="CC0000"/>
                </a:solidFill>
                <a:latin typeface="GFS Neohellenic" charset="0"/>
              </a:rPr>
              <a:t> </a:t>
            </a:r>
            <a:r>
              <a:rPr lang="en-GB" altLang="fi-FI" dirty="0" smtClean="0">
                <a:solidFill>
                  <a:srgbClr val="CC0000"/>
                </a:solidFill>
                <a:latin typeface="GFS Neohellenic" charset="0"/>
              </a:rPr>
              <a:t>Example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61111"/>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ssc</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new</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StreamingContext</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conf</a:t>
            </a:r>
            <a:r>
              <a:rPr lang="en-US" sz="1800" b="1" dirty="0">
                <a:solidFill>
                  <a:schemeClr val="dk1"/>
                </a:solidFill>
                <a:highlight>
                  <a:srgbClr val="FFFFFF"/>
                </a:highlight>
                <a:latin typeface="Courier New"/>
                <a:ea typeface="Courier New"/>
                <a:cs typeface="Courier New"/>
                <a:sym typeface="Courier New"/>
              </a:rPr>
              <a:t>, Seconds(5))</a:t>
            </a:r>
          </a:p>
          <a:p>
            <a:pPr>
              <a:lnSpc>
                <a:spcPct val="100000"/>
              </a:lnSpc>
              <a:spcBef>
                <a:spcPts val="0"/>
              </a:spcBef>
              <a:spcAft>
                <a:spcPts val="0"/>
              </a:spcAft>
              <a:buClr>
                <a:schemeClr val="dk1"/>
              </a:buClr>
              <a:buSzPct val="61111"/>
            </a:pPr>
            <a:r>
              <a:rPr lang="en-US" sz="1800" b="1" i="1" dirty="0" smtClean="0">
                <a:solidFill>
                  <a:srgbClr val="008000"/>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Setting checkpoint directory in HDFS</a:t>
            </a: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ssc.checkpoint</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u="sng" dirty="0" err="1">
                <a:solidFill>
                  <a:srgbClr val="FF0000"/>
                </a:solidFill>
                <a:highlight>
                  <a:srgbClr val="FFFFFF"/>
                </a:highlight>
                <a:latin typeface="Courier New"/>
                <a:ea typeface="Courier New"/>
                <a:cs typeface="Courier New"/>
                <a:sym typeface="Courier New"/>
              </a:rPr>
              <a:t>hdfs</a:t>
            </a:r>
            <a:r>
              <a:rPr lang="en-US" sz="1800" b="1" u="sng" dirty="0">
                <a:solidFill>
                  <a:srgbClr val="FF0000"/>
                </a:solidFill>
                <a:highlight>
                  <a:srgbClr val="FFFFFF"/>
                </a:highlight>
                <a:latin typeface="Courier New"/>
                <a:ea typeface="Courier New"/>
                <a:cs typeface="Courier New"/>
                <a:sym typeface="Courier New"/>
              </a:rPr>
              <a:t>://139.91.183.88:9000/</a:t>
            </a:r>
            <a:r>
              <a:rPr lang="en-US" sz="1800" b="1" u="sng" dirty="0" err="1">
                <a:solidFill>
                  <a:srgbClr val="FF0000"/>
                </a:solidFill>
                <a:highlight>
                  <a:srgbClr val="FFFFFF"/>
                </a:highlight>
                <a:latin typeface="Courier New"/>
                <a:ea typeface="Courier New"/>
                <a:cs typeface="Courier New"/>
                <a:sym typeface="Courier New"/>
              </a:rPr>
              <a:t>checkpointDir</a:t>
            </a:r>
            <a:r>
              <a:rPr lang="en-US" sz="1800" b="1" dirty="0" smtClean="0">
                <a:solidFill>
                  <a:srgbClr val="FF0000"/>
                </a:solidFill>
                <a:highlight>
                  <a:srgbClr val="FFFFFF"/>
                </a:highlight>
                <a:latin typeface="Courier New"/>
                <a:ea typeface="Courier New"/>
                <a:cs typeface="Courier New"/>
                <a:sym typeface="Courier New"/>
              </a:rPr>
              <a:t>"</a:t>
            </a:r>
            <a:r>
              <a:rPr lang="en-US" sz="1800"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i="1" dirty="0" smtClean="0">
                <a:solidFill>
                  <a:srgbClr val="008000"/>
                </a:solidFill>
                <a:highlight>
                  <a:srgbClr val="FFFFFF"/>
                </a:highlight>
                <a:latin typeface="Courier New"/>
                <a:ea typeface="Courier New"/>
                <a:cs typeface="Courier New"/>
                <a:sym typeface="Courier New"/>
              </a:rPr>
              <a:t>// apply it </a:t>
            </a:r>
            <a:r>
              <a:rPr lang="en-US" sz="1800" b="1" i="1" dirty="0">
                <a:solidFill>
                  <a:srgbClr val="008000"/>
                </a:solidFill>
                <a:highlight>
                  <a:srgbClr val="FFFFFF"/>
                </a:highlight>
                <a:latin typeface="Courier New"/>
                <a:ea typeface="Courier New"/>
                <a:cs typeface="Courier New"/>
                <a:sym typeface="Courier New"/>
              </a:rPr>
              <a:t>on a </a:t>
            </a:r>
            <a:r>
              <a:rPr lang="en-US" sz="1800" b="1" i="1" dirty="0" err="1">
                <a:solidFill>
                  <a:srgbClr val="008000"/>
                </a:solidFill>
                <a:highlight>
                  <a:srgbClr val="FFFFFF"/>
                </a:highlight>
                <a:latin typeface="Courier New"/>
                <a:ea typeface="Courier New"/>
                <a:cs typeface="Courier New"/>
                <a:sym typeface="Courier New"/>
              </a:rPr>
              <a:t>DStream</a:t>
            </a:r>
            <a:r>
              <a:rPr lang="en-US" sz="1800" b="1" i="1" dirty="0">
                <a:solidFill>
                  <a:srgbClr val="008000"/>
                </a:solidFill>
                <a:highlight>
                  <a:srgbClr val="FFFFFF"/>
                </a:highlight>
                <a:latin typeface="Courier New"/>
                <a:ea typeface="Courier New"/>
                <a:cs typeface="Courier New"/>
                <a:sym typeface="Courier New"/>
              </a:rPr>
              <a:t> containing </a:t>
            </a:r>
            <a:r>
              <a:rPr lang="en-US" sz="1800" b="1" i="1" dirty="0" smtClean="0">
                <a:solidFill>
                  <a:srgbClr val="008000"/>
                </a:solidFill>
                <a:highlight>
                  <a:srgbClr val="FFFFFF"/>
                </a:highlight>
                <a:latin typeface="Courier New"/>
                <a:ea typeface="Courier New"/>
                <a:cs typeface="Courier New"/>
                <a:sym typeface="Courier New"/>
              </a:rPr>
              <a:t>pairs(word</a:t>
            </a:r>
            <a:r>
              <a:rPr lang="en-US" sz="1800" b="1" i="1" dirty="0">
                <a:solidFill>
                  <a:srgbClr val="008000"/>
                </a:solidFill>
                <a:highlight>
                  <a:srgbClr val="FFFFFF"/>
                </a:highlight>
                <a:latin typeface="Courier New"/>
                <a:ea typeface="Courier New"/>
                <a:cs typeface="Courier New"/>
                <a:sym typeface="Courier New"/>
              </a:rPr>
              <a:t>, 1)</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def</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updateFunction</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newValues</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Seq</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runningCount</a:t>
            </a:r>
            <a:r>
              <a:rPr lang="en-US" sz="1800" b="1" dirty="0">
                <a:solidFill>
                  <a:schemeClr val="dk1"/>
                </a:solidFill>
                <a:highlight>
                  <a:srgbClr val="FFFFFF"/>
                </a:highlight>
                <a:latin typeface="Courier New"/>
                <a:ea typeface="Courier New"/>
                <a:cs typeface="Courier New"/>
                <a:sym typeface="Courier New"/>
              </a:rPr>
              <a:t>: </a:t>
            </a:r>
            <a:r>
              <a:rPr lang="en-US" sz="1800" b="1" dirty="0" smtClean="0">
                <a:solidFill>
                  <a:schemeClr val="dk1"/>
                </a:solidFill>
                <a:highlight>
                  <a:srgbClr val="FFFFFF"/>
                </a:highlight>
                <a:latin typeface="Courier New"/>
                <a:ea typeface="Courier New"/>
                <a:cs typeface="Courier New"/>
                <a:sym typeface="Courier New"/>
              </a:rPr>
              <a:t>Option[</a:t>
            </a:r>
            <a:r>
              <a:rPr lang="en-US" sz="1800" b="1" dirty="0" err="1" smtClean="0">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 Option[</a:t>
            </a:r>
            <a:r>
              <a:rPr lang="en-US" sz="1800" b="1" dirty="0" err="1">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newCount</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newValues.sum</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runningCount.getOrElse</a:t>
            </a:r>
            <a:r>
              <a:rPr lang="en-US" sz="1800" b="1" dirty="0">
                <a:solidFill>
                  <a:schemeClr val="dk1"/>
                </a:solidFill>
                <a:highlight>
                  <a:srgbClr val="FFFFFF"/>
                </a:highlight>
                <a:latin typeface="Courier New"/>
                <a:ea typeface="Courier New"/>
                <a:cs typeface="Courier New"/>
                <a:sym typeface="Courier New"/>
              </a:rPr>
              <a:t>(0)</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Some(</a:t>
            </a:r>
            <a:r>
              <a:rPr lang="en-US" sz="1800" b="1" dirty="0" err="1">
                <a:solidFill>
                  <a:schemeClr val="dk1"/>
                </a:solidFill>
                <a:highlight>
                  <a:srgbClr val="FFFFFF"/>
                </a:highlight>
                <a:latin typeface="Courier New"/>
                <a:ea typeface="Courier New"/>
                <a:cs typeface="Courier New"/>
                <a:sym typeface="Courier New"/>
              </a:rPr>
              <a:t>newCount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smtClean="0">
                <a:solidFill>
                  <a:srgbClr val="004080"/>
                </a:solidFill>
                <a:highlight>
                  <a:srgbClr val="FFFFFF"/>
                </a:highlight>
                <a:latin typeface="Courier New"/>
                <a:ea typeface="Courier New"/>
                <a:cs typeface="Courier New"/>
                <a:sym typeface="Courier New"/>
              </a:rPr>
              <a:t>}</a:t>
            </a:r>
            <a:endParaRPr lang="en-US" sz="1800" b="1" dirty="0">
              <a:solidFill>
                <a:srgbClr val="004080"/>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lines = </a:t>
            </a:r>
            <a:r>
              <a:rPr lang="en-US" sz="1800" b="1" dirty="0" err="1">
                <a:solidFill>
                  <a:schemeClr val="dk1"/>
                </a:solidFill>
                <a:highlight>
                  <a:srgbClr val="FFFFFF"/>
                </a:highlight>
                <a:latin typeface="Courier New"/>
                <a:ea typeface="Courier New"/>
                <a:cs typeface="Courier New"/>
                <a:sym typeface="Courier New"/>
              </a:rPr>
              <a:t>ssc.socketTextStream</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"139.91.183.88"</a:t>
            </a:r>
            <a:r>
              <a:rPr lang="en-US" sz="1800" b="1" dirty="0">
                <a:solidFill>
                  <a:schemeClr val="dk1"/>
                </a:solidFill>
                <a:highlight>
                  <a:srgbClr val="FFFFFF"/>
                </a:highlight>
                <a:latin typeface="Courier New"/>
                <a:ea typeface="Courier New"/>
                <a:cs typeface="Courier New"/>
                <a:sym typeface="Courier New"/>
              </a:rPr>
              <a:t>, 9990)</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words = </a:t>
            </a:r>
            <a:r>
              <a:rPr lang="en-US" sz="1800" b="1" dirty="0" err="1">
                <a:solidFill>
                  <a:schemeClr val="dk1"/>
                </a:solidFill>
                <a:highlight>
                  <a:srgbClr val="FFFFFF"/>
                </a:highlight>
                <a:latin typeface="Courier New"/>
                <a:ea typeface="Courier New"/>
                <a:cs typeface="Courier New"/>
                <a:sym typeface="Courier New"/>
              </a:rPr>
              <a:t>lines.flatMap</a:t>
            </a:r>
            <a:r>
              <a:rPr lang="en-US" sz="1800" b="1" dirty="0">
                <a:solidFill>
                  <a:schemeClr val="dk1"/>
                </a:solidFill>
                <a:highlight>
                  <a:srgbClr val="FFFFFF"/>
                </a:highlight>
                <a:latin typeface="Courier New"/>
                <a:ea typeface="Courier New"/>
                <a:cs typeface="Courier New"/>
                <a:sym typeface="Courier New"/>
              </a:rPr>
              <a:t>(_.split(</a:t>
            </a:r>
            <a:r>
              <a:rPr lang="en-US" sz="1800" b="1" dirty="0">
                <a:solidFill>
                  <a:srgbClr val="FF0000"/>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pairs = </a:t>
            </a:r>
            <a:r>
              <a:rPr lang="en-US" sz="1800" b="1" dirty="0" err="1">
                <a:solidFill>
                  <a:schemeClr val="dk1"/>
                </a:solidFill>
                <a:highlight>
                  <a:srgbClr val="FFFFFF"/>
                </a:highlight>
                <a:latin typeface="Courier New"/>
                <a:ea typeface="Courier New"/>
                <a:cs typeface="Courier New"/>
                <a:sym typeface="Courier New"/>
              </a:rPr>
              <a:t>words.map</a:t>
            </a:r>
            <a:r>
              <a:rPr lang="en-US" sz="1800" b="1" dirty="0">
                <a:solidFill>
                  <a:schemeClr val="dk1"/>
                </a:solidFill>
                <a:highlight>
                  <a:srgbClr val="FFFFFF"/>
                </a:highlight>
                <a:latin typeface="Courier New"/>
                <a:ea typeface="Courier New"/>
                <a:cs typeface="Courier New"/>
                <a:sym typeface="Courier New"/>
              </a:rPr>
              <a:t>(word =&gt; (</a:t>
            </a:r>
            <a:r>
              <a:rPr lang="en-US" sz="1800" b="1" dirty="0" err="1">
                <a:solidFill>
                  <a:schemeClr val="dk1"/>
                </a:solidFill>
                <a:highlight>
                  <a:srgbClr val="FFFFFF"/>
                </a:highlight>
                <a:latin typeface="Courier New"/>
                <a:ea typeface="Courier New"/>
                <a:cs typeface="Courier New"/>
                <a:sym typeface="Courier New"/>
              </a:rPr>
              <a:t>word.trim</a:t>
            </a:r>
            <a:r>
              <a:rPr lang="en-US" sz="1800" b="1" dirty="0">
                <a:solidFill>
                  <a:schemeClr val="dk1"/>
                </a:solidFill>
                <a:highlight>
                  <a:srgbClr val="FFFFFF"/>
                </a:highlight>
                <a:latin typeface="Courier New"/>
                <a:ea typeface="Courier New"/>
                <a:cs typeface="Courier New"/>
                <a:sym typeface="Courier New"/>
              </a:rPr>
              <a:t>, 1))</a:t>
            </a:r>
          </a:p>
          <a:p>
            <a:pPr>
              <a:lnSpc>
                <a:spcPct val="100000"/>
              </a:lnSpc>
              <a:spcBef>
                <a:spcPts val="0"/>
              </a:spcBef>
              <a:spcAft>
                <a:spcPts val="0"/>
              </a:spcAft>
            </a:pPr>
            <a:r>
              <a:rPr lang="en-US" sz="1800" b="1" dirty="0" err="1" smtClean="0">
                <a:solidFill>
                  <a:srgbClr val="004080"/>
                </a:solidFill>
                <a:highlight>
                  <a:srgbClr val="FFFFFF"/>
                </a:highlight>
                <a:latin typeface="Courier New"/>
                <a:ea typeface="Courier New"/>
                <a:cs typeface="Courier New"/>
                <a:sym typeface="Courier New"/>
              </a:rPr>
              <a:t>val</a:t>
            </a:r>
            <a:r>
              <a:rPr lang="en-US" sz="1800" b="1" dirty="0" smtClean="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runningCounts</a:t>
            </a:r>
            <a:r>
              <a:rPr lang="en-US" sz="1800" b="1" dirty="0">
                <a:solidFill>
                  <a:schemeClr val="dk1"/>
                </a:solidFill>
                <a:highlight>
                  <a:srgbClr val="FFFFFF"/>
                </a:highlight>
                <a:latin typeface="Courier New"/>
                <a:ea typeface="Courier New"/>
                <a:cs typeface="Courier New"/>
                <a:sym typeface="Courier New"/>
              </a:rPr>
              <a:t> = </a:t>
            </a:r>
            <a:r>
              <a:rPr lang="en-US" sz="1800" b="1" dirty="0" err="1" smtClean="0">
                <a:solidFill>
                  <a:schemeClr val="dk1"/>
                </a:solidFill>
                <a:highlight>
                  <a:srgbClr val="FFFFFF"/>
                </a:highlight>
                <a:latin typeface="Courier New"/>
                <a:ea typeface="Courier New"/>
                <a:cs typeface="Courier New"/>
                <a:sym typeface="Courier New"/>
              </a:rPr>
              <a:t>pairs.updateStateByKey</a:t>
            </a:r>
            <a:r>
              <a:rPr lang="en-US" sz="1800" b="1" dirty="0" smtClean="0">
                <a:solidFill>
                  <a:schemeClr val="dk1"/>
                </a:solidFill>
                <a:highlight>
                  <a:srgbClr val="FFFFFF"/>
                </a:highlight>
                <a:latin typeface="Courier New"/>
                <a:ea typeface="Courier New"/>
                <a:cs typeface="Courier New"/>
                <a:sym typeface="Courier New"/>
              </a:rPr>
              <a:t>[</a:t>
            </a:r>
            <a:r>
              <a:rPr lang="en-US" sz="1800" b="1" dirty="0" err="1" smtClean="0">
                <a:solidFill>
                  <a:schemeClr val="dk1"/>
                </a:solidFill>
                <a:highlight>
                  <a:srgbClr val="FFFFFF"/>
                </a:highlight>
                <a:latin typeface="Courier New"/>
                <a:ea typeface="Courier New"/>
                <a:cs typeface="Courier New"/>
                <a:sym typeface="Courier New"/>
              </a:rPr>
              <a:t>Int</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updateFunction</a:t>
            </a:r>
            <a:r>
              <a:rPr lang="en-US" sz="1800" b="1" dirty="0">
                <a:solidFill>
                  <a:schemeClr val="dk1"/>
                </a:solidFill>
                <a:highlight>
                  <a:srgbClr val="FFFFFF"/>
                </a:highlight>
                <a:latin typeface="Courier New"/>
                <a:ea typeface="Courier New"/>
                <a:cs typeface="Courier New"/>
                <a:sym typeface="Courier New"/>
              </a:rPr>
              <a:t> _)</a:t>
            </a:r>
          </a:p>
          <a:p>
            <a:pPr>
              <a:lnSpc>
                <a:spcPct val="100000"/>
              </a:lnSpc>
              <a:spcBef>
                <a:spcPts val="0"/>
              </a:spcBef>
              <a:spcAft>
                <a:spcPts val="0"/>
              </a:spcAft>
            </a:pPr>
            <a:endParaRPr lang="en-US" sz="1800" b="1" dirty="0" smtClean="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runningCounts.print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1800" b="1" dirty="0" smtClean="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ssc.start</a:t>
            </a:r>
            <a:r>
              <a:rPr lang="en-US" sz="1800" b="1" dirty="0">
                <a:solidFill>
                  <a:schemeClr val="dk1"/>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 Start the computation</a:t>
            </a:r>
          </a:p>
          <a:p>
            <a:pPr>
              <a:lnSpc>
                <a:spcPct val="100000"/>
              </a:lnSpc>
              <a:spcBef>
                <a:spcPts val="0"/>
              </a:spcBef>
              <a:spcAft>
                <a:spcPts val="0"/>
              </a:spcAft>
            </a:pPr>
            <a:r>
              <a:rPr lang="en-US" sz="1800" b="1" dirty="0" err="1" smtClean="0">
                <a:solidFill>
                  <a:schemeClr val="dk1"/>
                </a:solidFill>
                <a:highlight>
                  <a:srgbClr val="FFFFFF"/>
                </a:highlight>
                <a:latin typeface="Courier New"/>
                <a:ea typeface="Courier New"/>
                <a:cs typeface="Courier New"/>
                <a:sym typeface="Courier New"/>
              </a:rPr>
              <a:t>ssc.awaitTermination</a:t>
            </a:r>
            <a:r>
              <a:rPr lang="en-US" sz="1800" b="1" dirty="0">
                <a:solidFill>
                  <a:schemeClr val="dk1"/>
                </a:solidFill>
                <a:highlight>
                  <a:srgbClr val="FFFFFF"/>
                </a:highlight>
                <a:latin typeface="Courier New"/>
                <a:ea typeface="Courier New"/>
                <a:cs typeface="Courier New"/>
                <a:sym typeface="Courier New"/>
              </a:rPr>
              <a:t>()	</a:t>
            </a:r>
            <a:r>
              <a:rPr lang="en-US" sz="1800" b="1" i="1" dirty="0">
                <a:solidFill>
                  <a:srgbClr val="008000"/>
                </a:solidFill>
                <a:highlight>
                  <a:srgbClr val="FFFFFF"/>
                </a:highlight>
                <a:latin typeface="Courier New"/>
                <a:ea typeface="Courier New"/>
                <a:cs typeface="Courier New"/>
                <a:sym typeface="Courier New"/>
              </a:rPr>
              <a:t>// Wait for the computation </a:t>
            </a:r>
            <a:r>
              <a:rPr lang="en-US" sz="1800" b="1" i="1" dirty="0" smtClean="0">
                <a:solidFill>
                  <a:srgbClr val="008000"/>
                </a:solidFill>
                <a:highlight>
                  <a:srgbClr val="FFFFFF"/>
                </a:highlight>
                <a:latin typeface="Courier New"/>
                <a:ea typeface="Courier New"/>
                <a:cs typeface="Courier New"/>
                <a:sym typeface="Courier New"/>
              </a:rPr>
              <a:t>to finish</a:t>
            </a:r>
            <a:endParaRPr lang="en-US" sz="1800" b="1" i="1" dirty="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pPr>
            <a:endParaRPr lang="en-US" sz="1800" b="1" dirty="0">
              <a:solidFill>
                <a:schemeClr val="dk1"/>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542200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127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solidFill>
                  <a:srgbClr val="CC0000"/>
                </a:solidFill>
                <a:latin typeface="GFS Neohellenic" charset="0"/>
              </a:rPr>
              <a:t>UpdateStateByKey</a:t>
            </a:r>
            <a:r>
              <a:rPr lang="en-GB" altLang="fi-FI" dirty="0">
                <a:solidFill>
                  <a:srgbClr val="CC0000"/>
                </a:solidFill>
                <a:latin typeface="GFS Neohellenic" charset="0"/>
              </a:rPr>
              <a:t> Example</a:t>
            </a:r>
          </a:p>
        </p:txBody>
      </p:sp>
      <p:sp>
        <p:nvSpPr>
          <p:cNvPr id="6" name="Shape 2196"/>
          <p:cNvSpPr txBox="1">
            <a:spLocks/>
          </p:cNvSpPr>
          <p:nvPr/>
        </p:nvSpPr>
        <p:spPr bwMode="auto">
          <a:xfrm>
            <a:off x="343627" y="1274763"/>
            <a:ext cx="4693295" cy="5248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pPr>
            <a:r>
              <a:rPr lang="en-US" sz="1800" b="1" dirty="0" smtClean="0">
                <a:solidFill>
                  <a:srgbClr val="4A86E8"/>
                </a:solidFill>
                <a:latin typeface="Courier New"/>
                <a:ea typeface="Courier New"/>
                <a:cs typeface="Courier New"/>
                <a:sym typeface="Courier New"/>
              </a:rPr>
              <a:t>1.	this is spark tutorial</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Time: t1</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(this,1)</a:t>
            </a:r>
          </a:p>
          <a:p>
            <a:pPr indent="378013">
              <a:lnSpc>
                <a:spcPct val="100000"/>
              </a:lnSpc>
              <a:spcBef>
                <a:spcPts val="0"/>
              </a:spcBef>
              <a:spcAft>
                <a:spcPts val="0"/>
              </a:spcAft>
            </a:pPr>
            <a:r>
              <a:rPr lang="en-US" sz="1800" b="1" dirty="0" smtClean="0">
                <a:solidFill>
                  <a:schemeClr val="dk1"/>
                </a:solidFill>
              </a:rPr>
              <a:t>(is,1)</a:t>
            </a:r>
          </a:p>
          <a:p>
            <a:pPr indent="378013">
              <a:lnSpc>
                <a:spcPct val="100000"/>
              </a:lnSpc>
              <a:spcBef>
                <a:spcPts val="0"/>
              </a:spcBef>
              <a:spcAft>
                <a:spcPts val="0"/>
              </a:spcAft>
            </a:pPr>
            <a:r>
              <a:rPr lang="en-US" sz="1800" b="1" dirty="0" smtClean="0">
                <a:solidFill>
                  <a:schemeClr val="dk1"/>
                </a:solidFill>
              </a:rPr>
              <a:t>(tutorial,1)</a:t>
            </a:r>
          </a:p>
          <a:p>
            <a:pPr indent="378013">
              <a:lnSpc>
                <a:spcPct val="100000"/>
              </a:lnSpc>
              <a:spcBef>
                <a:spcPts val="0"/>
              </a:spcBef>
              <a:spcAft>
                <a:spcPts val="0"/>
              </a:spcAft>
            </a:pPr>
            <a:r>
              <a:rPr lang="en-US" sz="1800" b="1" dirty="0" smtClean="0">
                <a:solidFill>
                  <a:schemeClr val="dk1"/>
                </a:solidFill>
              </a:rPr>
              <a:t>(spark,1)</a:t>
            </a:r>
          </a:p>
          <a:p>
            <a:pPr>
              <a:lnSpc>
                <a:spcPct val="100000"/>
              </a:lnSpc>
              <a:spcBef>
                <a:spcPts val="0"/>
              </a:spcBef>
              <a:spcAft>
                <a:spcPts val="0"/>
              </a:spcAft>
            </a:pPr>
            <a:endParaRPr lang="en-US" sz="1800" b="1" dirty="0" smtClean="0">
              <a:solidFill>
                <a:schemeClr val="dk1"/>
              </a:solidFill>
            </a:endParaRPr>
          </a:p>
          <a:p>
            <a:pPr>
              <a:lnSpc>
                <a:spcPct val="100000"/>
              </a:lnSpc>
              <a:spcBef>
                <a:spcPts val="0"/>
              </a:spcBef>
              <a:spcAft>
                <a:spcPts val="0"/>
              </a:spcAft>
            </a:pPr>
            <a:r>
              <a:rPr lang="en-US" sz="1800" b="1" dirty="0" smtClean="0">
                <a:solidFill>
                  <a:srgbClr val="4A86E8"/>
                </a:solidFill>
                <a:latin typeface="Courier New"/>
                <a:ea typeface="Courier New"/>
                <a:cs typeface="Courier New"/>
                <a:sym typeface="Courier New"/>
              </a:rPr>
              <a:t>2.	spark is fast</a:t>
            </a:r>
          </a:p>
          <a:p>
            <a:pPr>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Time: t2</a:t>
            </a:r>
          </a:p>
          <a:p>
            <a:pPr>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(this,1)</a:t>
            </a:r>
          </a:p>
          <a:p>
            <a:pPr indent="378013">
              <a:lnSpc>
                <a:spcPct val="100000"/>
              </a:lnSpc>
              <a:spcBef>
                <a:spcPts val="0"/>
              </a:spcBef>
              <a:spcAft>
                <a:spcPts val="0"/>
              </a:spcAft>
            </a:pPr>
            <a:r>
              <a:rPr lang="en-US" sz="1800" b="1" dirty="0" smtClean="0">
                <a:solidFill>
                  <a:schemeClr val="dk1"/>
                </a:solidFill>
              </a:rPr>
              <a:t>(is,2)</a:t>
            </a:r>
          </a:p>
          <a:p>
            <a:pPr indent="378013">
              <a:lnSpc>
                <a:spcPct val="100000"/>
              </a:lnSpc>
              <a:spcBef>
                <a:spcPts val="0"/>
              </a:spcBef>
              <a:spcAft>
                <a:spcPts val="0"/>
              </a:spcAft>
            </a:pPr>
            <a:r>
              <a:rPr lang="en-US" sz="1800" b="1" dirty="0" smtClean="0">
                <a:solidFill>
                  <a:schemeClr val="dk1"/>
                </a:solidFill>
              </a:rPr>
              <a:t>(fast,1)</a:t>
            </a:r>
          </a:p>
          <a:p>
            <a:pPr indent="378013">
              <a:lnSpc>
                <a:spcPct val="100000"/>
              </a:lnSpc>
              <a:spcBef>
                <a:spcPts val="0"/>
              </a:spcBef>
              <a:spcAft>
                <a:spcPts val="0"/>
              </a:spcAft>
            </a:pPr>
            <a:r>
              <a:rPr lang="en-US" sz="1800" b="1" dirty="0" smtClean="0">
                <a:solidFill>
                  <a:schemeClr val="dk1"/>
                </a:solidFill>
              </a:rPr>
              <a:t>(tutorial,1)</a:t>
            </a:r>
          </a:p>
          <a:p>
            <a:pPr indent="378013">
              <a:lnSpc>
                <a:spcPct val="100000"/>
              </a:lnSpc>
              <a:spcBef>
                <a:spcPts val="0"/>
              </a:spcBef>
              <a:spcAft>
                <a:spcPts val="0"/>
              </a:spcAft>
            </a:pPr>
            <a:r>
              <a:rPr lang="en-US" sz="1800" b="1" dirty="0" smtClean="0">
                <a:solidFill>
                  <a:schemeClr val="dk1"/>
                </a:solidFill>
              </a:rPr>
              <a:t>(spark,2)</a:t>
            </a:r>
            <a:endParaRPr lang="en-US" sz="1800" b="1" dirty="0">
              <a:solidFill>
                <a:schemeClr val="dk1"/>
              </a:solidFill>
            </a:endParaRPr>
          </a:p>
        </p:txBody>
      </p:sp>
      <p:sp>
        <p:nvSpPr>
          <p:cNvPr id="7" name="Shape 2197"/>
          <p:cNvSpPr txBox="1">
            <a:spLocks/>
          </p:cNvSpPr>
          <p:nvPr/>
        </p:nvSpPr>
        <p:spPr bwMode="auto">
          <a:xfrm>
            <a:off x="5045075" y="1274763"/>
            <a:ext cx="4699992" cy="3766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5592" tIns="37786" rIns="75592" bIns="37786" numCol="1" anchor="t" anchorCtr="0" compatLnSpc="1">
            <a:prstTxWarp prst="textNoShape">
              <a:avLst/>
            </a:prstTxWarp>
            <a:noAutofit/>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pPr>
            <a:r>
              <a:rPr lang="en-US" sz="1800" b="1" dirty="0" smtClean="0">
                <a:solidFill>
                  <a:srgbClr val="4A86E8"/>
                </a:solidFill>
                <a:latin typeface="Courier New"/>
                <a:ea typeface="Courier New"/>
                <a:cs typeface="Courier New"/>
                <a:sym typeface="Courier New"/>
              </a:rPr>
              <a:t>3.	apache spark</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Time:  t3</a:t>
            </a:r>
          </a:p>
          <a:p>
            <a:pPr indent="378013">
              <a:lnSpc>
                <a:spcPct val="100000"/>
              </a:lnSpc>
              <a:spcBef>
                <a:spcPts val="0"/>
              </a:spcBef>
              <a:spcAft>
                <a:spcPts val="0"/>
              </a:spcAft>
            </a:pPr>
            <a:r>
              <a:rPr lang="en-US" sz="1800" b="1" dirty="0" smtClean="0">
                <a:solidFill>
                  <a:schemeClr val="dk1"/>
                </a:solidFill>
              </a:rPr>
              <a:t>-------------------------------------------</a:t>
            </a:r>
          </a:p>
          <a:p>
            <a:pPr indent="378013">
              <a:lnSpc>
                <a:spcPct val="100000"/>
              </a:lnSpc>
              <a:spcBef>
                <a:spcPts val="0"/>
              </a:spcBef>
              <a:spcAft>
                <a:spcPts val="0"/>
              </a:spcAft>
            </a:pPr>
            <a:r>
              <a:rPr lang="en-US" sz="1800" b="1" dirty="0" smtClean="0">
                <a:solidFill>
                  <a:schemeClr val="dk1"/>
                </a:solidFill>
              </a:rPr>
              <a:t>(this,1)</a:t>
            </a:r>
          </a:p>
          <a:p>
            <a:pPr indent="378013">
              <a:lnSpc>
                <a:spcPct val="100000"/>
              </a:lnSpc>
              <a:spcBef>
                <a:spcPts val="0"/>
              </a:spcBef>
              <a:spcAft>
                <a:spcPts val="0"/>
              </a:spcAft>
            </a:pPr>
            <a:r>
              <a:rPr lang="en-US" sz="1800" b="1" dirty="0" smtClean="0">
                <a:solidFill>
                  <a:schemeClr val="dk1"/>
                </a:solidFill>
              </a:rPr>
              <a:t>(is,2)</a:t>
            </a:r>
          </a:p>
          <a:p>
            <a:pPr indent="378013">
              <a:lnSpc>
                <a:spcPct val="100000"/>
              </a:lnSpc>
              <a:spcBef>
                <a:spcPts val="0"/>
              </a:spcBef>
              <a:spcAft>
                <a:spcPts val="0"/>
              </a:spcAft>
            </a:pPr>
            <a:r>
              <a:rPr lang="en-US" sz="1800" b="1" dirty="0" smtClean="0">
                <a:solidFill>
                  <a:schemeClr val="dk1"/>
                </a:solidFill>
              </a:rPr>
              <a:t>(fast,1)</a:t>
            </a:r>
          </a:p>
          <a:p>
            <a:pPr indent="378013">
              <a:lnSpc>
                <a:spcPct val="100000"/>
              </a:lnSpc>
              <a:spcBef>
                <a:spcPts val="0"/>
              </a:spcBef>
              <a:spcAft>
                <a:spcPts val="0"/>
              </a:spcAft>
            </a:pPr>
            <a:r>
              <a:rPr lang="en-US" sz="1800" b="1" dirty="0" smtClean="0">
                <a:solidFill>
                  <a:schemeClr val="dk1"/>
                </a:solidFill>
              </a:rPr>
              <a:t>(apache,1)</a:t>
            </a:r>
          </a:p>
          <a:p>
            <a:pPr indent="378013">
              <a:lnSpc>
                <a:spcPct val="100000"/>
              </a:lnSpc>
              <a:spcBef>
                <a:spcPts val="0"/>
              </a:spcBef>
              <a:spcAft>
                <a:spcPts val="0"/>
              </a:spcAft>
            </a:pPr>
            <a:r>
              <a:rPr lang="en-US" sz="1800" b="1" dirty="0" smtClean="0">
                <a:solidFill>
                  <a:schemeClr val="dk1"/>
                </a:solidFill>
              </a:rPr>
              <a:t>(tutorial,1)</a:t>
            </a:r>
          </a:p>
          <a:p>
            <a:pPr indent="378013">
              <a:lnSpc>
                <a:spcPct val="100000"/>
              </a:lnSpc>
              <a:spcBef>
                <a:spcPts val="0"/>
              </a:spcBef>
              <a:spcAft>
                <a:spcPts val="0"/>
              </a:spcAft>
            </a:pPr>
            <a:r>
              <a:rPr lang="en-US" sz="1800" b="1" dirty="0" smtClean="0">
                <a:solidFill>
                  <a:schemeClr val="dk1"/>
                </a:solidFill>
              </a:rPr>
              <a:t>(spark,3)</a:t>
            </a:r>
          </a:p>
          <a:p>
            <a:pPr>
              <a:lnSpc>
                <a:spcPct val="100000"/>
              </a:lnSpc>
              <a:spcBef>
                <a:spcPts val="0"/>
              </a:spcBef>
              <a:spcAft>
                <a:spcPts val="0"/>
              </a:spcAft>
            </a:pPr>
            <a:endParaRPr lang="en-US" sz="1800" b="1" dirty="0">
              <a:solidFill>
                <a:schemeClr val="dk1"/>
              </a:solidFill>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818247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128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Transform Operation</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A stateless operation that </a:t>
            </a:r>
            <a:r>
              <a:rPr lang="en-US" sz="2400" dirty="0">
                <a:solidFill>
                  <a:schemeClr val="dk1"/>
                </a:solidFill>
                <a:latin typeface="+mj-lt"/>
                <a:ea typeface="Courier New"/>
                <a:cs typeface="Courier New"/>
                <a:sym typeface="Courier New"/>
              </a:rPr>
              <a:t>allows arbitrary RDD-to-RDD functions </a:t>
            </a:r>
            <a:r>
              <a:rPr lang="en-US" sz="2400" dirty="0" smtClean="0">
                <a:solidFill>
                  <a:schemeClr val="dk1"/>
                </a:solidFill>
                <a:latin typeface="+mj-lt"/>
                <a:ea typeface="Courier New"/>
                <a:cs typeface="Courier New"/>
                <a:sym typeface="Courier New"/>
              </a:rPr>
              <a:t>to be </a:t>
            </a:r>
            <a:r>
              <a:rPr lang="en-US" sz="2400" dirty="0">
                <a:solidFill>
                  <a:schemeClr val="dk1"/>
                </a:solidFill>
                <a:latin typeface="+mj-lt"/>
                <a:ea typeface="Courier New"/>
                <a:cs typeface="Courier New"/>
                <a:sym typeface="Courier New"/>
              </a:rPr>
              <a:t>applied on a </a:t>
            </a:r>
            <a:r>
              <a:rPr lang="en-US" sz="2400" dirty="0" err="1" smtClean="0">
                <a:solidFill>
                  <a:schemeClr val="dk1"/>
                </a:solidFill>
                <a:latin typeface="+mj-lt"/>
                <a:ea typeface="Courier New"/>
                <a:cs typeface="Courier New"/>
                <a:sym typeface="Courier New"/>
              </a:rPr>
              <a:t>Dstream</a:t>
            </a:r>
            <a:endParaRPr lang="en-US" sz="2400" dirty="0" smtClean="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It </a:t>
            </a:r>
            <a:r>
              <a:rPr lang="en-US" sz="2400" dirty="0">
                <a:solidFill>
                  <a:schemeClr val="dk1"/>
                </a:solidFill>
                <a:latin typeface="+mj-lt"/>
                <a:ea typeface="Courier New"/>
                <a:cs typeface="Courier New"/>
                <a:sym typeface="Courier New"/>
              </a:rPr>
              <a:t>can be used to apply any RDD operation that is not exposed in the </a:t>
            </a:r>
            <a:r>
              <a:rPr lang="en-US" sz="2400" dirty="0" err="1">
                <a:solidFill>
                  <a:schemeClr val="dk1"/>
                </a:solidFill>
                <a:latin typeface="+mj-lt"/>
                <a:ea typeface="Courier New"/>
                <a:cs typeface="Courier New"/>
                <a:sym typeface="Courier New"/>
              </a:rPr>
              <a:t>DStream</a:t>
            </a:r>
            <a:r>
              <a:rPr lang="en-US" sz="2400" dirty="0">
                <a:solidFill>
                  <a:schemeClr val="dk1"/>
                </a:solidFill>
                <a:latin typeface="+mj-lt"/>
                <a:ea typeface="Courier New"/>
                <a:cs typeface="Courier New"/>
                <a:sym typeface="Courier New"/>
              </a:rPr>
              <a:t> </a:t>
            </a:r>
            <a:r>
              <a:rPr lang="en-US" sz="2400" dirty="0" smtClean="0">
                <a:solidFill>
                  <a:schemeClr val="dk1"/>
                </a:solidFill>
                <a:latin typeface="+mj-lt"/>
                <a:ea typeface="Courier New"/>
                <a:cs typeface="Courier New"/>
                <a:sym typeface="Courier New"/>
              </a:rPr>
              <a:t>API</a:t>
            </a: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a:p>
            <a:pPr>
              <a:spcAft>
                <a:spcPts val="0"/>
              </a:spcAft>
              <a:buClr>
                <a:schemeClr val="dk1"/>
              </a:buClr>
              <a:buSzPct val="50000"/>
            </a:pPr>
            <a:r>
              <a:rPr lang="en-US" sz="2400" b="1" dirty="0" smtClean="0">
                <a:solidFill>
                  <a:schemeClr val="dk1"/>
                </a:solidFill>
              </a:rPr>
              <a:t>Example:</a:t>
            </a:r>
            <a:endParaRPr lang="en-US" sz="2400" b="1" dirty="0">
              <a:solidFill>
                <a:schemeClr val="dk1"/>
              </a:solidFill>
            </a:endParaRPr>
          </a:p>
          <a:p>
            <a:pPr>
              <a:lnSpc>
                <a:spcPct val="100000"/>
              </a:lnSpc>
              <a:spcBef>
                <a:spcPts val="0"/>
              </a:spcBef>
              <a:spcAft>
                <a:spcPts val="0"/>
              </a:spcAft>
              <a:buClr>
                <a:schemeClr val="dk1"/>
              </a:buClr>
              <a:buSzPct val="50000"/>
            </a:pPr>
            <a:r>
              <a:rPr lang="en-US" sz="2400" b="1" dirty="0" err="1">
                <a:solidFill>
                  <a:srgbClr val="004080"/>
                </a:solidFill>
                <a:latin typeface="Courier New"/>
                <a:ea typeface="Courier New"/>
                <a:cs typeface="Courier New"/>
                <a:sym typeface="Courier New"/>
              </a:rPr>
              <a:t>val</a:t>
            </a:r>
            <a:r>
              <a:rPr lang="en-US" sz="2400" b="1" dirty="0">
                <a:solidFill>
                  <a:schemeClr val="dk1"/>
                </a:solidFill>
                <a:latin typeface="Courier New"/>
                <a:ea typeface="Courier New"/>
                <a:cs typeface="Courier New"/>
                <a:sym typeface="Courier New"/>
              </a:rPr>
              <a:t> dataset: RDD[String, String] = … </a:t>
            </a:r>
            <a:r>
              <a:rPr lang="en-US" sz="2400" b="1" i="1" dirty="0">
                <a:solidFill>
                  <a:srgbClr val="008000"/>
                </a:solidFill>
                <a:latin typeface="Courier New"/>
                <a:ea typeface="Courier New"/>
                <a:cs typeface="Courier New"/>
                <a:sym typeface="Courier New"/>
              </a:rPr>
              <a:t>// RDD</a:t>
            </a:r>
          </a:p>
          <a:p>
            <a:pPr>
              <a:lnSpc>
                <a:spcPct val="100000"/>
              </a:lnSpc>
              <a:spcBef>
                <a:spcPts val="0"/>
              </a:spcBef>
              <a:spcAft>
                <a:spcPts val="0"/>
              </a:spcAft>
              <a:buClr>
                <a:schemeClr val="dk1"/>
              </a:buClr>
              <a:buSzPct val="50000"/>
            </a:pPr>
            <a:r>
              <a:rPr lang="en-US" sz="2400" b="1" dirty="0" err="1">
                <a:solidFill>
                  <a:srgbClr val="004080"/>
                </a:solidFill>
                <a:latin typeface="Courier New"/>
                <a:ea typeface="Courier New"/>
                <a:cs typeface="Courier New"/>
                <a:sym typeface="Courier New"/>
              </a:rPr>
              <a:t>val</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wordCounts</a:t>
            </a:r>
            <a:r>
              <a:rPr lang="en-US" sz="2400" b="1" dirty="0">
                <a:solidFill>
                  <a:schemeClr val="dk1"/>
                </a:solidFill>
                <a:latin typeface="Courier New"/>
                <a:ea typeface="Courier New"/>
                <a:cs typeface="Courier New"/>
                <a:sym typeface="Courier New"/>
              </a:rPr>
              <a:t> = … </a:t>
            </a:r>
            <a:r>
              <a:rPr lang="en-US" sz="2400" b="1" i="1" dirty="0">
                <a:solidFill>
                  <a:srgbClr val="008000"/>
                </a:solidFill>
                <a:latin typeface="Courier New"/>
                <a:ea typeface="Courier New"/>
                <a:cs typeface="Courier New"/>
                <a:sym typeface="Courier New"/>
              </a:rPr>
              <a:t>// Stream from first example</a:t>
            </a:r>
          </a:p>
          <a:p>
            <a:pPr>
              <a:lnSpc>
                <a:spcPct val="100000"/>
              </a:lnSpc>
              <a:spcBef>
                <a:spcPts val="0"/>
              </a:spcBef>
              <a:spcAft>
                <a:spcPts val="0"/>
              </a:spcAft>
              <a:buClr>
                <a:schemeClr val="dk1"/>
              </a:buClr>
              <a:buSzPct val="50000"/>
            </a:pPr>
            <a:r>
              <a:rPr lang="en-US" sz="2400" b="1" dirty="0" err="1">
                <a:solidFill>
                  <a:srgbClr val="004080"/>
                </a:solidFill>
                <a:latin typeface="Courier New"/>
                <a:ea typeface="Courier New"/>
                <a:cs typeface="Courier New"/>
                <a:sym typeface="Courier New"/>
              </a:rPr>
              <a:t>val</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joinedStream</a:t>
            </a:r>
            <a:r>
              <a:rPr lang="en-US" sz="2400" b="1" dirty="0">
                <a:solidFill>
                  <a:schemeClr val="dk1"/>
                </a:solidFill>
                <a:latin typeface="Courier New"/>
                <a:ea typeface="Courier New"/>
                <a:cs typeface="Courier New"/>
                <a:sym typeface="Courier New"/>
              </a:rPr>
              <a:t> = </a:t>
            </a:r>
            <a:r>
              <a:rPr lang="en-US" sz="2400" b="1" dirty="0" err="1">
                <a:solidFill>
                  <a:schemeClr val="dk1"/>
                </a:solidFill>
                <a:latin typeface="Courier New"/>
                <a:ea typeface="Courier New"/>
                <a:cs typeface="Courier New"/>
                <a:sym typeface="Courier New"/>
              </a:rPr>
              <a:t>wordCounts.transform</a:t>
            </a:r>
            <a:r>
              <a:rPr lang="en-US" sz="2400" b="1" dirty="0">
                <a:solidFill>
                  <a:schemeClr val="dk1"/>
                </a:solidFill>
                <a:latin typeface="Courier New"/>
                <a:ea typeface="Courier New"/>
                <a:cs typeface="Courier New"/>
                <a:sym typeface="Courier New"/>
              </a:rPr>
              <a:t> </a:t>
            </a:r>
            <a:r>
              <a:rPr lang="en-US" sz="2400" b="1" dirty="0" smtClean="0">
                <a:solidFill>
                  <a:srgbClr val="004080"/>
                </a:solidFill>
                <a:latin typeface="Courier New"/>
                <a:ea typeface="Courier New"/>
                <a:cs typeface="Courier New"/>
                <a:sym typeface="Courier New"/>
              </a:rPr>
              <a:t>{</a:t>
            </a:r>
            <a:endParaRPr lang="en-US" sz="2400" b="1" dirty="0">
              <a:solidFill>
                <a:schemeClr val="dk1"/>
              </a:solidFill>
              <a:latin typeface="Courier New"/>
              <a:ea typeface="Courier New"/>
              <a:cs typeface="Courier New"/>
              <a:sym typeface="Courier New"/>
            </a:endParaRPr>
          </a:p>
          <a:p>
            <a:pPr>
              <a:lnSpc>
                <a:spcPct val="100000"/>
              </a:lnSpc>
              <a:spcBef>
                <a:spcPts val="0"/>
              </a:spcBef>
              <a:spcAft>
                <a:spcPts val="0"/>
              </a:spcAft>
              <a:buClr>
                <a:schemeClr val="dk1"/>
              </a:buClr>
              <a:buSzPct val="50000"/>
            </a:pPr>
            <a:r>
              <a:rPr lang="en-US" sz="2400" b="1" dirty="0">
                <a:solidFill>
                  <a:schemeClr val="dk1"/>
                </a:solidFill>
                <a:latin typeface="Courier New"/>
                <a:ea typeface="Courier New"/>
                <a:cs typeface="Courier New"/>
                <a:sym typeface="Courier New"/>
              </a:rPr>
              <a:t>	</a:t>
            </a:r>
            <a:r>
              <a:rPr lang="en-US" sz="2400" b="1" dirty="0" smtClean="0">
                <a:solidFill>
                  <a:schemeClr val="dk1"/>
                </a:solidFill>
                <a:latin typeface="Courier New"/>
                <a:ea typeface="Courier New"/>
                <a:cs typeface="Courier New"/>
                <a:sym typeface="Courier New"/>
              </a:rPr>
              <a:t>	 </a:t>
            </a:r>
            <a:r>
              <a:rPr lang="en-US" sz="2400" b="1" i="1" dirty="0">
                <a:solidFill>
                  <a:srgbClr val="008000"/>
                </a:solidFill>
                <a:latin typeface="Courier New"/>
                <a:ea typeface="Courier New"/>
                <a:cs typeface="Courier New"/>
                <a:sym typeface="Courier New"/>
              </a:rPr>
              <a:t>// </a:t>
            </a:r>
            <a:r>
              <a:rPr lang="en-US" sz="2400" b="1" i="1" dirty="0" smtClean="0">
                <a:solidFill>
                  <a:srgbClr val="008000"/>
                </a:solidFill>
                <a:latin typeface="Courier New"/>
                <a:ea typeface="Courier New"/>
                <a:cs typeface="Courier New"/>
                <a:sym typeface="Courier New"/>
              </a:rPr>
              <a:t>transform</a:t>
            </a:r>
            <a:endParaRPr lang="en-US" sz="2400" b="1" dirty="0">
              <a:solidFill>
                <a:schemeClr val="dk1"/>
              </a:solidFill>
              <a:latin typeface="Courier New"/>
              <a:ea typeface="Courier New"/>
              <a:cs typeface="Courier New"/>
              <a:sym typeface="Courier New"/>
            </a:endParaRPr>
          </a:p>
          <a:p>
            <a:pPr indent="320261">
              <a:lnSpc>
                <a:spcPct val="100000"/>
              </a:lnSpc>
              <a:spcBef>
                <a:spcPts val="0"/>
              </a:spcBef>
              <a:spcAft>
                <a:spcPts val="0"/>
              </a:spcAft>
              <a:buClr>
                <a:schemeClr val="dk1"/>
              </a:buClr>
              <a:buSzPct val="50000"/>
            </a:pPr>
            <a:r>
              <a:rPr lang="en-US" sz="2400" b="1" dirty="0" err="1">
                <a:solidFill>
                  <a:schemeClr val="dk1"/>
                </a:solidFill>
                <a:latin typeface="Courier New"/>
                <a:ea typeface="Courier New"/>
                <a:cs typeface="Courier New"/>
                <a:sym typeface="Courier New"/>
              </a:rPr>
              <a:t>rdd</a:t>
            </a:r>
            <a:r>
              <a:rPr lang="en-US" sz="2400" b="1" dirty="0">
                <a:solidFill>
                  <a:schemeClr val="dk1"/>
                </a:solidFill>
                <a:latin typeface="Courier New"/>
                <a:ea typeface="Courier New"/>
                <a:cs typeface="Courier New"/>
                <a:sym typeface="Courier New"/>
              </a:rPr>
              <a:t> =&gt; </a:t>
            </a:r>
            <a:r>
              <a:rPr lang="en-US" sz="2400" b="1" dirty="0" err="1">
                <a:solidFill>
                  <a:schemeClr val="dk1"/>
                </a:solidFill>
                <a:latin typeface="Courier New"/>
                <a:ea typeface="Courier New"/>
                <a:cs typeface="Courier New"/>
                <a:sym typeface="Courier New"/>
              </a:rPr>
              <a:t>rdd.join</a:t>
            </a:r>
            <a:r>
              <a:rPr lang="en-US" sz="2400" b="1" dirty="0">
                <a:solidFill>
                  <a:schemeClr val="dk1"/>
                </a:solidFill>
                <a:latin typeface="Courier New"/>
                <a:ea typeface="Courier New"/>
                <a:cs typeface="Courier New"/>
                <a:sym typeface="Courier New"/>
              </a:rPr>
              <a:t>(dataset)</a:t>
            </a:r>
          </a:p>
          <a:p>
            <a:pPr>
              <a:lnSpc>
                <a:spcPct val="100000"/>
              </a:lnSpc>
              <a:spcBef>
                <a:spcPts val="0"/>
              </a:spcBef>
              <a:spcAft>
                <a:spcPts val="0"/>
              </a:spcAft>
              <a:buClr>
                <a:schemeClr val="dk1"/>
              </a:buClr>
              <a:buSzPct val="50000"/>
            </a:pPr>
            <a:r>
              <a:rPr lang="en-US" sz="2400" b="1" dirty="0">
                <a:solidFill>
                  <a:srgbClr val="004080"/>
                </a:solidFill>
                <a:latin typeface="Courier New"/>
                <a:ea typeface="Courier New"/>
                <a:cs typeface="Courier New"/>
                <a:sym typeface="Courier New"/>
              </a:rPr>
              <a:t>}</a:t>
            </a:r>
          </a:p>
          <a:p>
            <a:pPr>
              <a:lnSpc>
                <a:spcPct val="100000"/>
              </a:lnSpc>
              <a:spcBef>
                <a:spcPts val="0"/>
              </a:spcBef>
              <a:spcAft>
                <a:spcPts val="0"/>
              </a:spcAft>
              <a:buClr>
                <a:schemeClr val="dk1"/>
              </a:buClr>
              <a:buSzPct val="45833"/>
            </a:pPr>
            <a:endParaRPr lang="en-US" sz="2100" b="1" dirty="0">
              <a:solidFill>
                <a:schemeClr val="dk1"/>
              </a:solidFill>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24961063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129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Window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Windowed computations apply </a:t>
            </a:r>
            <a:r>
              <a:rPr lang="en-US" sz="2400" dirty="0">
                <a:solidFill>
                  <a:schemeClr val="dk1"/>
                </a:solidFill>
                <a:latin typeface="+mj-lt"/>
                <a:ea typeface="Courier New"/>
                <a:cs typeface="Courier New"/>
                <a:sym typeface="Courier New"/>
              </a:rPr>
              <a:t>transformations over a sliding window of </a:t>
            </a:r>
            <a:r>
              <a:rPr lang="en-US" sz="2400" dirty="0" smtClean="0">
                <a:solidFill>
                  <a:schemeClr val="dk1"/>
                </a:solidFill>
                <a:latin typeface="+mj-lt"/>
                <a:ea typeface="Courier New"/>
                <a:cs typeface="Courier New"/>
                <a:sym typeface="Courier New"/>
              </a:rPr>
              <a:t>data</a:t>
            </a: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r>
              <a:rPr lang="en-US" sz="2400" dirty="0" smtClean="0">
                <a:solidFill>
                  <a:schemeClr val="dk1"/>
                </a:solidFill>
                <a:latin typeface="+mj-lt"/>
                <a:ea typeface="Courier New"/>
                <a:cs typeface="Courier New"/>
                <a:sym typeface="Courier New"/>
              </a:rPr>
              <a:t>The </a:t>
            </a:r>
            <a:r>
              <a:rPr lang="en-US" sz="2400" dirty="0">
                <a:solidFill>
                  <a:schemeClr val="dk1"/>
                </a:solidFill>
                <a:latin typeface="+mj-lt"/>
                <a:ea typeface="Courier New"/>
                <a:cs typeface="Courier New"/>
                <a:sym typeface="Courier New"/>
              </a:rPr>
              <a:t>window slides over a source </a:t>
            </a:r>
            <a:r>
              <a:rPr lang="en-US" sz="2400" dirty="0" err="1" smtClean="0">
                <a:solidFill>
                  <a:schemeClr val="dk1"/>
                </a:solidFill>
                <a:latin typeface="+mj-lt"/>
                <a:ea typeface="Courier New"/>
                <a:cs typeface="Courier New"/>
                <a:sym typeface="Courier New"/>
              </a:rPr>
              <a:t>DStream</a:t>
            </a:r>
            <a:r>
              <a:rPr lang="en-US" sz="2400" dirty="0">
                <a:solidFill>
                  <a:schemeClr val="dk1"/>
                </a:solidFill>
                <a:latin typeface="+mj-lt"/>
                <a:ea typeface="Courier New"/>
                <a:cs typeface="Courier New"/>
                <a:sym typeface="Courier New"/>
              </a:rPr>
              <a:t> </a:t>
            </a:r>
            <a:r>
              <a:rPr lang="en-US" sz="2400" dirty="0" smtClean="0">
                <a:solidFill>
                  <a:schemeClr val="dk1"/>
                </a:solidFill>
                <a:latin typeface="+mj-lt"/>
                <a:ea typeface="Courier New"/>
                <a:cs typeface="Courier New"/>
                <a:sym typeface="Courier New"/>
              </a:rPr>
              <a:t>and combines the RDDs </a:t>
            </a:r>
            <a:r>
              <a:rPr lang="en-US" sz="2400" dirty="0">
                <a:solidFill>
                  <a:schemeClr val="dk1"/>
                </a:solidFill>
                <a:latin typeface="+mj-lt"/>
                <a:ea typeface="Courier New"/>
                <a:cs typeface="Courier New"/>
                <a:sym typeface="Courier New"/>
              </a:rPr>
              <a:t>that fall within the </a:t>
            </a:r>
            <a:r>
              <a:rPr lang="en-US" sz="2400" dirty="0" smtClean="0">
                <a:solidFill>
                  <a:schemeClr val="dk1"/>
                </a:solidFill>
                <a:latin typeface="+mj-lt"/>
                <a:ea typeface="Courier New"/>
                <a:cs typeface="Courier New"/>
                <a:sym typeface="Courier New"/>
              </a:rPr>
              <a:t>window</a:t>
            </a:r>
            <a:endParaRPr lang="en-US" sz="2400" dirty="0">
              <a:solidFill>
                <a:schemeClr val="dk1"/>
              </a:solidFill>
              <a:latin typeface="+mj-lt"/>
              <a:ea typeface="Courier New"/>
              <a:cs typeface="Courier New"/>
              <a:sym typeface="Courier New"/>
            </a:endParaRPr>
          </a:p>
          <a:p>
            <a:pPr>
              <a:lnSpc>
                <a:spcPct val="100000"/>
              </a:lnSpc>
              <a:spcBef>
                <a:spcPts val="0"/>
              </a:spcBef>
              <a:spcAft>
                <a:spcPts val="0"/>
              </a:spcAft>
              <a:buClr>
                <a:schemeClr val="dk1"/>
              </a:buClr>
              <a:buSzPct val="45833"/>
            </a:pPr>
            <a:endParaRPr lang="en-US" sz="2400" dirty="0">
              <a:solidFill>
                <a:schemeClr val="dk1"/>
              </a:solidFill>
              <a:latin typeface="+mj-lt"/>
              <a:ea typeface="Courier New"/>
              <a:cs typeface="Courier New"/>
              <a:sym typeface="Courier New"/>
            </a:endParaRPr>
          </a:p>
        </p:txBody>
      </p:sp>
      <p:pic>
        <p:nvPicPr>
          <p:cNvPr id="6" name="Shape 2218"/>
          <p:cNvPicPr preferRelativeResize="0"/>
          <p:nvPr/>
        </p:nvPicPr>
        <p:blipFill>
          <a:blip r:embed="rId3">
            <a:alphaModFix/>
          </a:blip>
          <a:stretch>
            <a:fillRect/>
          </a:stretch>
        </p:blipFill>
        <p:spPr>
          <a:xfrm>
            <a:off x="1088739" y="3543548"/>
            <a:ext cx="7828235" cy="3055689"/>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988585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1AD56747-F636-4716-8AC0-DFBF6B200DD4}" type="slidenum">
              <a:rPr lang="en-GB" altLang="fi-FI"/>
              <a:pPr/>
              <a:t>13</a:t>
            </a:fld>
            <a:endParaRPr lang="en-GB" altLang="fi-FI"/>
          </a:p>
        </p:txBody>
      </p:sp>
      <p:sp>
        <p:nvSpPr>
          <p:cNvPr id="921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 A </a:t>
            </a:r>
            <a:r>
              <a:rPr lang="en-GB" altLang="fi-FI" dirty="0" smtClean="0">
                <a:solidFill>
                  <a:srgbClr val="CC0000"/>
                </a:solidFill>
                <a:latin typeface="GFS Neohellenic" charset="0"/>
              </a:rPr>
              <a:t>Unified </a:t>
            </a:r>
            <a:r>
              <a:rPr lang="en-GB" altLang="fi-FI" dirty="0">
                <a:solidFill>
                  <a:srgbClr val="CC0000"/>
                </a:solidFill>
                <a:latin typeface="GFS Neohellenic" charset="0"/>
              </a:rPr>
              <a:t>E</a:t>
            </a:r>
            <a:r>
              <a:rPr lang="en-GB" altLang="fi-FI" dirty="0" smtClean="0">
                <a:solidFill>
                  <a:srgbClr val="CC0000"/>
                </a:solidFill>
                <a:latin typeface="GFS Neohellenic" charset="0"/>
              </a:rPr>
              <a:t>cosystem</a:t>
            </a:r>
            <a:endParaRPr lang="en-GB" altLang="fi-FI" dirty="0">
              <a:solidFill>
                <a:srgbClr val="CC0000"/>
              </a:solidFill>
              <a:latin typeface="GFS Neohellenic" charset="0"/>
            </a:endParaRPr>
          </a:p>
        </p:txBody>
      </p:sp>
      <p:sp>
        <p:nvSpPr>
          <p:cNvPr id="9218" name="Rectangle 2"/>
          <p:cNvSpPr>
            <a:spLocks noGrp="1" noChangeArrowheads="1"/>
          </p:cNvSpPr>
          <p:nvPr>
            <p:ph type="body" idx="1"/>
          </p:nvPr>
        </p:nvSpPr>
        <p:spPr>
          <a:xfrm>
            <a:off x="577850" y="4794250"/>
            <a:ext cx="9070975" cy="1841500"/>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Spark SQL (SQL on Spark</a:t>
            </a:r>
            <a:r>
              <a:rPr lang="en-GB" altLang="fi-FI" sz="2800" dirty="0" smtClean="0">
                <a:latin typeface="GFS Neohellenic" charset="0"/>
              </a:rPr>
              <a: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Spark </a:t>
            </a:r>
            <a:r>
              <a:rPr lang="en-GB" altLang="fi-FI" sz="2800" dirty="0">
                <a:latin typeface="GFS Neohellenic" charset="0"/>
              </a:rPr>
              <a:t>Streaming (stream 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err="1" smtClean="0">
                <a:latin typeface="GFS Neohellenic" charset="0"/>
              </a:rPr>
              <a:t>MLlib</a:t>
            </a:r>
            <a:r>
              <a:rPr lang="en-GB" altLang="fi-FI" sz="2800" dirty="0" smtClean="0">
                <a:latin typeface="GFS Neohellenic" charset="0"/>
              </a:rPr>
              <a:t> </a:t>
            </a:r>
            <a:r>
              <a:rPr lang="en-GB" altLang="fi-FI" sz="2800" dirty="0">
                <a:latin typeface="GFS Neohellenic" charset="0"/>
              </a:rPr>
              <a:t>(machine learning library</a:t>
            </a:r>
            <a:r>
              <a:rPr lang="en-GB" altLang="fi-FI" sz="2800" dirty="0" smtClean="0">
                <a:latin typeface="GFS Neohellenic" charset="0"/>
              </a:rPr>
              <a:t>)</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err="1">
                <a:latin typeface="GFS Neohellenic" charset="0"/>
              </a:rPr>
              <a:t>GraphX</a:t>
            </a:r>
            <a:r>
              <a:rPr lang="en-GB" altLang="fi-FI" sz="2800" dirty="0">
                <a:latin typeface="GFS Neohellenic" charset="0"/>
              </a:rPr>
              <a:t> (graph 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13" y="1089025"/>
            <a:ext cx="7423150" cy="3494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7712" y="5151437"/>
            <a:ext cx="2132926" cy="113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130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Window Operations</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78013" indent="-294010">
              <a:lnSpc>
                <a:spcPct val="115000"/>
              </a:lnSpc>
              <a:spcAft>
                <a:spcPts val="0"/>
              </a:spcAft>
              <a:buClr>
                <a:schemeClr val="dk1"/>
              </a:buClr>
            </a:pPr>
            <a:r>
              <a:rPr lang="en-US" sz="2400" dirty="0">
                <a:solidFill>
                  <a:schemeClr val="dk1"/>
                </a:solidFill>
              </a:rPr>
              <a:t>Any window operation needs to specify two </a:t>
            </a:r>
            <a:r>
              <a:rPr lang="en-US" sz="2400" dirty="0" smtClean="0">
                <a:solidFill>
                  <a:schemeClr val="dk1"/>
                </a:solidFill>
              </a:rPr>
              <a:t>parameters:</a:t>
            </a:r>
            <a:endParaRPr lang="en-US" sz="2400" dirty="0">
              <a:solidFill>
                <a:schemeClr val="dk1"/>
              </a:solidFill>
            </a:endParaRPr>
          </a:p>
          <a:p>
            <a:pPr marL="804916" lvl="1" indent="-342900">
              <a:lnSpc>
                <a:spcPct val="115000"/>
              </a:lnSpc>
              <a:spcAft>
                <a:spcPts val="0"/>
              </a:spcAft>
              <a:buClr>
                <a:schemeClr val="dk1"/>
              </a:buClr>
              <a:buFont typeface="Arial" panose="020B0604020202020204" pitchFamily="34" charset="0"/>
              <a:buChar char="•"/>
            </a:pPr>
            <a:r>
              <a:rPr lang="en-US" sz="2200" dirty="0">
                <a:solidFill>
                  <a:schemeClr val="dk1"/>
                </a:solidFill>
              </a:rPr>
              <a:t>window length - The duration of the window (3 in the figure).</a:t>
            </a:r>
          </a:p>
          <a:p>
            <a:pPr marL="804916" lvl="1" indent="-342900">
              <a:lnSpc>
                <a:spcPct val="115000"/>
              </a:lnSpc>
              <a:spcAft>
                <a:spcPts val="0"/>
              </a:spcAft>
              <a:buClr>
                <a:schemeClr val="dk1"/>
              </a:buClr>
              <a:buFont typeface="Arial" panose="020B0604020202020204" pitchFamily="34" charset="0"/>
              <a:buChar char="•"/>
            </a:pPr>
            <a:r>
              <a:rPr lang="en-US" sz="2200" dirty="0">
                <a:solidFill>
                  <a:schemeClr val="dk1"/>
                </a:solidFill>
              </a:rPr>
              <a:t>sliding interval - The interval at which the window operation is performed (2 in the figure).</a:t>
            </a:r>
          </a:p>
        </p:txBody>
      </p:sp>
      <p:pic>
        <p:nvPicPr>
          <p:cNvPr id="6" name="Shape 2218"/>
          <p:cNvPicPr preferRelativeResize="0"/>
          <p:nvPr/>
        </p:nvPicPr>
        <p:blipFill>
          <a:blip r:embed="rId3">
            <a:alphaModFix/>
          </a:blip>
          <a:stretch>
            <a:fillRect/>
          </a:stretch>
        </p:blipFill>
        <p:spPr>
          <a:xfrm>
            <a:off x="1088739" y="3543548"/>
            <a:ext cx="7828235" cy="3055689"/>
          </a:xfrm>
          <a:prstGeom prst="rect">
            <a:avLst/>
          </a:prstGeom>
          <a:noFill/>
          <a:ln>
            <a:noFill/>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708306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131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Checkpoint</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0" indent="0">
              <a:spcAft>
                <a:spcPts val="0"/>
              </a:spcAft>
            </a:pPr>
            <a:r>
              <a:rPr lang="en-US" sz="2800" dirty="0" smtClean="0">
                <a:solidFill>
                  <a:srgbClr val="1D1F22"/>
                </a:solidFill>
                <a:highlight>
                  <a:srgbClr val="FFFFFF"/>
                </a:highlight>
              </a:rPr>
              <a:t>Apache spark</a:t>
            </a:r>
          </a:p>
          <a:p>
            <a:pPr marL="400050" lvl="1" indent="0">
              <a:spcAft>
                <a:spcPts val="0"/>
              </a:spcAft>
            </a:pPr>
            <a:r>
              <a:rPr lang="en-US" sz="2400" dirty="0">
                <a:solidFill>
                  <a:srgbClr val="1D1F22"/>
                </a:solidFill>
                <a:highlight>
                  <a:srgbClr val="FFFFFF"/>
                </a:highlight>
              </a:rPr>
              <a:t>p</a:t>
            </a:r>
            <a:r>
              <a:rPr lang="en-US" sz="2400" dirty="0" smtClean="0">
                <a:solidFill>
                  <a:srgbClr val="1D1F22"/>
                </a:solidFill>
                <a:highlight>
                  <a:srgbClr val="FFFFFF"/>
                </a:highlight>
              </a:rPr>
              <a:t>rovides the core functionality</a:t>
            </a:r>
          </a:p>
          <a:p>
            <a:pPr marL="0" indent="0">
              <a:spcAft>
                <a:spcPts val="0"/>
              </a:spcAft>
            </a:pPr>
            <a:r>
              <a:rPr lang="en-US" sz="2800" dirty="0" err="1" smtClean="0">
                <a:solidFill>
                  <a:srgbClr val="1D1F22"/>
                </a:solidFill>
                <a:highlight>
                  <a:srgbClr val="FFFFFF"/>
                </a:highlight>
              </a:rPr>
              <a:t>MLlib</a:t>
            </a:r>
            <a:endParaRPr lang="en-US" sz="2800" dirty="0" smtClean="0">
              <a:solidFill>
                <a:srgbClr val="1D1F22"/>
              </a:solidFill>
              <a:highlight>
                <a:srgbClr val="FFFFFF"/>
              </a:highlight>
            </a:endParaRPr>
          </a:p>
          <a:p>
            <a:pPr marL="457200" lvl="1" indent="0">
              <a:spcAft>
                <a:spcPts val="0"/>
              </a:spcAft>
            </a:pPr>
            <a:r>
              <a:rPr lang="en-US" sz="2400" dirty="0" smtClean="0">
                <a:solidFill>
                  <a:srgbClr val="1D1F22"/>
                </a:solidFill>
                <a:highlight>
                  <a:srgbClr val="FFFFFF"/>
                </a:highlight>
              </a:rPr>
              <a:t>a number of machine learning algorithms</a:t>
            </a:r>
          </a:p>
          <a:p>
            <a:pPr marL="0" indent="0">
              <a:spcAft>
                <a:spcPts val="0"/>
              </a:spcAft>
            </a:pPr>
            <a:r>
              <a:rPr lang="en-US" sz="2800" dirty="0" err="1" smtClean="0">
                <a:solidFill>
                  <a:srgbClr val="1D1F22"/>
                </a:solidFill>
                <a:highlight>
                  <a:srgbClr val="FFFFFF"/>
                </a:highlight>
              </a:rPr>
              <a:t>GraphX</a:t>
            </a:r>
            <a:endParaRPr lang="en-US" sz="2800" dirty="0" smtClean="0">
              <a:solidFill>
                <a:srgbClr val="1D1F22"/>
              </a:solidFill>
              <a:highlight>
                <a:srgbClr val="FFFFFF"/>
              </a:highlight>
            </a:endParaRPr>
          </a:p>
          <a:p>
            <a:pPr marL="400050" lvl="1" indent="0">
              <a:spcAft>
                <a:spcPts val="0"/>
              </a:spcAft>
            </a:pPr>
            <a:r>
              <a:rPr lang="en-US" sz="2400" dirty="0" smtClean="0">
                <a:solidFill>
                  <a:srgbClr val="1D1F22"/>
                </a:solidFill>
                <a:highlight>
                  <a:srgbClr val="FFFFFF"/>
                </a:highlight>
              </a:rPr>
              <a:t>algorithms for graph analytics</a:t>
            </a:r>
            <a:endParaRPr lang="en-US" sz="2400" dirty="0">
              <a:solidFill>
                <a:srgbClr val="1D1F22"/>
              </a:solidFill>
              <a:highlight>
                <a:srgbClr val="FFFFFF"/>
              </a:highlight>
            </a:endParaRPr>
          </a:p>
          <a:p>
            <a:pPr marL="0" indent="0">
              <a:spcAft>
                <a:spcPts val="0"/>
              </a:spcAft>
            </a:pPr>
            <a:r>
              <a:rPr lang="en-US" sz="2800" dirty="0" smtClean="0">
                <a:solidFill>
                  <a:srgbClr val="1D1F22"/>
                </a:solidFill>
                <a:highlight>
                  <a:srgbClr val="FFFFFF"/>
                </a:highlight>
              </a:rPr>
              <a:t>SQL</a:t>
            </a:r>
          </a:p>
          <a:p>
            <a:pPr marL="400050" lvl="1" indent="0">
              <a:spcAft>
                <a:spcPts val="0"/>
              </a:spcAft>
            </a:pPr>
            <a:r>
              <a:rPr lang="en-US" sz="2400" dirty="0">
                <a:solidFill>
                  <a:srgbClr val="1D1F22"/>
                </a:solidFill>
                <a:highlight>
                  <a:srgbClr val="FFFFFF"/>
                </a:highlight>
              </a:rPr>
              <a:t>c</a:t>
            </a:r>
            <a:r>
              <a:rPr lang="en-US" sz="2400" dirty="0" smtClean="0">
                <a:solidFill>
                  <a:srgbClr val="1D1F22"/>
                </a:solidFill>
                <a:highlight>
                  <a:srgbClr val="FFFFFF"/>
                </a:highlight>
              </a:rPr>
              <a:t>omputation over structured data</a:t>
            </a:r>
            <a:endParaRPr lang="en-US" sz="2400" dirty="0">
              <a:solidFill>
                <a:srgbClr val="1D1F22"/>
              </a:solidFill>
              <a:highlight>
                <a:srgbClr val="FFFFFF"/>
              </a:highlight>
            </a:endParaRPr>
          </a:p>
          <a:p>
            <a:pPr marL="0" indent="0">
              <a:spcAft>
                <a:spcPts val="0"/>
              </a:spcAft>
            </a:pPr>
            <a:r>
              <a:rPr lang="en-US" sz="2800" dirty="0" smtClean="0">
                <a:solidFill>
                  <a:srgbClr val="1D1F22"/>
                </a:solidFill>
                <a:highlight>
                  <a:srgbClr val="FFFFFF"/>
                </a:highlight>
              </a:rPr>
              <a:t>Streams</a:t>
            </a:r>
          </a:p>
          <a:p>
            <a:pPr marL="400050" lvl="1" indent="0">
              <a:spcAft>
                <a:spcPts val="0"/>
              </a:spcAft>
            </a:pPr>
            <a:r>
              <a:rPr lang="en-US" sz="2400" dirty="0">
                <a:solidFill>
                  <a:srgbClr val="1D1F22"/>
                </a:solidFill>
                <a:highlight>
                  <a:srgbClr val="FFFFFF"/>
                </a:highlight>
              </a:rPr>
              <a:t>p</a:t>
            </a:r>
            <a:r>
              <a:rPr lang="en-US" sz="2400" dirty="0" smtClean="0">
                <a:solidFill>
                  <a:srgbClr val="1D1F22"/>
                </a:solidFill>
                <a:highlight>
                  <a:srgbClr val="FFFFFF"/>
                </a:highlight>
              </a:rPr>
              <a:t>rocessing over streaming data</a:t>
            </a:r>
          </a:p>
          <a:p>
            <a:pPr>
              <a:spcAft>
                <a:spcPts val="0"/>
              </a:spcAft>
              <a:buFont typeface="Arial" panose="020B0604020202020204" pitchFamily="34" charset="0"/>
              <a:buChar char="•"/>
            </a:pPr>
            <a:endParaRPr lang="en-US" sz="2800" dirty="0">
              <a:solidFill>
                <a:srgbClr val="1D1F22"/>
              </a:solidFill>
              <a:highlight>
                <a:srgbClr val="FFFFFF"/>
              </a:highlight>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3332467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Shape 2015"/>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buSzPct val="25000"/>
            </a:pPr>
            <a:r>
              <a:rPr lang="en-US" dirty="0" smtClean="0"/>
              <a:t>Discussion</a:t>
            </a:r>
            <a:endParaRPr lang="en-US" dirty="0"/>
          </a:p>
        </p:txBody>
      </p:sp>
      <p:sp>
        <p:nvSpPr>
          <p:cNvPr id="2017" name="Shape 2017"/>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132</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2894638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Shape 1729"/>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133</a:t>
            </a:fld>
            <a:endParaRPr lang="en-US"/>
          </a:p>
        </p:txBody>
      </p:sp>
      <p:pic>
        <p:nvPicPr>
          <p:cNvPr id="1730" name="Shape 1730"/>
          <p:cNvPicPr preferRelativeResize="0"/>
          <p:nvPr/>
        </p:nvPicPr>
        <p:blipFill rotWithShape="1">
          <a:blip r:embed="rId3">
            <a:alphaModFix/>
          </a:blip>
          <a:srcRect l="14473"/>
          <a:stretch/>
        </p:blipFill>
        <p:spPr>
          <a:xfrm>
            <a:off x="0" y="0"/>
            <a:ext cx="10080624" cy="7559675"/>
          </a:xfrm>
          <a:prstGeom prst="rect">
            <a:avLst/>
          </a:prstGeom>
          <a:noFill/>
          <a:ln>
            <a:noFill/>
          </a:ln>
        </p:spPr>
      </p:pic>
    </p:spTree>
    <p:extLst>
      <p:ext uri="{BB962C8B-B14F-4D97-AF65-F5344CB8AC3E}">
        <p14:creationId xmlns:p14="http://schemas.microsoft.com/office/powerpoint/2010/main" val="9547422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Shape 2015"/>
          <p:cNvSpPr txBox="1">
            <a:spLocks noGrp="1"/>
          </p:cNvSpPr>
          <p:nvPr>
            <p:ph type="ctrTitle"/>
          </p:nvPr>
        </p:nvSpPr>
        <p:spPr>
          <a:xfrm>
            <a:off x="343636" y="1722437"/>
            <a:ext cx="9393287" cy="11961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buSzPct val="25000"/>
            </a:pPr>
            <a:r>
              <a:rPr lang="en-US" dirty="0" smtClean="0"/>
              <a:t>Hands On Session</a:t>
            </a: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descr="http://4.bp.blogspot.com/-0y3qWnLhnRs/UXR0FkKwoBI/AAAAAAAAAdI/t-FsSpNzyAw/s1600/HandsRais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41" y="3336664"/>
            <a:ext cx="8718476" cy="422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55510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88123E90-F44A-4C56-8F85-2FFEDE5FC1F5}" type="slidenum">
              <a:rPr lang="en-GB" altLang="fi-FI"/>
              <a:pPr/>
              <a:t>135</a:t>
            </a:fld>
            <a:endParaRPr lang="en-GB" altLang="fi-FI"/>
          </a:p>
        </p:txBody>
      </p:sp>
      <p:sp>
        <p:nvSpPr>
          <p:cNvPr id="7372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Acknowledgments - Resources</a:t>
            </a:r>
          </a:p>
        </p:txBody>
      </p:sp>
      <p:sp>
        <p:nvSpPr>
          <p:cNvPr id="73730" name="Rectangle 2"/>
          <p:cNvSpPr>
            <a:spLocks noGrp="1" noChangeArrowheads="1"/>
          </p:cNvSpPr>
          <p:nvPr>
            <p:ph type="body" idx="1"/>
          </p:nvPr>
        </p:nvSpPr>
        <p:spPr>
          <a:xfrm>
            <a:off x="503238" y="1223963"/>
            <a:ext cx="8999537" cy="4560887"/>
          </a:xfrm>
          <a:ln/>
        </p:spPr>
        <p:txBody>
          <a:bodyPr tIns="125983"/>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3"/>
              </a:rPr>
              <a:t>Aaron Davidson – Building a unified data pipeline in apache spark</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4"/>
              </a:rPr>
              <a:t>Madhukara Phatak - Anatomy of RDD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5"/>
              </a:rPr>
              <a:t>Anton Kirillov - Apache spark in depth – Core concepts, architecture &amp; internals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6"/>
              </a:rPr>
              <a:t>Patrick Wendell – Tuning and Debugging in Apache Spark</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2F0E0A77-FD09-4D57-97A4-0D3D86499ED6}" type="slidenum">
              <a:rPr lang="en-GB" altLang="fi-FI"/>
              <a:pPr/>
              <a:t>136</a:t>
            </a:fld>
            <a:endParaRPr lang="en-GB" altLang="fi-FI"/>
          </a:p>
        </p:txBody>
      </p:sp>
      <p:sp>
        <p:nvSpPr>
          <p:cNvPr id="747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Acknowledgments - Resources</a:t>
            </a:r>
          </a:p>
        </p:txBody>
      </p:sp>
      <p:sp>
        <p:nvSpPr>
          <p:cNvPr id="74754" name="Rectangle 2"/>
          <p:cNvSpPr>
            <a:spLocks noGrp="1" noChangeArrowheads="1"/>
          </p:cNvSpPr>
          <p:nvPr>
            <p:ph type="body" idx="1"/>
          </p:nvPr>
        </p:nvSpPr>
        <p:spPr>
          <a:xfrm>
            <a:off x="503238" y="1223963"/>
            <a:ext cx="8999537" cy="4560887"/>
          </a:xfrm>
          <a:ln/>
        </p:spPr>
        <p:txBody>
          <a:bodyPr tIns="125983"/>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3"/>
              </a:rPr>
              <a:t>Spark – </a:t>
            </a:r>
            <a:r>
              <a:rPr lang="en-GB" altLang="fi-FI" dirty="0" err="1">
                <a:latin typeface="GFS Neohellenic" charset="0"/>
                <a:hlinkClick r:id="rId3"/>
              </a:rPr>
              <a:t>Devops</a:t>
            </a:r>
            <a:r>
              <a:rPr lang="en-GB" altLang="fi-FI" dirty="0">
                <a:latin typeface="GFS Neohellenic" charset="0"/>
                <a:hlinkClick r:id="rId3"/>
              </a:rPr>
              <a:t> advanced class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4"/>
              </a:rPr>
              <a:t>Spark Shuffle Introduction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hlinkClick r:id="rId5"/>
              </a:rPr>
              <a:t>Pietro </a:t>
            </a:r>
            <a:r>
              <a:rPr lang="en-GB" altLang="fi-FI" dirty="0" err="1">
                <a:latin typeface="GFS Neohellenic" charset="0"/>
                <a:hlinkClick r:id="rId5"/>
              </a:rPr>
              <a:t>Michiardi</a:t>
            </a:r>
            <a:r>
              <a:rPr lang="en-GB" altLang="fi-FI" dirty="0">
                <a:latin typeface="GFS Neohellenic" charset="0"/>
                <a:hlinkClick r:id="rId5"/>
              </a:rPr>
              <a:t> - Apache Spark Internals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a:latin typeface="GFS Neohellenic" charset="0"/>
                <a:hlinkClick r:id="rId6"/>
              </a:rPr>
              <a:t>Databricks</a:t>
            </a:r>
            <a:r>
              <a:rPr lang="en-GB" altLang="fi-FI" dirty="0">
                <a:latin typeface="GFS Neohellenic" charset="0"/>
                <a:hlinkClick r:id="rId6"/>
              </a:rPr>
              <a:t> – Advanced </a:t>
            </a:r>
            <a:r>
              <a:rPr lang="en-GB" altLang="fi-FI" dirty="0" smtClean="0">
                <a:latin typeface="GFS Neohellenic" charset="0"/>
                <a:hlinkClick r:id="rId6"/>
              </a:rPr>
              <a:t>Spark</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hlinkClick r:id="rId6"/>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err="1" smtClean="0">
                <a:latin typeface="GFS Neohellenic" charset="0"/>
                <a:hlinkClick r:id="rId7"/>
              </a:rPr>
              <a:t>GraphX</a:t>
            </a:r>
            <a:r>
              <a:rPr lang="en-GB" altLang="fi-FI" dirty="0" smtClean="0">
                <a:latin typeface="GFS Neohellenic" charset="0"/>
                <a:hlinkClick r:id="rId7"/>
              </a:rPr>
              <a:t>: Graph Processing in a Distributed Dataflow Framework</a:t>
            </a:r>
            <a:endParaRPr lang="en-GB" altLang="fi-FI" dirty="0">
              <a:latin typeface="GFS Neohellenic" charset="0"/>
              <a:hlinkClick r:id="rId6"/>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890372" y="3921126"/>
            <a:ext cx="63246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2400" dirty="0" smtClean="0">
                <a:latin typeface="+mn-lt"/>
              </a:rPr>
              <a:t>Vangelis </a:t>
            </a:r>
            <a:r>
              <a:rPr lang="en-GB" altLang="fi-FI" sz="2400" dirty="0" err="1" smtClean="0">
                <a:latin typeface="+mn-lt"/>
              </a:rPr>
              <a:t>Kritsotakis</a:t>
            </a:r>
            <a:r>
              <a:rPr lang="en-GB" altLang="fi-FI" sz="2400" dirty="0" smtClean="0">
                <a:latin typeface="+mn-lt"/>
              </a:rPr>
              <a:t> &amp; Panagiotis Papadakos</a:t>
            </a:r>
            <a:endParaRPr lang="en-GB" altLang="fi-FI" sz="2400" dirty="0">
              <a:latin typeface="+mn-lt"/>
            </a:endParaRPr>
          </a:p>
        </p:txBody>
      </p:sp>
      <p:sp>
        <p:nvSpPr>
          <p:cNvPr id="3075" name="Text Box 3"/>
          <p:cNvSpPr txBox="1">
            <a:spLocks noChangeArrowheads="1"/>
          </p:cNvSpPr>
          <p:nvPr/>
        </p:nvSpPr>
        <p:spPr bwMode="auto">
          <a:xfrm>
            <a:off x="1755605" y="4313238"/>
            <a:ext cx="6594134" cy="1752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Lucida Sans Unicode" panose="020B0602030504020204" pitchFamily="34" charset="0"/>
              </a:defRPr>
            </a:lvl9pPr>
          </a:lstStyle>
          <a:p>
            <a:pPr algn="ctr">
              <a:lnSpc>
                <a:spcPct val="69000"/>
              </a:lnSpc>
            </a:pPr>
            <a:r>
              <a:rPr lang="en-GB" altLang="fi-FI" sz="2000" dirty="0" smtClean="0">
                <a:solidFill>
                  <a:schemeClr val="accent1">
                    <a:lumMod val="50000"/>
                  </a:schemeClr>
                </a:solidFill>
                <a:latin typeface="+mn-lt"/>
              </a:rPr>
              <a:t>Information Systems Laboratory</a:t>
            </a:r>
          </a:p>
          <a:p>
            <a:pPr algn="ctr">
              <a:lnSpc>
                <a:spcPct val="69000"/>
              </a:lnSpc>
            </a:pPr>
            <a:endParaRPr lang="en-GB" altLang="fi-FI" sz="2000" dirty="0" smtClean="0">
              <a:latin typeface="+mn-lt"/>
            </a:endParaRPr>
          </a:p>
          <a:p>
            <a:pPr algn="ctr">
              <a:lnSpc>
                <a:spcPct val="69000"/>
              </a:lnSpc>
            </a:pPr>
            <a:r>
              <a:rPr lang="en-GB" altLang="fi-FI" sz="2000" dirty="0" smtClean="0">
                <a:latin typeface="+mn-lt"/>
              </a:rPr>
              <a:t>ICS </a:t>
            </a:r>
            <a:r>
              <a:rPr lang="en-GB" altLang="fi-FI" sz="2000" dirty="0" smtClean="0">
                <a:latin typeface="+mn-lt"/>
              </a:rPr>
              <a:t>FORTH</a:t>
            </a:r>
            <a:endParaRPr lang="el-GR" altLang="fi-FI" sz="2000" dirty="0" smtClean="0">
              <a:latin typeface="+mn-lt"/>
            </a:endParaRPr>
          </a:p>
          <a:p>
            <a:pPr algn="ctr">
              <a:lnSpc>
                <a:spcPct val="69000"/>
              </a:lnSpc>
            </a:pPr>
            <a:endParaRPr lang="el-GR" altLang="fi-FI" sz="2000" dirty="0">
              <a:latin typeface="+mn-lt"/>
            </a:endParaRPr>
          </a:p>
          <a:p>
            <a:pPr algn="ctr">
              <a:lnSpc>
                <a:spcPct val="69000"/>
              </a:lnSpc>
            </a:pPr>
            <a:endParaRPr lang="en-GB" altLang="fi-FI" sz="2000" dirty="0" smtClean="0">
              <a:latin typeface="+mn-lt"/>
            </a:endParaRPr>
          </a:p>
          <a:p>
            <a:pPr algn="ctr">
              <a:lnSpc>
                <a:spcPct val="69000"/>
              </a:lnSpc>
            </a:pPr>
            <a:r>
              <a:rPr lang="en-GB" sz="2000" dirty="0" err="1" smtClean="0"/>
              <a:t>Προηγμένες</a:t>
            </a:r>
            <a:r>
              <a:rPr lang="en-GB" sz="2000" dirty="0" smtClean="0"/>
              <a:t> </a:t>
            </a:r>
            <a:r>
              <a:rPr lang="en-GB" sz="2000" dirty="0"/>
              <a:t>Ερευνητικές Δραστηριότητες στη Βιοϊατρική Τεχνολογία &amp; </a:t>
            </a:r>
            <a:r>
              <a:rPr lang="en-GB" sz="2000" dirty="0" smtClean="0"/>
              <a:t>Αγροδιατροφή</a:t>
            </a:r>
            <a:r>
              <a:rPr lang="el-GR" sz="2000" dirty="0" smtClean="0"/>
              <a:t> - ΒΙΤΑΔ</a:t>
            </a:r>
            <a:r>
              <a:rPr lang="en-GB" sz="2000" dirty="0" smtClean="0"/>
              <a:t> </a:t>
            </a:r>
            <a:r>
              <a:rPr lang="en-GB" sz="2000" dirty="0"/>
              <a:t>(MIS 5002469) </a:t>
            </a:r>
            <a:endParaRPr lang="en-GB" altLang="fi-FI" sz="2000" dirty="0">
              <a:latin typeface="+mn-lt"/>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972" y="1722438"/>
            <a:ext cx="3581400" cy="190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 descr="http://www.ics.forth.gr/isl/_images/ISL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511" y="900584"/>
            <a:ext cx="1066801" cy="74565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793191"/>
            <a:ext cx="960437" cy="9604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ΠΛΑΙΣΙΟ_ΕΤΠΑ"/>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9046" y="6218237"/>
            <a:ext cx="441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Image result for thank you as a 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0049" y="274637"/>
            <a:ext cx="3971925" cy="115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9752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CCEAF304-E455-42EF-AAFB-06C4ABDD2A85}" type="slidenum">
              <a:rPr lang="en-GB" altLang="fi-FI"/>
              <a:pPr/>
              <a:t>14</a:t>
            </a:fld>
            <a:endParaRPr lang="en-GB" altLang="fi-FI"/>
          </a:p>
        </p:txBody>
      </p:sp>
      <p:sp>
        <p:nvSpPr>
          <p:cNvPr id="1024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Basic Features</a:t>
            </a:r>
          </a:p>
        </p:txBody>
      </p:sp>
      <p:sp>
        <p:nvSpPr>
          <p:cNvPr id="10242"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A fast and general engine for large-scale data </a:t>
            </a:r>
            <a:r>
              <a:rPr lang="en-GB" altLang="fi-FI" sz="2800" b="1" dirty="0" smtClean="0">
                <a:latin typeface="GFS Neohellenic" charset="0"/>
              </a:rPr>
              <a:t>processing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b="1"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An </a:t>
            </a:r>
            <a:r>
              <a:rPr lang="en-GB" altLang="fi-FI" sz="2800" b="1" dirty="0">
                <a:latin typeface="GFS Neohellenic" charset="0"/>
              </a:rPr>
              <a:t>open-source implementation of Resilient Distributed Datasets (RDD)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Has </a:t>
            </a:r>
            <a:r>
              <a:rPr lang="en-GB" altLang="fi-FI" sz="2800" dirty="0">
                <a:latin typeface="GFS Neohellenic" charset="0"/>
              </a:rPr>
              <a:t>an </a:t>
            </a:r>
            <a:r>
              <a:rPr lang="en-GB" altLang="fi-FI" sz="2800" b="1" dirty="0">
                <a:latin typeface="GFS Neohellenic" charset="0"/>
              </a:rPr>
              <a:t>advanced DAG</a:t>
            </a:r>
            <a:r>
              <a:rPr lang="en-GB" altLang="fi-FI" sz="2800" dirty="0">
                <a:latin typeface="GFS Neohellenic" charset="0"/>
              </a:rPr>
              <a:t> execution engine and in-memory computing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b="1"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Uses </a:t>
            </a:r>
            <a:r>
              <a:rPr lang="en-GB" altLang="fi-FI" sz="2800" b="1" dirty="0">
                <a:latin typeface="GFS Neohellenic" charset="0"/>
              </a:rPr>
              <a:t>the S</a:t>
            </a:r>
            <a:r>
              <a:rPr lang="en-GB" altLang="fi-FI" sz="2800" b="1" dirty="0" smtClean="0">
                <a:latin typeface="GFS Neohellenic" charset="0"/>
              </a:rPr>
              <a:t>cala </a:t>
            </a:r>
            <a:r>
              <a:rPr lang="en-GB" altLang="fi-FI" sz="2800" b="1" dirty="0">
                <a:latin typeface="GFS Neohellenic" charset="0"/>
              </a:rPr>
              <a:t>collections functional API</a:t>
            </a:r>
            <a:r>
              <a:rPr lang="en-GB" altLang="fi-FI" sz="2800" dirty="0">
                <a:latin typeface="GFS Neohellenic" charset="0"/>
              </a:rPr>
              <a:t> for </a:t>
            </a:r>
            <a:r>
              <a:rPr lang="en-GB" altLang="fi-FI" sz="2800" dirty="0" smtClean="0">
                <a:latin typeface="GFS Neohellenic" charset="0"/>
              </a:rPr>
              <a:t>manipulating data </a:t>
            </a:r>
            <a:r>
              <a:rPr lang="en-GB" altLang="fi-FI" sz="2800" dirty="0">
                <a:latin typeface="GFS Neohellenic" charset="0"/>
              </a:rPr>
              <a:t>at </a:t>
            </a:r>
            <a:r>
              <a:rPr lang="en-GB" altLang="fi-FI" sz="2800" dirty="0" smtClean="0">
                <a:latin typeface="GFS Neohellenic" charset="0"/>
              </a:rPr>
              <a:t>scale</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888" y="157163"/>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62270451-507C-482C-843F-60984D6A125F}" type="slidenum">
              <a:rPr lang="en-GB" altLang="fi-FI"/>
              <a:pPr/>
              <a:t>15</a:t>
            </a:fld>
            <a:endParaRPr lang="en-GB" altLang="fi-FI"/>
          </a:p>
        </p:txBody>
      </p:sp>
      <p:sp>
        <p:nvSpPr>
          <p:cNvPr id="1126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Basic Features</a:t>
            </a:r>
          </a:p>
        </p:txBody>
      </p:sp>
      <p:sp>
        <p:nvSpPr>
          <p:cNvPr id="11266"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Provides </a:t>
            </a:r>
            <a:r>
              <a:rPr lang="en-GB" altLang="fi-FI" sz="2800" b="1" dirty="0" smtClean="0">
                <a:latin typeface="GFS Neohellenic" charset="0"/>
              </a:rPr>
              <a:t>in-memory data caching</a:t>
            </a:r>
            <a:r>
              <a:rPr lang="en-GB" altLang="fi-FI" sz="2800" dirty="0" smtClean="0">
                <a:latin typeface="GFS Neohellenic" charset="0"/>
              </a:rPr>
              <a:t> </a:t>
            </a:r>
            <a:r>
              <a:rPr lang="en-GB" altLang="fi-FI" sz="2800" b="1" dirty="0" smtClean="0">
                <a:latin typeface="GFS Neohellenic" charset="0"/>
              </a:rPr>
              <a:t>and reuse</a:t>
            </a:r>
            <a:r>
              <a:rPr lang="en-GB" altLang="fi-FI" sz="2800" dirty="0" smtClean="0">
                <a:latin typeface="GFS Neohellenic" charset="0"/>
              </a:rPr>
              <a:t> across computations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latin typeface="GFS Neohellenic" charset="0"/>
              </a:rPr>
              <a:t>Applies a set of coarse-grained </a:t>
            </a:r>
            <a:r>
              <a:rPr lang="en-GB" altLang="fi-FI" sz="2800" b="1" dirty="0" smtClean="0">
                <a:latin typeface="GFS Neohellenic" charset="0"/>
              </a:rPr>
              <a:t>transformations over partitioned data</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b="1"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Failure recovery relies on lineage</a:t>
            </a:r>
            <a:r>
              <a:rPr lang="en-GB" altLang="fi-FI" sz="2800" dirty="0" smtClean="0">
                <a:latin typeface="GFS Neohellenic" charset="0"/>
              </a:rPr>
              <a:t> to re-compute failed tasks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Supports the majority of input formats</a:t>
            </a:r>
            <a:r>
              <a:rPr lang="en-GB" altLang="fi-FI" sz="2800" dirty="0" smtClean="0">
                <a:latin typeface="GFS Neohellenic" charset="0"/>
              </a:rPr>
              <a:t> and </a:t>
            </a:r>
            <a:r>
              <a:rPr lang="en-GB" altLang="fi-FI" sz="2800" b="1" dirty="0" smtClean="0">
                <a:latin typeface="GFS Neohellenic" charset="0"/>
              </a:rPr>
              <a:t>integrates with </a:t>
            </a:r>
            <a:r>
              <a:rPr lang="en-GB" altLang="fi-FI" sz="2800" b="1" dirty="0" err="1" smtClean="0">
                <a:latin typeface="GFS Neohellenic" charset="0"/>
              </a:rPr>
              <a:t>Mesos</a:t>
            </a:r>
            <a:r>
              <a:rPr lang="en-GB" altLang="fi-FI" sz="2800" b="1" dirty="0" smtClean="0">
                <a:latin typeface="GFS Neohellenic" charset="0"/>
              </a:rPr>
              <a:t>/Yarn/HDFS</a:t>
            </a:r>
            <a:endParaRPr lang="en-GB" altLang="fi-FI" sz="2800" b="1" dirty="0">
              <a:latin typeface="GFS Neohellenic" charset="0"/>
            </a:endParaRP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888" y="157163"/>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4A87CE56-94F6-4DE3-8679-902B177E6A75}" type="slidenum">
              <a:rPr lang="en-GB" altLang="fi-FI"/>
              <a:pPr/>
              <a:t>16</a:t>
            </a:fld>
            <a:endParaRPr lang="en-GB" altLang="fi-FI"/>
          </a:p>
        </p:txBody>
      </p:sp>
      <p:sp>
        <p:nvSpPr>
          <p:cNvPr id="1228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B</a:t>
            </a:r>
            <a:r>
              <a:rPr lang="en-GB" altLang="fi-FI" dirty="0" smtClean="0">
                <a:solidFill>
                  <a:srgbClr val="CC0000"/>
                </a:solidFill>
                <a:latin typeface="GFS Neohellenic" charset="0"/>
              </a:rPr>
              <a:t>asic Features</a:t>
            </a:r>
            <a:endParaRPr lang="en-GB" altLang="fi-FI" dirty="0">
              <a:solidFill>
                <a:srgbClr val="CC0000"/>
              </a:solidFill>
              <a:latin typeface="GFS Neohellenic" charset="0"/>
            </a:endParaRPr>
          </a:p>
        </p:txBody>
      </p:sp>
      <p:sp>
        <p:nvSpPr>
          <p:cNvPr id="12290"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Fast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Run machine learning iterative programs</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...up to 100x faster that Hadoop in memory</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latin typeface="GFS Neohellenic" charset="0"/>
              </a:rPr>
              <a:t>...or 10x faster on disk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Avoid materializing data on HDFS after each iteration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latin typeface="GFS Neohellenic" charset="0"/>
              </a:rPr>
              <a:t>Easy to use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Fluent Scala/Java/Python/R API</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Interactive shell (</a:t>
            </a:r>
            <a:r>
              <a:rPr lang="en-GB" altLang="fi-FI" dirty="0" err="1">
                <a:latin typeface="GFS Neohellenic" charset="0"/>
              </a:rPr>
              <a:t>repl</a:t>
            </a:r>
            <a:r>
              <a:rPr lang="en-GB" altLang="fi-FI" dirty="0">
                <a:latin typeface="GFS Neohellenic" charset="0"/>
              </a:rPr>
              <a: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2-5x less code (than Hadoop MapReduce)</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0" y="103188"/>
            <a:ext cx="2143125" cy="1285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B0F1F0D5-19D3-4CE7-9A8F-677EB3BBBDD3}" type="slidenum">
              <a:rPr lang="en-GB" altLang="fi-FI"/>
              <a:pPr/>
              <a:t>17</a:t>
            </a:fld>
            <a:endParaRPr lang="en-GB" altLang="fi-FI" dirty="0"/>
          </a:p>
        </p:txBody>
      </p:sp>
      <p:sp>
        <p:nvSpPr>
          <p:cNvPr id="1740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 The </a:t>
            </a:r>
            <a:r>
              <a:rPr lang="en-GB" altLang="fi-FI" dirty="0">
                <a:solidFill>
                  <a:srgbClr val="CC0000"/>
                </a:solidFill>
                <a:latin typeface="GFS Neohellenic" charset="0"/>
              </a:rPr>
              <a:t>Big Picture</a:t>
            </a:r>
          </a:p>
        </p:txBody>
      </p:sp>
      <p:sp>
        <p:nvSpPr>
          <p:cNvPr id="127" name="Text Box 2"/>
          <p:cNvSpPr txBox="1">
            <a:spLocks noChangeArrowheads="1"/>
          </p:cNvSpPr>
          <p:nvPr/>
        </p:nvSpPr>
        <p:spPr bwMode="auto">
          <a:xfrm>
            <a:off x="504824" y="1350962"/>
            <a:ext cx="5602288" cy="540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000" b="1" dirty="0">
                <a:latin typeface="GFS Neohellenic" charset="0"/>
              </a:rPr>
              <a:t>Spark Driver</a:t>
            </a:r>
          </a:p>
          <a:p>
            <a:pPr lvl="1">
              <a:lnSpc>
                <a:spcPct val="100000"/>
              </a:lnSpc>
              <a:spcBef>
                <a:spcPts val="0"/>
              </a:spcBef>
              <a:buSzPct val="75000"/>
              <a:buFont typeface="Symbol" panose="05050102010706020507" pitchFamily="18" charset="2"/>
              <a:buChar char=""/>
            </a:pPr>
            <a:r>
              <a:rPr lang="en-GB" altLang="fi-FI" dirty="0">
                <a:latin typeface="GFS Neohellenic" charset="0"/>
              </a:rPr>
              <a:t>Separate process to execute user application</a:t>
            </a:r>
          </a:p>
          <a:p>
            <a:pPr lvl="1">
              <a:lnSpc>
                <a:spcPct val="100000"/>
              </a:lnSpc>
              <a:spcBef>
                <a:spcPts val="0"/>
              </a:spcBef>
              <a:buSzPct val="75000"/>
              <a:buFont typeface="Symbol" panose="05050102010706020507" pitchFamily="18" charset="2"/>
              <a:buChar char=""/>
            </a:pPr>
            <a:r>
              <a:rPr lang="en-GB" altLang="fi-FI" dirty="0">
                <a:latin typeface="GFS Neohellenic" charset="0"/>
              </a:rPr>
              <a:t>Creates </a:t>
            </a:r>
            <a:r>
              <a:rPr lang="en-GB" altLang="fi-FI" dirty="0" err="1">
                <a:latin typeface="GFS Neohellenic" charset="0"/>
              </a:rPr>
              <a:t>SparkContext</a:t>
            </a:r>
            <a:r>
              <a:rPr lang="en-GB" altLang="fi-FI" dirty="0">
                <a:latin typeface="GFS Neohellenic" charset="0"/>
              </a:rPr>
              <a:t> to schedule </a:t>
            </a:r>
            <a:r>
              <a:rPr lang="en-GB" altLang="fi-FI" dirty="0" smtClean="0">
                <a:latin typeface="GFS Neohellenic" charset="0"/>
              </a:rPr>
              <a:t>jobs, execute </a:t>
            </a:r>
            <a:r>
              <a:rPr lang="en-GB" altLang="fi-FI" dirty="0">
                <a:latin typeface="GFS Neohellenic" charset="0"/>
              </a:rPr>
              <a:t>and negotiate with cluster manager</a:t>
            </a:r>
          </a:p>
          <a:p>
            <a:pPr>
              <a:lnSpc>
                <a:spcPct val="69000"/>
              </a:lnSpc>
              <a:spcBef>
                <a:spcPts val="1425"/>
              </a:spcBef>
              <a:buSzPct val="45000"/>
              <a:buFont typeface="Wingdings" panose="05000000000000000000" pitchFamily="2" charset="2"/>
              <a:buNone/>
            </a:pPr>
            <a:r>
              <a:rPr lang="en-GB" altLang="fi-FI" sz="2000" b="1" dirty="0">
                <a:latin typeface="GFS Neohellenic" charset="0"/>
              </a:rPr>
              <a:t>Executors</a:t>
            </a:r>
          </a:p>
          <a:p>
            <a:pPr lvl="1">
              <a:lnSpc>
                <a:spcPct val="100000"/>
              </a:lnSpc>
              <a:spcBef>
                <a:spcPts val="0"/>
              </a:spcBef>
              <a:buSzPct val="75000"/>
              <a:buFont typeface="Symbol" panose="05050102010706020507" pitchFamily="18" charset="2"/>
              <a:buChar char=""/>
            </a:pPr>
            <a:r>
              <a:rPr lang="en-GB" altLang="fi-FI" dirty="0">
                <a:latin typeface="GFS Neohellenic" charset="0"/>
              </a:rPr>
              <a:t>Run tasks scheduled </a:t>
            </a:r>
            <a:r>
              <a:rPr lang="en-GB" altLang="fi-FI" dirty="0" smtClean="0">
                <a:latin typeface="GFS Neohellenic" charset="0"/>
              </a:rPr>
              <a:t>by </a:t>
            </a:r>
            <a:r>
              <a:rPr lang="en-GB" altLang="fi-FI" dirty="0">
                <a:latin typeface="GFS Neohellenic" charset="0"/>
              </a:rPr>
              <a:t>driver</a:t>
            </a:r>
          </a:p>
          <a:p>
            <a:pPr lvl="1">
              <a:lnSpc>
                <a:spcPct val="100000"/>
              </a:lnSpc>
              <a:spcBef>
                <a:spcPts val="0"/>
              </a:spcBef>
              <a:buSzPct val="75000"/>
              <a:buFont typeface="Symbol" panose="05050102010706020507" pitchFamily="18" charset="2"/>
              <a:buChar char=""/>
            </a:pPr>
            <a:r>
              <a:rPr lang="en-GB" altLang="fi-FI" dirty="0">
                <a:latin typeface="GFS Neohellenic" charset="0"/>
              </a:rPr>
              <a:t>Store computation </a:t>
            </a:r>
            <a:r>
              <a:rPr lang="en-GB" altLang="fi-FI" dirty="0" smtClean="0">
                <a:latin typeface="GFS Neohellenic" charset="0"/>
              </a:rPr>
              <a:t/>
            </a:r>
            <a:br>
              <a:rPr lang="en-GB" altLang="fi-FI" dirty="0" smtClean="0">
                <a:latin typeface="GFS Neohellenic" charset="0"/>
              </a:rPr>
            </a:br>
            <a:r>
              <a:rPr lang="en-GB" altLang="fi-FI" dirty="0" smtClean="0">
                <a:latin typeface="GFS Neohellenic" charset="0"/>
              </a:rPr>
              <a:t>results in memory</a:t>
            </a:r>
            <a:r>
              <a:rPr lang="en-GB" altLang="fi-FI" dirty="0">
                <a:latin typeface="GFS Neohellenic" charset="0"/>
              </a:rPr>
              <a:t>, </a:t>
            </a:r>
            <a:r>
              <a:rPr lang="en-GB" altLang="fi-FI" dirty="0" smtClean="0">
                <a:latin typeface="GFS Neohellenic" charset="0"/>
              </a:rPr>
              <a:t/>
            </a:r>
            <a:br>
              <a:rPr lang="en-GB" altLang="fi-FI" dirty="0" smtClean="0">
                <a:latin typeface="GFS Neohellenic" charset="0"/>
              </a:rPr>
            </a:br>
            <a:r>
              <a:rPr lang="en-GB" altLang="fi-FI" dirty="0" smtClean="0">
                <a:latin typeface="GFS Neohellenic" charset="0"/>
              </a:rPr>
              <a:t>on </a:t>
            </a:r>
            <a:r>
              <a:rPr lang="en-GB" altLang="fi-FI" dirty="0">
                <a:latin typeface="GFS Neohellenic" charset="0"/>
              </a:rPr>
              <a:t>disk </a:t>
            </a:r>
            <a:r>
              <a:rPr lang="en-GB" altLang="fi-FI" dirty="0" smtClean="0">
                <a:latin typeface="GFS Neohellenic" charset="0"/>
              </a:rPr>
              <a:t>or </a:t>
            </a:r>
            <a:r>
              <a:rPr lang="en-GB" altLang="fi-FI" dirty="0">
                <a:latin typeface="GFS Neohellenic" charset="0"/>
              </a:rPr>
              <a:t>off-heap</a:t>
            </a:r>
          </a:p>
          <a:p>
            <a:pPr lvl="1">
              <a:lnSpc>
                <a:spcPct val="100000"/>
              </a:lnSpc>
              <a:spcBef>
                <a:spcPts val="0"/>
              </a:spcBef>
              <a:buSzPct val="75000"/>
              <a:buFont typeface="Symbol" panose="05050102010706020507" pitchFamily="18" charset="2"/>
              <a:buChar char=""/>
            </a:pPr>
            <a:r>
              <a:rPr lang="en-GB" altLang="fi-FI" dirty="0">
                <a:latin typeface="GFS Neohellenic" charset="0"/>
              </a:rPr>
              <a:t>Interact with </a:t>
            </a:r>
            <a:r>
              <a:rPr lang="en-GB" altLang="fi-FI" dirty="0" smtClean="0">
                <a:latin typeface="GFS Neohellenic" charset="0"/>
              </a:rPr>
              <a:t/>
            </a:r>
            <a:br>
              <a:rPr lang="en-GB" altLang="fi-FI" dirty="0" smtClean="0">
                <a:latin typeface="GFS Neohellenic" charset="0"/>
              </a:rPr>
            </a:br>
            <a:r>
              <a:rPr lang="en-GB" altLang="fi-FI" dirty="0" smtClean="0">
                <a:latin typeface="GFS Neohellenic" charset="0"/>
              </a:rPr>
              <a:t>storage systems</a:t>
            </a:r>
          </a:p>
          <a:p>
            <a:pPr lvl="1">
              <a:lnSpc>
                <a:spcPct val="100000"/>
              </a:lnSpc>
              <a:spcBef>
                <a:spcPts val="0"/>
              </a:spcBef>
              <a:buSzPct val="75000"/>
              <a:buFont typeface="Symbol" panose="05050102010706020507" pitchFamily="18" charset="2"/>
              <a:buChar char=""/>
            </a:pPr>
            <a:r>
              <a:rPr lang="en-GB" altLang="fi-FI" dirty="0" smtClean="0">
                <a:latin typeface="GFS Neohellenic" charset="0"/>
              </a:rPr>
              <a:t>One JVM / executor</a:t>
            </a:r>
          </a:p>
          <a:p>
            <a:pPr lvl="1">
              <a:lnSpc>
                <a:spcPct val="100000"/>
              </a:lnSpc>
              <a:spcBef>
                <a:spcPts val="0"/>
              </a:spcBef>
              <a:buSzPct val="75000"/>
              <a:buFont typeface="Symbol" panose="05050102010706020507" pitchFamily="18" charset="2"/>
              <a:buChar char=""/>
            </a:pPr>
            <a:r>
              <a:rPr lang="en-GB" altLang="fi-FI" dirty="0" smtClean="0">
                <a:latin typeface="GFS Neohellenic" charset="0"/>
              </a:rPr>
              <a:t>One thread / task</a:t>
            </a:r>
            <a:endParaRPr lang="en-GB" altLang="fi-FI" dirty="0">
              <a:latin typeface="GFS Neohellenic" charset="0"/>
            </a:endParaRPr>
          </a:p>
          <a:p>
            <a:pPr>
              <a:lnSpc>
                <a:spcPct val="69000"/>
              </a:lnSpc>
              <a:spcBef>
                <a:spcPts val="1425"/>
              </a:spcBef>
              <a:buSzPct val="45000"/>
              <a:buFont typeface="Wingdings" panose="05000000000000000000" pitchFamily="2" charset="2"/>
              <a:buNone/>
            </a:pPr>
            <a:r>
              <a:rPr lang="en-GB" altLang="fi-FI" sz="2000" b="1" dirty="0">
                <a:latin typeface="GFS Neohellenic" charset="0"/>
              </a:rPr>
              <a:t>Cluster </a:t>
            </a:r>
            <a:r>
              <a:rPr lang="en-GB" altLang="fi-FI" sz="2000" b="1" dirty="0" smtClean="0">
                <a:latin typeface="GFS Neohellenic" charset="0"/>
              </a:rPr>
              <a:t>Manager</a:t>
            </a:r>
            <a:endParaRPr lang="en-GB" altLang="fi-FI" sz="2000" b="1" dirty="0">
              <a:latin typeface="GFS Neohellenic" charset="0"/>
            </a:endParaRPr>
          </a:p>
          <a:p>
            <a:pPr lvl="1">
              <a:lnSpc>
                <a:spcPct val="100000"/>
              </a:lnSpc>
              <a:spcBef>
                <a:spcPts val="0"/>
              </a:spcBef>
              <a:buSzPct val="75000"/>
              <a:buFont typeface="Symbol" panose="05050102010706020507" pitchFamily="18" charset="2"/>
              <a:buChar char=""/>
            </a:pPr>
            <a:r>
              <a:rPr lang="en-GB" altLang="fi-FI" dirty="0" err="1" smtClean="0">
                <a:latin typeface="GFS Neohellenic" charset="0"/>
              </a:rPr>
              <a:t>Mesos</a:t>
            </a:r>
            <a:r>
              <a:rPr lang="en-GB" altLang="fi-FI" dirty="0" smtClean="0">
                <a:latin typeface="GFS Neohellenic" charset="0"/>
              </a:rPr>
              <a:t>, Yarn, </a:t>
            </a:r>
          </a:p>
          <a:p>
            <a:pPr lvl="1">
              <a:lnSpc>
                <a:spcPct val="100000"/>
              </a:lnSpc>
              <a:spcBef>
                <a:spcPts val="0"/>
              </a:spcBef>
              <a:buSzPct val="75000"/>
              <a:buFont typeface="Symbol" panose="05050102010706020507" pitchFamily="18" charset="2"/>
              <a:buChar char=""/>
            </a:pPr>
            <a:r>
              <a:rPr lang="en-GB" altLang="fi-FI" dirty="0" smtClean="0">
                <a:latin typeface="GFS Neohellenic" charset="0"/>
              </a:rPr>
              <a:t>Spark standalone</a:t>
            </a:r>
            <a:r>
              <a:rPr lang="en-US" altLang="fi-FI" dirty="0">
                <a:solidFill>
                  <a:schemeClr val="tx1"/>
                </a:solidFill>
                <a:latin typeface="GFS Neohellenic" charset="0"/>
              </a:rPr>
              <a:t> </a:t>
            </a:r>
            <a:endParaRPr lang="en-GB" altLang="fi-FI" dirty="0">
              <a:latin typeface="GFS Neohellenic" charset="0"/>
            </a:endParaRPr>
          </a:p>
          <a:p>
            <a:pPr lvl="1">
              <a:lnSpc>
                <a:spcPct val="100000"/>
              </a:lnSpc>
              <a:spcBef>
                <a:spcPts val="0"/>
              </a:spcBef>
              <a:buSzPct val="75000"/>
              <a:buFont typeface="Symbol" panose="05050102010706020507" pitchFamily="18" charset="2"/>
              <a:buChar char=""/>
            </a:pPr>
            <a:endParaRPr lang="en-GB" altLang="fi-FI" dirty="0">
              <a:latin typeface="GFS Neohellenic" charset="0"/>
            </a:endParaRPr>
          </a:p>
        </p:txBody>
      </p:sp>
      <p:sp>
        <p:nvSpPr>
          <p:cNvPr id="129"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1" name="Text Box 2"/>
          <p:cNvSpPr txBox="1">
            <a:spLocks noChangeArrowheads="1"/>
          </p:cNvSpPr>
          <p:nvPr/>
        </p:nvSpPr>
        <p:spPr bwMode="auto">
          <a:xfrm>
            <a:off x="5040312" y="5456237"/>
            <a:ext cx="4419600" cy="1050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000" b="1" dirty="0" smtClean="0">
                <a:latin typeface="GFS Neohellenic" charset="0"/>
              </a:rPr>
              <a:t>Data Locality</a:t>
            </a:r>
            <a:endParaRPr lang="en-GB" altLang="fi-FI" sz="2000" b="1" dirty="0">
              <a:latin typeface="GFS Neohellenic" charset="0"/>
            </a:endParaRPr>
          </a:p>
          <a:p>
            <a:pPr lvl="1">
              <a:lnSpc>
                <a:spcPct val="100000"/>
              </a:lnSpc>
              <a:spcBef>
                <a:spcPts val="0"/>
              </a:spcBef>
              <a:buSzPct val="75000"/>
              <a:buFont typeface="Symbol" panose="05050102010706020507" pitchFamily="18" charset="2"/>
              <a:buChar char=""/>
            </a:pPr>
            <a:r>
              <a:rPr lang="en-GB" altLang="fi-FI" dirty="0">
                <a:solidFill>
                  <a:schemeClr val="tx1"/>
                </a:solidFill>
                <a:latin typeface="GFS Neohellenic" charset="0"/>
              </a:rPr>
              <a:t>Avoid network I/O, </a:t>
            </a:r>
            <a:r>
              <a:rPr lang="en-GB" altLang="fi-FI" dirty="0" smtClean="0">
                <a:solidFill>
                  <a:schemeClr val="tx1"/>
                </a:solidFill>
                <a:latin typeface="GFS Neohellenic" charset="0"/>
              </a:rPr>
              <a:t>workers </a:t>
            </a:r>
            <a:br>
              <a:rPr lang="en-GB" altLang="fi-FI" dirty="0" smtClean="0">
                <a:solidFill>
                  <a:schemeClr val="tx1"/>
                </a:solidFill>
                <a:latin typeface="GFS Neohellenic" charset="0"/>
              </a:rPr>
            </a:br>
            <a:r>
              <a:rPr lang="en-GB" altLang="fi-FI" dirty="0" smtClean="0">
                <a:solidFill>
                  <a:schemeClr val="tx1"/>
                </a:solidFill>
                <a:latin typeface="GFS Neohellenic" charset="0"/>
              </a:rPr>
              <a:t>should </a:t>
            </a:r>
            <a:r>
              <a:rPr lang="en-GB" altLang="fi-FI" dirty="0">
                <a:solidFill>
                  <a:schemeClr val="tx1"/>
                </a:solidFill>
                <a:latin typeface="GFS Neohellenic" charset="0"/>
              </a:rPr>
              <a:t>manage local data </a:t>
            </a:r>
            <a:endParaRPr lang="en-GB" altLang="fi-FI" dirty="0" smtClean="0">
              <a:solidFill>
                <a:schemeClr val="tx1"/>
              </a:solidFill>
              <a:latin typeface="GFS Neohellenic" charset="0"/>
            </a:endParaRPr>
          </a:p>
          <a:p>
            <a:pPr lvl="1">
              <a:lnSpc>
                <a:spcPct val="100000"/>
              </a:lnSpc>
              <a:spcBef>
                <a:spcPts val="0"/>
              </a:spcBef>
              <a:buSzPct val="75000"/>
              <a:buFont typeface="Symbol" panose="05050102010706020507" pitchFamily="18" charset="2"/>
              <a:buChar char=""/>
            </a:pPr>
            <a:r>
              <a:rPr lang="en-GB" altLang="fi-FI" dirty="0" smtClean="0">
                <a:solidFill>
                  <a:schemeClr val="tx1"/>
                </a:solidFill>
                <a:latin typeface="GFS Neohellenic" charset="0"/>
              </a:rPr>
              <a:t>If cached </a:t>
            </a:r>
            <a:r>
              <a:rPr lang="en-GB" altLang="fi-FI" dirty="0">
                <a:solidFill>
                  <a:schemeClr val="tx1"/>
                </a:solidFill>
                <a:latin typeface="GFS Neohellenic" charset="0"/>
              </a:rPr>
              <a:t>use its locations</a:t>
            </a:r>
            <a:r>
              <a:rPr lang="en-US" altLang="fi-FI" dirty="0">
                <a:solidFill>
                  <a:schemeClr val="tx1"/>
                </a:solidFill>
                <a:latin typeface="GFS Neohellenic" charset="0"/>
              </a:rPr>
              <a:t> </a:t>
            </a:r>
            <a:endParaRPr lang="en-GB" altLang="fi-FI" dirty="0">
              <a:latin typeface="GFS Neohellenic" charset="0"/>
            </a:endParaRPr>
          </a:p>
          <a:p>
            <a:pPr lvl="1">
              <a:lnSpc>
                <a:spcPct val="100000"/>
              </a:lnSpc>
              <a:spcBef>
                <a:spcPts val="0"/>
              </a:spcBef>
              <a:buSzPct val="75000"/>
              <a:buFont typeface="Symbol" panose="05050102010706020507" pitchFamily="18" charset="2"/>
              <a:buChar char=""/>
            </a:pPr>
            <a:endParaRPr lang="en-GB" altLang="fi-FI" dirty="0">
              <a:latin typeface="GFS Neohellenic"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374" y="1654175"/>
            <a:ext cx="6609489" cy="4081830"/>
          </a:xfrm>
          <a:prstGeom prst="rect">
            <a:avLst/>
          </a:prstGeom>
        </p:spPr>
      </p:pic>
    </p:spTree>
    <p:extLst>
      <p:ext uri="{BB962C8B-B14F-4D97-AF65-F5344CB8AC3E}">
        <p14:creationId xmlns:p14="http://schemas.microsoft.com/office/powerpoint/2010/main" val="1254557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58C9135A-8FFB-4098-9917-591AF8A3AFD4}" type="slidenum">
              <a:rPr lang="en-GB" altLang="fi-FI"/>
              <a:pPr/>
              <a:t>18</a:t>
            </a:fld>
            <a:endParaRPr lang="en-GB" altLang="fi-FI"/>
          </a:p>
        </p:txBody>
      </p:sp>
      <p:sp>
        <p:nvSpPr>
          <p:cNvPr id="2150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Physical Computational Units</a:t>
            </a:r>
            <a:endParaRPr lang="en-GB" altLang="fi-FI" dirty="0">
              <a:solidFill>
                <a:srgbClr val="CC0000"/>
              </a:solidFill>
              <a:latin typeface="GFS Neohellenic" charset="0"/>
            </a:endParaRPr>
          </a:p>
        </p:txBody>
      </p:sp>
      <p:sp>
        <p:nvSpPr>
          <p:cNvPr id="21506" name="Rectangle 2"/>
          <p:cNvSpPr>
            <a:spLocks noGrp="1" noChangeArrowheads="1"/>
          </p:cNvSpPr>
          <p:nvPr>
            <p:ph type="body" idx="1"/>
          </p:nvPr>
        </p:nvSpPr>
        <p:spPr>
          <a:xfrm>
            <a:off x="504878" y="1390650"/>
            <a:ext cx="9070975" cy="5070475"/>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latin typeface="GFS Neohellenic" charset="0"/>
              </a:rPr>
              <a:t>Jobs</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   Individual executed action – top level work item</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   Composed by a set of tasks arranged in stages</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solidFill>
                  <a:schemeClr val="tx1"/>
                </a:solidFill>
                <a:latin typeface="GFS Neohellenic" charset="0"/>
              </a:rPr>
              <a:t>Stages</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   A wave of work within a job corresponding to one or more pipelined RDDs</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solidFill>
                  <a:schemeClr val="tx1"/>
                </a:solidFill>
                <a:latin typeface="GFS Neohellenic" charset="0"/>
              </a:rPr>
              <a:t>   Job split based on previous cached action or shuffle</a:t>
            </a: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solidFill>
                  <a:schemeClr val="tx1"/>
                </a:solidFill>
                <a:latin typeface="GFS Neohellenic" charset="0"/>
              </a:rPr>
              <a:t>Tasks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  A unit of work within a stage corresponding to one RDD partition – The minimum unit of physical execution</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solidFill>
                  <a:schemeClr val="tx1"/>
                </a:solidFill>
                <a:latin typeface="GFS Neohellenic" charset="0"/>
              </a:rPr>
              <a:t>Shuffle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   Redistribution of data across nodes - The transfer of data between stages </a:t>
            </a:r>
            <a:endParaRPr lang="en-GB" altLang="fi-FI" sz="2400" dirty="0">
              <a:solidFill>
                <a:schemeClr val="tx1"/>
              </a:solidFill>
              <a:latin typeface="GFS Neohellenic" charset="0"/>
            </a:endParaRP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149"/>
          <p:cNvSpPr/>
          <p:nvPr/>
        </p:nvSpPr>
        <p:spPr bwMode="auto">
          <a:xfrm>
            <a:off x="8109900"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49" name="Rounded Rectangle 148"/>
          <p:cNvSpPr/>
          <p:nvPr/>
        </p:nvSpPr>
        <p:spPr bwMode="auto">
          <a:xfrm>
            <a:off x="6313311"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46" name="Rounded Rectangle 145"/>
          <p:cNvSpPr/>
          <p:nvPr/>
        </p:nvSpPr>
        <p:spPr bwMode="auto">
          <a:xfrm>
            <a:off x="3989955" y="1911347"/>
            <a:ext cx="221114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55" name="Rounded Rectangle 154"/>
          <p:cNvSpPr/>
          <p:nvPr/>
        </p:nvSpPr>
        <p:spPr bwMode="auto">
          <a:xfrm>
            <a:off x="402289" y="1913512"/>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145" name="Rounded Rectangle 144"/>
          <p:cNvSpPr/>
          <p:nvPr/>
        </p:nvSpPr>
        <p:spPr bwMode="auto">
          <a:xfrm>
            <a:off x="2207740" y="1911348"/>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5" name="Slide Number Placeholder 5"/>
          <p:cNvSpPr>
            <a:spLocks noGrp="1"/>
          </p:cNvSpPr>
          <p:nvPr>
            <p:ph type="sldNum" idx="12"/>
          </p:nvPr>
        </p:nvSpPr>
        <p:spPr/>
        <p:txBody>
          <a:bodyPr/>
          <a:lstStyle/>
          <a:p>
            <a:fld id="{E7C9812A-452A-4F1C-84D9-B5A6A159CA92}" type="slidenum">
              <a:rPr lang="en-GB" altLang="fi-FI"/>
              <a:pPr/>
              <a:t>19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54331" name="TextBox 54330"/>
          <p:cNvSpPr txBox="1"/>
          <p:nvPr/>
        </p:nvSpPr>
        <p:spPr>
          <a:xfrm>
            <a:off x="3989955" y="5094294"/>
            <a:ext cx="2211148" cy="1036438"/>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mn-lt"/>
              </a:rPr>
              <a:t>split graph into stages of tasks</a:t>
            </a:r>
          </a:p>
          <a:p>
            <a:pPr>
              <a:lnSpc>
                <a:spcPct val="69000"/>
              </a:lnSpc>
              <a:spcBef>
                <a:spcPts val="1425"/>
              </a:spcBef>
              <a:buSzPct val="45000"/>
              <a:buFont typeface="Wingdings" panose="05000000000000000000" pitchFamily="2" charset="2"/>
              <a:buNone/>
            </a:pPr>
            <a:r>
              <a:rPr lang="en-GB" altLang="fi-FI" sz="1700" dirty="0">
                <a:latin typeface="+mn-lt"/>
              </a:rPr>
              <a:t>submit each stage as </a:t>
            </a:r>
            <a:r>
              <a:rPr lang="en-GB" altLang="fi-FI" sz="1700" dirty="0" smtClean="0">
                <a:latin typeface="+mn-lt"/>
              </a:rPr>
              <a:t>ready</a:t>
            </a:r>
            <a:endParaRPr lang="en-GB" altLang="fi-FI" sz="1700" dirty="0">
              <a:latin typeface="+mn-lt"/>
            </a:endParaRPr>
          </a:p>
        </p:txBody>
      </p:sp>
      <p:sp>
        <p:nvSpPr>
          <p:cNvPr id="152" name="TextBox 151"/>
          <p:cNvSpPr txBox="1"/>
          <p:nvPr/>
        </p:nvSpPr>
        <p:spPr>
          <a:xfrm>
            <a:off x="2202250" y="5050254"/>
            <a:ext cx="1675498" cy="646972"/>
          </a:xfrm>
          <a:prstGeom prst="rect">
            <a:avLst/>
          </a:prstGeom>
          <a:noFill/>
        </p:spPr>
        <p:txBody>
          <a:bodyPr wrap="square" rtlCol="0">
            <a:spAutoFit/>
          </a:bodyPr>
          <a:lstStyle/>
          <a:p>
            <a:pPr>
              <a:lnSpc>
                <a:spcPct val="106000"/>
              </a:lnSpc>
              <a:spcBef>
                <a:spcPts val="1425"/>
              </a:spcBef>
              <a:buSzPct val="45000"/>
            </a:pPr>
            <a:r>
              <a:rPr lang="en-GB" altLang="fi-FI" sz="1700" dirty="0" smtClean="0">
                <a:latin typeface="+mn-lt"/>
              </a:rPr>
              <a:t>Build </a:t>
            </a:r>
            <a:r>
              <a:rPr lang="en-GB" altLang="fi-FI" sz="1700" dirty="0">
                <a:latin typeface="+mn-lt"/>
              </a:rPr>
              <a:t>the operator </a:t>
            </a:r>
            <a:r>
              <a:rPr lang="en-GB" altLang="fi-FI" sz="1700" dirty="0" smtClean="0">
                <a:latin typeface="+mn-lt"/>
              </a:rPr>
              <a:t>DAG</a:t>
            </a:r>
          </a:p>
        </p:txBody>
      </p:sp>
      <p:sp>
        <p:nvSpPr>
          <p:cNvPr id="153" name="TextBox 152"/>
          <p:cNvSpPr txBox="1"/>
          <p:nvPr/>
        </p:nvSpPr>
        <p:spPr>
          <a:xfrm>
            <a:off x="6313311" y="5094294"/>
            <a:ext cx="1695238" cy="1178912"/>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mn-lt"/>
              </a:rPr>
              <a:t>launches tasks via cluster manager</a:t>
            </a:r>
          </a:p>
          <a:p>
            <a:pPr>
              <a:lnSpc>
                <a:spcPct val="69000"/>
              </a:lnSpc>
              <a:spcBef>
                <a:spcPts val="1425"/>
              </a:spcBef>
              <a:buSzPct val="45000"/>
              <a:buFont typeface="Wingdings" panose="05000000000000000000" pitchFamily="2" charset="2"/>
              <a:buNone/>
            </a:pPr>
            <a:r>
              <a:rPr lang="en-GB" altLang="fi-FI" sz="1700" dirty="0">
                <a:latin typeface="+mn-lt"/>
              </a:rPr>
              <a:t>retries failed or struggling tasks</a:t>
            </a:r>
          </a:p>
        </p:txBody>
      </p:sp>
      <p:sp>
        <p:nvSpPr>
          <p:cNvPr id="154" name="TextBox 153"/>
          <p:cNvSpPr txBox="1"/>
          <p:nvPr/>
        </p:nvSpPr>
        <p:spPr>
          <a:xfrm>
            <a:off x="8187721" y="5098284"/>
            <a:ext cx="1617417" cy="1036438"/>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dirty="0">
                <a:latin typeface="+mn-lt"/>
              </a:rPr>
              <a:t>executes tasks</a:t>
            </a:r>
          </a:p>
          <a:p>
            <a:pPr>
              <a:lnSpc>
                <a:spcPct val="69000"/>
              </a:lnSpc>
              <a:spcBef>
                <a:spcPts val="1425"/>
              </a:spcBef>
              <a:buSzPct val="45000"/>
              <a:buFont typeface="Wingdings" panose="05000000000000000000" pitchFamily="2" charset="2"/>
              <a:buNone/>
            </a:pPr>
            <a:r>
              <a:rPr lang="en-GB" altLang="fi-FI" dirty="0" smtClean="0">
                <a:latin typeface="+mn-lt"/>
              </a:rPr>
              <a:t>stores </a:t>
            </a:r>
            <a:r>
              <a:rPr lang="en-GB" altLang="fi-FI" dirty="0">
                <a:latin typeface="+mn-lt"/>
              </a:rPr>
              <a:t>and </a:t>
            </a:r>
            <a:r>
              <a:rPr lang="en-GB" altLang="fi-FI" dirty="0" smtClean="0">
                <a:latin typeface="+mn-lt"/>
              </a:rPr>
              <a:t>serves </a:t>
            </a:r>
            <a:r>
              <a:rPr lang="en-GB" altLang="fi-FI" dirty="0">
                <a:latin typeface="+mn-lt"/>
              </a:rPr>
              <a:t>blocks</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 name="TextBox 176"/>
          <p:cNvSpPr txBox="1"/>
          <p:nvPr/>
        </p:nvSpPr>
        <p:spPr>
          <a:xfrm>
            <a:off x="472705" y="5050254"/>
            <a:ext cx="1675498" cy="615553"/>
          </a:xfrm>
          <a:prstGeom prst="rect">
            <a:avLst/>
          </a:prstGeom>
          <a:noFill/>
        </p:spPr>
        <p:txBody>
          <a:bodyPr wrap="square" rtlCol="0">
            <a:spAutoFit/>
          </a:bodyPr>
          <a:lstStyle/>
          <a:p>
            <a:pPr>
              <a:lnSpc>
                <a:spcPct val="100000"/>
              </a:lnSpc>
              <a:spcBef>
                <a:spcPts val="0"/>
              </a:spcBef>
              <a:buSzPct val="45000"/>
              <a:buFont typeface="Wingdings" panose="05000000000000000000" pitchFamily="2" charset="2"/>
              <a:buNone/>
            </a:pPr>
            <a:r>
              <a:rPr lang="en-GB" altLang="fi-FI" sz="1700" dirty="0" smtClean="0">
                <a:latin typeface="+mn-lt"/>
              </a:rPr>
              <a:t>User defined computations</a:t>
            </a:r>
            <a:endParaRPr lang="en-GB" altLang="fi-FI" sz="1700" dirty="0">
              <a:latin typeface="+mn-lt"/>
            </a:endParaRPr>
          </a:p>
        </p:txBody>
      </p: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3434774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2</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Agenda</a:t>
            </a:r>
          </a:p>
        </p:txBody>
      </p:sp>
      <p:sp>
        <p:nvSpPr>
          <p:cNvPr id="4098" name="Rectangle 2"/>
          <p:cNvSpPr>
            <a:spLocks noGrp="1" noChangeArrowheads="1"/>
          </p:cNvSpPr>
          <p:nvPr>
            <p:ph type="body" idx="1"/>
          </p:nvPr>
        </p:nvSpPr>
        <p:spPr>
          <a:xfrm>
            <a:off x="1077912" y="1265237"/>
            <a:ext cx="9070975" cy="5070475"/>
          </a:xfrm>
          <a:ln/>
        </p:spPr>
        <p:txBody>
          <a:bodyPr tIns="157480"/>
          <a:lstStyle/>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b="1" dirty="0" smtClean="0"/>
              <a:t>First Part</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	</a:t>
            </a:r>
            <a:r>
              <a:rPr lang="en-GB" altLang="fi-FI" sz="2000" dirty="0" smtClean="0"/>
              <a:t>Introduction </a:t>
            </a:r>
            <a:r>
              <a:rPr lang="en-GB" altLang="fi-FI" sz="2000" dirty="0"/>
              <a:t>to </a:t>
            </a:r>
            <a:r>
              <a:rPr lang="en-GB" altLang="fi-FI" sz="2000" dirty="0" smtClean="0"/>
              <a:t>Big Data &amp; Spark</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dirty="0"/>
              <a:t>	</a:t>
            </a:r>
            <a:r>
              <a:rPr lang="en-GB" altLang="fi-FI" sz="2000" dirty="0" smtClean="0"/>
              <a:t>Workflow of a spark computation</a:t>
            </a:r>
          </a:p>
          <a:p>
            <a:pPr marL="831850" lvl="1"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1800" dirty="0"/>
              <a:t>	</a:t>
            </a:r>
            <a:r>
              <a:rPr lang="en-GB" altLang="fi-FI" sz="1800" dirty="0" smtClean="0"/>
              <a:t>Focus on RDDs</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b="1" dirty="0" smtClean="0"/>
              <a:t>Second Part</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b="1" dirty="0" smtClean="0"/>
              <a:t>	</a:t>
            </a:r>
            <a:r>
              <a:rPr lang="en-GB" altLang="fi-FI" sz="2000" dirty="0" smtClean="0"/>
              <a:t>Operations - Transformations &amp; Actions</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dirty="0"/>
              <a:t>	</a:t>
            </a:r>
            <a:r>
              <a:rPr lang="en-GB" altLang="fi-FI" sz="2000" dirty="0" smtClean="0"/>
              <a:t>Shuffle &amp; Performance Tips</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dirty="0" smtClean="0"/>
              <a:t>	Code Examples</a:t>
            </a:r>
            <a:r>
              <a:rPr lang="en-GB" altLang="fi-FI" sz="2000" dirty="0"/>
              <a:t> &amp; </a:t>
            </a:r>
            <a:r>
              <a:rPr lang="en-US" altLang="fi-FI" sz="2000" dirty="0" smtClean="0"/>
              <a:t>Reference to Spark </a:t>
            </a:r>
            <a:r>
              <a:rPr lang="en-GB" altLang="fi-FI" sz="2000" dirty="0" smtClean="0"/>
              <a:t>Components</a:t>
            </a:r>
          </a:p>
          <a:p>
            <a:pPr marL="431800" indent="-323850">
              <a:lnSpc>
                <a:spcPct val="69000"/>
              </a:lnSpc>
              <a:spcAft>
                <a:spcPts val="600"/>
              </a:spcAft>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b="1" dirty="0"/>
              <a:t>Discussion</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b="1" dirty="0" smtClean="0"/>
              <a:t>Break</a:t>
            </a:r>
          </a:p>
          <a:p>
            <a:pPr marL="431800" indent="-323850">
              <a:lnSpc>
                <a:spcPct val="69000"/>
              </a:lnSpc>
              <a:spcAft>
                <a:spcPts val="600"/>
              </a:spcAft>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000" b="1" dirty="0" smtClean="0"/>
              <a:t>Third Part – Hands on Session</a:t>
            </a:r>
            <a:endParaRPr lang="en-GB" altLang="fi-FI" sz="2000" dirty="0"/>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55" name="Rounded Rectangle 154"/>
          <p:cNvSpPr/>
          <p:nvPr/>
        </p:nvSpPr>
        <p:spPr bwMode="auto">
          <a:xfrm>
            <a:off x="402289" y="1913512"/>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20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 name="TextBox 176"/>
          <p:cNvSpPr txBox="1"/>
          <p:nvPr/>
        </p:nvSpPr>
        <p:spPr>
          <a:xfrm>
            <a:off x="472705" y="5050254"/>
            <a:ext cx="1675498" cy="615553"/>
          </a:xfrm>
          <a:prstGeom prst="rect">
            <a:avLst/>
          </a:prstGeom>
          <a:noFill/>
        </p:spPr>
        <p:txBody>
          <a:bodyPr wrap="square" rtlCol="0">
            <a:spAutoFit/>
          </a:bodyPr>
          <a:lstStyle/>
          <a:p>
            <a:pPr>
              <a:lnSpc>
                <a:spcPct val="100000"/>
              </a:lnSpc>
              <a:spcBef>
                <a:spcPts val="0"/>
              </a:spcBef>
              <a:buSzPct val="45000"/>
              <a:buFont typeface="Wingdings" panose="05000000000000000000" pitchFamily="2" charset="2"/>
              <a:buNone/>
            </a:pPr>
            <a:r>
              <a:rPr lang="en-GB" altLang="fi-FI" sz="1700" dirty="0" smtClean="0"/>
              <a:t>User defined computations</a:t>
            </a:r>
            <a:endParaRPr lang="en-GB" altLang="fi-FI" sz="1700" dirty="0"/>
          </a:p>
        </p:txBody>
      </p: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10345417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21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Driver</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147762"/>
            <a:ext cx="9126537" cy="5070475"/>
          </a:xfrm>
          <a:ln/>
        </p:spPr>
        <p:txBody>
          <a:bodyPr tIns="157480"/>
          <a:lstStyle/>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The </a:t>
            </a:r>
            <a:r>
              <a:rPr lang="en-US" altLang="fi-FI" sz="2400" dirty="0">
                <a:latin typeface="GFS Neohellenic" charset="0"/>
              </a:rPr>
              <a:t>Driver is the user defined </a:t>
            </a:r>
            <a:r>
              <a:rPr lang="en-US" altLang="fi-FI" sz="2400" dirty="0" smtClean="0">
                <a:latin typeface="GFS Neohellenic" charset="0"/>
              </a:rPr>
              <a:t>program</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a:latin typeface="GFS Neohellenic" charset="0"/>
              </a:rPr>
              <a:t>Represents a connection to the computing cluster </a:t>
            </a:r>
            <a:endParaRPr lang="en-US" altLang="fi-FI" sz="2400" dirty="0" smtClean="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When </a:t>
            </a:r>
            <a:r>
              <a:rPr lang="en-US" altLang="fi-FI" sz="2400" dirty="0">
                <a:latin typeface="GFS Neohellenic" charset="0"/>
              </a:rPr>
              <a:t>a spark program is submitted to the </a:t>
            </a:r>
            <a:r>
              <a:rPr lang="en-US" altLang="fi-FI" sz="2400" dirty="0" smtClean="0">
                <a:latin typeface="GFS Neohellenic" charset="0"/>
              </a:rPr>
              <a:t>framework</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the </a:t>
            </a:r>
            <a:r>
              <a:rPr lang="en-US" altLang="fi-FI" sz="2400" dirty="0">
                <a:latin typeface="GFS Neohellenic" charset="0"/>
              </a:rPr>
              <a:t>framework bounds it to a single </a:t>
            </a:r>
            <a:r>
              <a:rPr lang="en-US" altLang="fi-FI" sz="2400" dirty="0" err="1" smtClean="0">
                <a:latin typeface="GFS Neohellenic" charset="0"/>
              </a:rPr>
              <a:t>SparkContext</a:t>
            </a:r>
            <a:r>
              <a:rPr lang="en-US" altLang="fi-FI" sz="2400" dirty="0" smtClean="0">
                <a:latin typeface="GFS Neohellenic" charset="0"/>
              </a:rPr>
              <a:t> </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with </a:t>
            </a:r>
            <a:r>
              <a:rPr lang="en-US" altLang="fi-FI" sz="2400" dirty="0">
                <a:latin typeface="GFS Neohellenic" charset="0"/>
              </a:rPr>
              <a:t>a specific </a:t>
            </a:r>
            <a:r>
              <a:rPr lang="en-US" altLang="fi-FI" sz="2400" dirty="0" smtClean="0">
                <a:latin typeface="GFS Neohellenic" charset="0"/>
              </a:rPr>
              <a:t>configuration (</a:t>
            </a:r>
            <a:r>
              <a:rPr lang="en-US" altLang="fi-FI" sz="2400" dirty="0" err="1" smtClean="0">
                <a:latin typeface="GFS Neohellenic" charset="0"/>
              </a:rPr>
              <a:t>SparkConf</a:t>
            </a:r>
            <a:r>
              <a:rPr lang="en-US" altLang="fi-FI" sz="2400" dirty="0" smtClean="0">
                <a:latin typeface="GFS Neohellenic" charset="0"/>
              </a:rPr>
              <a:t>)</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one </a:t>
            </a:r>
            <a:r>
              <a:rPr lang="en-US" altLang="fi-FI" sz="2400" dirty="0">
                <a:latin typeface="GFS Neohellenic" charset="0"/>
              </a:rPr>
              <a:t>JVM per </a:t>
            </a:r>
            <a:r>
              <a:rPr lang="en-US" altLang="fi-FI" sz="2400" dirty="0" err="1" smtClean="0">
                <a:latin typeface="GFS Neohellenic" charset="0"/>
              </a:rPr>
              <a:t>SparkContext</a:t>
            </a:r>
            <a:endParaRPr lang="en-US" altLang="fi-FI" sz="2400" dirty="0" smtClean="0">
              <a:latin typeface="GFS Neohellenic" charset="0"/>
            </a:endParaRP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a:latin typeface="GFS Neohellenic" charset="0"/>
              </a:rPr>
              <a:t>and the program </a:t>
            </a:r>
            <a:r>
              <a:rPr lang="en-US" altLang="fi-FI" sz="2400" dirty="0" smtClean="0">
                <a:latin typeface="GFS Neohellenic" charset="0"/>
              </a:rPr>
              <a:t>starts</a:t>
            </a:r>
            <a:endParaRPr lang="en-US" altLang="fi-FI" sz="2400" dirty="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When </a:t>
            </a:r>
            <a:r>
              <a:rPr lang="en-US" altLang="fi-FI" sz="2400" dirty="0">
                <a:latin typeface="GFS Neohellenic" charset="0"/>
              </a:rPr>
              <a:t>a </a:t>
            </a:r>
            <a:r>
              <a:rPr lang="en-US" altLang="fi-FI" sz="2400" dirty="0" err="1">
                <a:latin typeface="GFS Neohellenic" charset="0"/>
              </a:rPr>
              <a:t>SparkContext</a:t>
            </a:r>
            <a:r>
              <a:rPr lang="en-US" altLang="fi-FI" sz="2400" dirty="0">
                <a:latin typeface="GFS Neohellenic" charset="0"/>
              </a:rPr>
              <a:t> is started each worker node starts one or more executors </a:t>
            </a:r>
            <a:endParaRPr lang="en-US" altLang="fi-FI" sz="2400" dirty="0" smtClean="0">
              <a:latin typeface="GFS Neohellenic" charset="0"/>
            </a:endParaRP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A </a:t>
            </a:r>
            <a:r>
              <a:rPr lang="en-US" altLang="fi-FI" sz="2400" dirty="0" err="1">
                <a:latin typeface="GFS Neohellenic" charset="0"/>
              </a:rPr>
              <a:t>SparkContext</a:t>
            </a:r>
            <a:r>
              <a:rPr lang="en-US" altLang="fi-FI" sz="2400" dirty="0">
                <a:latin typeface="GFS Neohellenic" charset="0"/>
              </a:rPr>
              <a:t> is </a:t>
            </a:r>
            <a:r>
              <a:rPr lang="en-US" altLang="fi-FI" sz="2400" dirty="0" smtClean="0">
                <a:latin typeface="GFS Neohellenic" charset="0"/>
              </a:rPr>
              <a:t>responsible</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for </a:t>
            </a:r>
            <a:r>
              <a:rPr lang="en-US" altLang="fi-FI" sz="2400" dirty="0">
                <a:latin typeface="GFS Neohellenic" charset="0"/>
              </a:rPr>
              <a:t>creating RDDs based on the user defined computation </a:t>
            </a:r>
            <a:endParaRPr lang="en-US" altLang="fi-FI" sz="2400" dirty="0" smtClean="0">
              <a:latin typeface="GFS Neohellenic" charset="0"/>
            </a:endParaRP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task scheduling</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for shared variables</a:t>
            </a: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a:latin typeface="GFS Neohellenic" charset="0"/>
              </a:rPr>
              <a:t>f</a:t>
            </a:r>
            <a:r>
              <a:rPr lang="en-US" altLang="fi-FI" sz="2400" dirty="0" smtClean="0">
                <a:latin typeface="GFS Neohellenic" charset="0"/>
              </a:rPr>
              <a:t>or collecting the results</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996106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22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Shared Variables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smtClean="0">
                <a:latin typeface="GFS Neohellenic" charset="0"/>
              </a:rPr>
              <a:t>Broadcast </a:t>
            </a:r>
            <a:r>
              <a:rPr lang="en-GB" altLang="fi-FI" sz="2400" b="1" dirty="0">
                <a:latin typeface="GFS Neohellenic" charset="0"/>
              </a:rPr>
              <a:t>variables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Efficiently send a large read only </a:t>
            </a:r>
            <a:r>
              <a:rPr lang="en-GB" altLang="fi-FI" sz="2400" dirty="0" smtClean="0">
                <a:latin typeface="GFS Neohellenic" charset="0"/>
              </a:rPr>
              <a:t>value to </a:t>
            </a:r>
            <a:r>
              <a:rPr lang="en-GB" altLang="fi-FI" sz="2400" dirty="0">
                <a:latin typeface="GFS Neohellenic" charset="0"/>
              </a:rPr>
              <a:t>all worker nodes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Uses a </a:t>
            </a:r>
            <a:r>
              <a:rPr lang="en-GB" altLang="fi-FI" sz="2400" dirty="0" err="1">
                <a:latin typeface="GFS Neohellenic" charset="0"/>
              </a:rPr>
              <a:t>bittorrent</a:t>
            </a:r>
            <a:r>
              <a:rPr lang="en-GB" altLang="fi-FI" sz="2400" dirty="0">
                <a:latin typeface="GFS Neohellenic" charset="0"/>
              </a:rPr>
              <a:t> technique</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Data is split to blocks</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When a </a:t>
            </a:r>
            <a:r>
              <a:rPr lang="en-GB" altLang="fi-FI" dirty="0" err="1">
                <a:latin typeface="GFS Neohellenic" charset="0"/>
              </a:rPr>
              <a:t>leecher</a:t>
            </a:r>
            <a:r>
              <a:rPr lang="en-GB" altLang="fi-FI" dirty="0">
                <a:latin typeface="GFS Neohellenic" charset="0"/>
              </a:rPr>
              <a:t> fetches a block, then it acts as a source for this block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e.g. send a large feature vector in a ML algorithm to all nodes or send a read-only dataset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b="1" dirty="0">
                <a:latin typeface="GFS Neohellenic" charset="0"/>
              </a:rPr>
              <a:t>Accumulators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Aggregate values from worker nodes back to the driver program</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Only the driver can access the value of an accumulator not the tasks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latin typeface="GFS Neohellenic" charset="0"/>
              </a:rPr>
              <a:t>e.g. count </a:t>
            </a:r>
            <a:r>
              <a:rPr lang="en-GB" altLang="fi-FI" sz="2400" dirty="0" smtClean="0">
                <a:latin typeface="GFS Neohellenic" charset="0"/>
              </a:rPr>
              <a:t>events that </a:t>
            </a:r>
            <a:r>
              <a:rPr lang="en-GB" altLang="fi-FI" sz="2400" dirty="0">
                <a:latin typeface="GFS Neohellenic" charset="0"/>
              </a:rPr>
              <a:t>occur </a:t>
            </a:r>
            <a:r>
              <a:rPr lang="en-GB" altLang="fi-FI" sz="2400" dirty="0" smtClean="0">
                <a:latin typeface="GFS Neohellenic" charset="0"/>
              </a:rPr>
              <a:t>during job </a:t>
            </a:r>
            <a:r>
              <a:rPr lang="en-GB" altLang="fi-FI" sz="2400" dirty="0">
                <a:latin typeface="GFS Neohellenic" charset="0"/>
              </a:rPr>
              <a:t>execution for debugging purposes</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424139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0B647FA-24C4-4876-84A3-A1650D73D956}" type="slidenum">
              <a:rPr lang="en-GB" altLang="fi-FI"/>
              <a:pPr/>
              <a:t>23</a:t>
            </a:fld>
            <a:endParaRPr lang="en-GB" altLang="fi-FI"/>
          </a:p>
        </p:txBody>
      </p:sp>
      <p:sp>
        <p:nvSpPr>
          <p:cNvPr id="552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Broadcast &amp; Accumulators</a:t>
            </a: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171450"/>
            <a:ext cx="7378700" cy="72908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299" name="Text Box 3"/>
          <p:cNvSpPr txBox="1">
            <a:spLocks noChangeArrowheads="1"/>
          </p:cNvSpPr>
          <p:nvPr/>
        </p:nvSpPr>
        <p:spPr bwMode="auto">
          <a:xfrm>
            <a:off x="6626225" y="6464300"/>
            <a:ext cx="33782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http://datalakes.com/rdds-simplified2/</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919686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145" name="Rounded Rectangle 144"/>
          <p:cNvSpPr/>
          <p:nvPr/>
        </p:nvSpPr>
        <p:spPr bwMode="auto">
          <a:xfrm>
            <a:off x="2207740" y="1911348"/>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5" name="Slide Number Placeholder 5"/>
          <p:cNvSpPr>
            <a:spLocks noGrp="1"/>
          </p:cNvSpPr>
          <p:nvPr>
            <p:ph type="sldNum" idx="12"/>
          </p:nvPr>
        </p:nvSpPr>
        <p:spPr/>
        <p:txBody>
          <a:bodyPr/>
          <a:lstStyle/>
          <a:p>
            <a:fld id="{E7C9812A-452A-4F1C-84D9-B5A6A159CA92}" type="slidenum">
              <a:rPr lang="en-GB" altLang="fi-FI"/>
              <a:pPr/>
              <a:t>24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152" name="TextBox 151"/>
          <p:cNvSpPr txBox="1"/>
          <p:nvPr/>
        </p:nvSpPr>
        <p:spPr>
          <a:xfrm>
            <a:off x="2202250" y="5050254"/>
            <a:ext cx="1675498" cy="646972"/>
          </a:xfrm>
          <a:prstGeom prst="rect">
            <a:avLst/>
          </a:prstGeom>
          <a:noFill/>
        </p:spPr>
        <p:txBody>
          <a:bodyPr wrap="square" rtlCol="0">
            <a:spAutoFit/>
          </a:bodyPr>
          <a:lstStyle/>
          <a:p>
            <a:pPr>
              <a:lnSpc>
                <a:spcPct val="106000"/>
              </a:lnSpc>
              <a:spcBef>
                <a:spcPts val="1425"/>
              </a:spcBef>
              <a:buSzPct val="45000"/>
            </a:pPr>
            <a:r>
              <a:rPr lang="en-GB" altLang="fi-FI" sz="1700" dirty="0" smtClean="0">
                <a:latin typeface="+mn-lt"/>
              </a:rPr>
              <a:t>Build </a:t>
            </a:r>
            <a:r>
              <a:rPr lang="en-GB" altLang="fi-FI" sz="1700" dirty="0">
                <a:latin typeface="+mn-lt"/>
              </a:rPr>
              <a:t>the </a:t>
            </a:r>
            <a:r>
              <a:rPr lang="en-GB" altLang="fi-FI" sz="1700" dirty="0" smtClean="0">
                <a:latin typeface="+mn-lt"/>
              </a:rPr>
              <a:t>operators DAG</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24917271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4DC56F86-E5DD-4FA6-8DE6-1831674EB34A}" type="slidenum">
              <a:rPr lang="en-GB" altLang="fi-FI"/>
              <a:pPr/>
              <a:t>25</a:t>
            </a:fld>
            <a:endParaRPr lang="en-GB" altLang="fi-FI"/>
          </a:p>
        </p:txBody>
      </p:sp>
      <p:sp>
        <p:nvSpPr>
          <p:cNvPr id="3072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Resilient Distributed Dataset</a:t>
            </a:r>
            <a:br>
              <a:rPr lang="en-GB" altLang="fi-FI" dirty="0" smtClean="0">
                <a:solidFill>
                  <a:srgbClr val="CC0000"/>
                </a:solidFill>
                <a:latin typeface="GFS Neohellenic" charset="0"/>
              </a:rPr>
            </a:br>
            <a:r>
              <a:rPr lang="en-GB" altLang="fi-FI" dirty="0" smtClean="0">
                <a:solidFill>
                  <a:srgbClr val="CC0000"/>
                </a:solidFill>
                <a:latin typeface="GFS Neohellenic" charset="0"/>
              </a:rPr>
              <a:t>(RDD)</a:t>
            </a:r>
            <a:endParaRPr lang="en-GB" altLang="fi-FI" dirty="0">
              <a:solidFill>
                <a:srgbClr val="CC0000"/>
              </a:solidFill>
              <a:latin typeface="GFS Neohellenic" charset="0"/>
            </a:endParaRPr>
          </a:p>
        </p:txBody>
      </p:sp>
      <p:sp>
        <p:nvSpPr>
          <p:cNvPr id="3072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0723"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marL="1295400" indent="-287338">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endParaRPr lang="en-GB" altLang="fi-FI" sz="3200" dirty="0" smtClean="0">
              <a:latin typeface="GFS Neohellenic" charset="0"/>
            </a:endParaRP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RDD Properties</a:t>
            </a:r>
          </a:p>
          <a:p>
            <a:pPr>
              <a:lnSpc>
                <a:spcPct val="69000"/>
              </a:lnSpc>
              <a:spcBef>
                <a:spcPts val="1425"/>
              </a:spcBef>
              <a:buSzPct val="45000"/>
              <a:buFont typeface="Wingdings" panose="05000000000000000000" pitchFamily="2" charset="2"/>
              <a:buNone/>
            </a:pPr>
            <a:endParaRPr lang="en-GB" altLang="fi-FI" sz="3200" dirty="0">
              <a:latin typeface="GFS Neohellenic" charset="0"/>
            </a:endParaRPr>
          </a:p>
          <a:p>
            <a:pPr lvl="2">
              <a:lnSpc>
                <a:spcPct val="69000"/>
              </a:lnSpc>
              <a:spcBef>
                <a:spcPts val="850"/>
              </a:spcBef>
              <a:buSzPct val="45000"/>
            </a:pPr>
            <a:r>
              <a:rPr lang="en-GB" altLang="fi-FI" sz="3200" dirty="0" smtClean="0">
                <a:latin typeface="GFS Neohellenic" charset="0"/>
              </a:rPr>
              <a:t>Distributed</a:t>
            </a:r>
            <a:endParaRPr lang="en-GB" altLang="fi-FI" sz="3200" dirty="0">
              <a:latin typeface="GFS Neohellenic" charset="0"/>
            </a:endParaRPr>
          </a:p>
          <a:p>
            <a:pPr lvl="2">
              <a:lnSpc>
                <a:spcPct val="69000"/>
              </a:lnSpc>
              <a:spcBef>
                <a:spcPts val="850"/>
              </a:spcBef>
              <a:buSzPct val="45000"/>
              <a:buFont typeface="Wingdings" panose="05000000000000000000" pitchFamily="2" charset="2"/>
              <a:buNone/>
            </a:pPr>
            <a:r>
              <a:rPr lang="en-GB" altLang="fi-FI" sz="3200" dirty="0" smtClean="0">
                <a:latin typeface="GFS Neohellenic" charset="0"/>
              </a:rPr>
              <a:t>Immutable</a:t>
            </a:r>
          </a:p>
          <a:p>
            <a:pPr lvl="2">
              <a:lnSpc>
                <a:spcPct val="69000"/>
              </a:lnSpc>
              <a:spcBef>
                <a:spcPts val="850"/>
              </a:spcBef>
              <a:buSzPct val="45000"/>
            </a:pPr>
            <a:r>
              <a:rPr lang="en-GB" altLang="fi-FI" sz="3200" dirty="0" smtClean="0">
                <a:latin typeface="GFS Neohellenic" charset="0"/>
              </a:rPr>
              <a:t>Fault-tolerant</a:t>
            </a:r>
            <a:endParaRPr lang="en-GB" altLang="fi-FI" sz="3200" dirty="0">
              <a:latin typeface="GFS Neohellenic" charset="0"/>
            </a:endParaRPr>
          </a:p>
          <a:p>
            <a:pPr lvl="2">
              <a:lnSpc>
                <a:spcPct val="69000"/>
              </a:lnSpc>
              <a:spcBef>
                <a:spcPts val="850"/>
              </a:spcBef>
              <a:buSzPct val="45000"/>
            </a:pPr>
            <a:r>
              <a:rPr lang="en-GB" altLang="fi-FI" sz="3200" dirty="0" smtClean="0">
                <a:latin typeface="GFS Neohellenic" charset="0"/>
              </a:rPr>
              <a:t>Lazily </a:t>
            </a:r>
            <a:r>
              <a:rPr lang="en-GB" altLang="fi-FI" sz="3200" dirty="0">
                <a:latin typeface="GFS Neohellenic" charset="0"/>
              </a:rPr>
              <a:t>evaluated</a:t>
            </a:r>
          </a:p>
          <a:p>
            <a:pPr lvl="2">
              <a:lnSpc>
                <a:spcPct val="69000"/>
              </a:lnSpc>
              <a:spcBef>
                <a:spcPts val="850"/>
              </a:spcBef>
              <a:buSzPct val="45000"/>
              <a:buFont typeface="Wingdings" panose="05000000000000000000" pitchFamily="2" charset="2"/>
              <a:buNone/>
            </a:pPr>
            <a:r>
              <a:rPr lang="en-GB" altLang="fi-FI" sz="3200" dirty="0" smtClean="0">
                <a:latin typeface="GFS Neohellenic" charset="0"/>
              </a:rPr>
              <a:t>Serializable</a:t>
            </a:r>
          </a:p>
          <a:p>
            <a:pPr lvl="2">
              <a:lnSpc>
                <a:spcPct val="69000"/>
              </a:lnSpc>
              <a:spcBef>
                <a:spcPts val="850"/>
              </a:spcBef>
              <a:buSzPct val="45000"/>
            </a:pPr>
            <a:r>
              <a:rPr lang="en-GB" altLang="fi-FI" sz="3200" dirty="0" smtClean="0">
                <a:latin typeface="GFS Neohellenic" charset="0"/>
              </a:rPr>
              <a:t>Cacheable</a:t>
            </a:r>
            <a:endParaRPr lang="en-GB" altLang="fi-FI" sz="3200" dirty="0">
              <a:latin typeface="GFS Neohellenic" charset="0"/>
            </a:endParaRPr>
          </a:p>
          <a:p>
            <a:pPr lvl="2">
              <a:lnSpc>
                <a:spcPct val="69000"/>
              </a:lnSpc>
              <a:spcBef>
                <a:spcPts val="850"/>
              </a:spcBef>
              <a:buSzPct val="45000"/>
              <a:buFont typeface="Wingdings" panose="05000000000000000000" pitchFamily="2" charset="2"/>
              <a:buNone/>
            </a:pPr>
            <a:r>
              <a:rPr lang="en-GB" altLang="fi-FI" sz="3200" dirty="0">
                <a:latin typeface="GFS Neohellenic" charset="0"/>
              </a:rPr>
              <a:t>Type </a:t>
            </a:r>
            <a:r>
              <a:rPr lang="en-GB" altLang="fi-FI" sz="3200" dirty="0" smtClean="0">
                <a:latin typeface="GFS Neohellenic" charset="0"/>
              </a:rPr>
              <a:t>safe</a:t>
            </a:r>
            <a:endParaRPr lang="en-GB" altLang="fi-FI" sz="3200" dirty="0">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6" name="Picture 2" descr="Image result for RDD parti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643" y="2179637"/>
            <a:ext cx="2237982" cy="39098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17EAFCDC-EC8C-40FF-8BF4-ABB5E8DE55F9}" type="slidenum">
              <a:rPr lang="en-GB" altLang="fi-FI"/>
              <a:pPr/>
              <a:t>26</a:t>
            </a:fld>
            <a:endParaRPr lang="en-GB" altLang="fi-FI"/>
          </a:p>
        </p:txBody>
      </p:sp>
      <p:sp>
        <p:nvSpPr>
          <p:cNvPr id="3174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RDD</a:t>
            </a:r>
            <a:r>
              <a:rPr lang="en-GB" altLang="fi-FI" dirty="0">
                <a:solidFill>
                  <a:srgbClr val="CC0000"/>
                </a:solidFill>
                <a:latin typeface="GFS Neohellenic" charset="0"/>
              </a:rPr>
              <a:t> </a:t>
            </a:r>
            <a:r>
              <a:rPr lang="en-GB" altLang="fi-FI" dirty="0" smtClean="0">
                <a:solidFill>
                  <a:srgbClr val="CC0000"/>
                </a:solidFill>
                <a:latin typeface="GFS Neohellenic" charset="0"/>
              </a:rPr>
              <a:t>- 	</a:t>
            </a:r>
            <a:br>
              <a:rPr lang="en-GB" altLang="fi-FI" dirty="0" smtClean="0">
                <a:solidFill>
                  <a:srgbClr val="CC0000"/>
                </a:solidFill>
                <a:latin typeface="GFS Neohellenic" charset="0"/>
              </a:rPr>
            </a:br>
            <a:r>
              <a:rPr lang="en-GB" altLang="fi-FI" dirty="0" smtClean="0">
                <a:solidFill>
                  <a:srgbClr val="CC0000"/>
                </a:solidFill>
                <a:latin typeface="GFS Neohellenic" charset="0"/>
              </a:rPr>
              <a:t>Resilient Distributed Dataset</a:t>
            </a:r>
            <a:endParaRPr lang="en-GB" altLang="fi-FI" dirty="0">
              <a:solidFill>
                <a:srgbClr val="CC0000"/>
              </a:solidFill>
              <a:latin typeface="GFS Neohellenic" charset="0"/>
            </a:endParaRPr>
          </a:p>
        </p:txBody>
      </p:sp>
      <p:sp>
        <p:nvSpPr>
          <p:cNvPr id="3174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1747"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400" b="1" dirty="0">
                <a:latin typeface="GFS Neohellenic" charset="0"/>
              </a:rPr>
              <a:t>What is it</a:t>
            </a:r>
            <a:r>
              <a:rPr lang="en-GB" altLang="fi-FI" sz="2400" b="1" dirty="0" smtClean="0">
                <a:latin typeface="GFS Neohellenic" charset="0"/>
              </a:rPr>
              <a:t>?</a:t>
            </a:r>
          </a:p>
          <a:p>
            <a:pPr>
              <a:lnSpc>
                <a:spcPct val="69000"/>
              </a:lnSpc>
              <a:spcBef>
                <a:spcPts val="1138"/>
              </a:spcBef>
              <a:buSzPct val="75000"/>
              <a:buFont typeface="Symbol" panose="05050102010706020507" pitchFamily="18" charset="2"/>
              <a:buChar char=""/>
            </a:pPr>
            <a:r>
              <a:rPr lang="en-US" altLang="fi-FI" sz="2400" dirty="0" smtClean="0">
                <a:solidFill>
                  <a:schemeClr val="tx1"/>
                </a:solidFill>
                <a:latin typeface="Arial"/>
              </a:rPr>
              <a:t>RDD</a:t>
            </a:r>
            <a:r>
              <a:rPr lang="en-US" altLang="fi-FI" sz="2400" dirty="0">
                <a:solidFill>
                  <a:schemeClr val="tx1"/>
                </a:solidFill>
                <a:latin typeface="Arial"/>
              </a:rPr>
              <a:t> data is just a collection of </a:t>
            </a:r>
            <a:r>
              <a:rPr lang="en-US" altLang="fi-FI" sz="2400" dirty="0" smtClean="0">
                <a:solidFill>
                  <a:schemeClr val="tx1"/>
                </a:solidFill>
                <a:latin typeface="Arial"/>
              </a:rPr>
              <a:t>partitions distributed in the cluster nodes</a:t>
            </a:r>
            <a:endParaRPr lang="en-US" altLang="fi-FI" sz="2400" b="1" dirty="0">
              <a:solidFill>
                <a:schemeClr val="tx1"/>
              </a:solidFill>
              <a:latin typeface="GFS Neohellenic" charset="0"/>
            </a:endParaRPr>
          </a:p>
          <a:p>
            <a:pPr marL="107950" indent="0">
              <a:lnSpc>
                <a:spcPct val="69000"/>
              </a:lnSpc>
              <a:spcBef>
                <a:spcPts val="1138"/>
              </a:spcBef>
              <a:buSzPct val="75000"/>
            </a:pPr>
            <a:r>
              <a:rPr lang="en-GB" altLang="fi-FI" sz="2400" b="1" dirty="0" smtClean="0">
                <a:solidFill>
                  <a:schemeClr val="tx1"/>
                </a:solidFill>
                <a:latin typeface="GFS Neohellenic" charset="0"/>
              </a:rPr>
              <a:t>Can </a:t>
            </a:r>
            <a:r>
              <a:rPr lang="en-GB" altLang="fi-FI" sz="2400" b="1" dirty="0">
                <a:solidFill>
                  <a:schemeClr val="tx1"/>
                </a:solidFill>
                <a:latin typeface="GFS Neohellenic" charset="0"/>
              </a:rPr>
              <a:t>be created</a:t>
            </a:r>
            <a:r>
              <a:rPr lang="en-US" altLang="fi-FI" sz="2400" dirty="0">
                <a:solidFill>
                  <a:schemeClr val="tx1"/>
                </a:solidFill>
                <a:latin typeface="GFS Neohellenic" charset="0"/>
              </a:rPr>
              <a:t> </a:t>
            </a: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From storage (distributed file system, dataset, plain file)</a:t>
            </a:r>
            <a:r>
              <a:rPr lang="en-US" altLang="fi-FI" sz="2400" dirty="0">
                <a:solidFill>
                  <a:schemeClr val="tx1"/>
                </a:solidFill>
                <a:latin typeface="Arial"/>
              </a:rPr>
              <a:t> </a:t>
            </a:r>
            <a:endParaRPr lang="en-GB" altLang="fi-FI" sz="2400" dirty="0">
              <a:solidFill>
                <a:schemeClr val="tx1"/>
              </a:solidFill>
              <a:latin typeface="Arial"/>
            </a:endParaRP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From another RDD</a:t>
            </a:r>
          </a:p>
          <a:p>
            <a:pPr marL="107950" indent="0">
              <a:lnSpc>
                <a:spcPct val="69000"/>
              </a:lnSpc>
              <a:spcBef>
                <a:spcPts val="1138"/>
              </a:spcBef>
              <a:buSzPct val="75000"/>
            </a:pPr>
            <a:r>
              <a:rPr lang="en-GB" altLang="fi-FI" sz="2400" b="1" dirty="0">
                <a:solidFill>
                  <a:schemeClr val="tx1"/>
                </a:solidFill>
                <a:latin typeface="GFS Neohellenic"/>
              </a:rPr>
              <a:t>Stores information about parent RDDs</a:t>
            </a:r>
            <a:r>
              <a:rPr lang="en-US" altLang="fi-FI" sz="2400" dirty="0">
                <a:solidFill>
                  <a:schemeClr val="tx1"/>
                </a:solidFill>
                <a:latin typeface="GFS Neohellenic"/>
              </a:rPr>
              <a:t> </a:t>
            </a:r>
            <a:endParaRPr lang="en-GB" altLang="fi-FI" sz="2400" dirty="0">
              <a:solidFill>
                <a:schemeClr val="tx1"/>
              </a:solidFill>
              <a:latin typeface="GFS Neohellenic"/>
            </a:endParaRP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For execution optimization and operation pipelining</a:t>
            </a:r>
            <a:r>
              <a:rPr lang="en-US" altLang="fi-FI" sz="2400" dirty="0">
                <a:solidFill>
                  <a:schemeClr val="tx1"/>
                </a:solidFill>
                <a:latin typeface="Arial"/>
              </a:rPr>
              <a:t> </a:t>
            </a:r>
            <a:endParaRPr lang="en-GB" altLang="fi-FI" sz="2400" dirty="0">
              <a:solidFill>
                <a:schemeClr val="tx1"/>
              </a:solidFill>
              <a:latin typeface="Arial"/>
            </a:endParaRPr>
          </a:p>
          <a:p>
            <a:pPr>
              <a:lnSpc>
                <a:spcPct val="69000"/>
              </a:lnSpc>
              <a:spcBef>
                <a:spcPts val="1138"/>
              </a:spcBef>
              <a:buSzPct val="75000"/>
              <a:buFont typeface="Symbol" panose="05050102010706020507" pitchFamily="18" charset="2"/>
              <a:buChar char=""/>
            </a:pPr>
            <a:r>
              <a:rPr lang="en-GB" altLang="fi-FI" sz="2400" dirty="0">
                <a:solidFill>
                  <a:schemeClr val="tx1"/>
                </a:solidFill>
                <a:latin typeface="Arial"/>
              </a:rPr>
              <a:t>To re-compute the data in case of failure</a:t>
            </a:r>
            <a:r>
              <a:rPr lang="en-US" altLang="fi-FI" sz="2400" dirty="0">
                <a:solidFill>
                  <a:schemeClr val="tx1"/>
                </a:solidFill>
                <a:latin typeface="Arial"/>
              </a:rPr>
              <a:t> </a:t>
            </a:r>
            <a:endParaRPr lang="en-GB" altLang="fi-FI" sz="2400" dirty="0">
              <a:solidFill>
                <a:schemeClr val="tx1"/>
              </a:solidFill>
              <a:latin typeface="Arial"/>
            </a:endParaRPr>
          </a:p>
          <a:p>
            <a:pPr marL="107950" indent="0">
              <a:lnSpc>
                <a:spcPct val="69000"/>
              </a:lnSpc>
              <a:spcBef>
                <a:spcPts val="1138"/>
              </a:spcBef>
              <a:buSzPct val="75000"/>
            </a:pPr>
            <a:r>
              <a:rPr lang="en-GB" altLang="fi-FI" sz="2400" b="1" dirty="0">
                <a:solidFill>
                  <a:schemeClr val="tx1"/>
                </a:solidFill>
                <a:latin typeface="GFS Neohellenic"/>
              </a:rPr>
              <a:t>Overall objective</a:t>
            </a:r>
            <a:r>
              <a:rPr lang="en-US" altLang="fi-FI" sz="2400" dirty="0">
                <a:solidFill>
                  <a:schemeClr val="tx1"/>
                </a:solidFill>
                <a:latin typeface="GFS Neohellenic"/>
              </a:rPr>
              <a:t> </a:t>
            </a:r>
            <a:endParaRPr lang="en-GB" altLang="fi-FI" sz="2400" dirty="0">
              <a:solidFill>
                <a:schemeClr val="tx1"/>
              </a:solidFill>
              <a:latin typeface="GFS Neohellenic"/>
            </a:endParaRPr>
          </a:p>
          <a:p>
            <a:pPr>
              <a:lnSpc>
                <a:spcPct val="69000"/>
              </a:lnSpc>
              <a:spcBef>
                <a:spcPts val="1138"/>
              </a:spcBef>
              <a:buSzPct val="75000"/>
              <a:buFont typeface="Symbol" panose="05050102010706020507" pitchFamily="18" charset="2"/>
              <a:buChar char=""/>
            </a:pPr>
            <a:r>
              <a:rPr lang="en-GB" altLang="fi-FI" sz="2400" dirty="0" smtClean="0">
                <a:solidFill>
                  <a:schemeClr val="tx1"/>
                </a:solidFill>
                <a:latin typeface="Arial"/>
              </a:rPr>
              <a:t>Support a wide array of operations and compositions (more than map and reduce)</a:t>
            </a:r>
            <a:r>
              <a:rPr lang="en-US" altLang="fi-FI" sz="2400" dirty="0" smtClean="0">
                <a:solidFill>
                  <a:schemeClr val="tx1"/>
                </a:solidFill>
                <a:latin typeface="Arial"/>
              </a:rPr>
              <a:t> </a:t>
            </a:r>
          </a:p>
          <a:p>
            <a:pPr marL="107950" indent="0">
              <a:lnSpc>
                <a:spcPct val="69000"/>
              </a:lnSpc>
              <a:spcBef>
                <a:spcPts val="1138"/>
              </a:spcBef>
              <a:buSzPct val="75000"/>
            </a:pPr>
            <a:r>
              <a:rPr lang="en-GB" altLang="fi-FI" sz="2400" b="1" dirty="0" smtClean="0">
                <a:solidFill>
                  <a:schemeClr val="tx1"/>
                </a:solidFill>
                <a:latin typeface="GFS Neohellenic" charset="0"/>
              </a:rPr>
              <a:t>Computations on RDDs</a:t>
            </a:r>
            <a:r>
              <a:rPr lang="en-GB" altLang="fi-FI" sz="2400" dirty="0" smtClean="0">
                <a:solidFill>
                  <a:schemeClr val="tx1"/>
                </a:solidFill>
                <a:latin typeface="GFS Neohellenic" charset="0"/>
              </a:rPr>
              <a:t> </a:t>
            </a:r>
            <a:endParaRPr lang="en-GB" altLang="fi-FI" sz="2400" dirty="0">
              <a:solidFill>
                <a:schemeClr val="tx1"/>
              </a:solidFill>
              <a:latin typeface="GFS Neohellenic" charset="0"/>
            </a:endParaRPr>
          </a:p>
          <a:p>
            <a:pPr>
              <a:lnSpc>
                <a:spcPct val="69000"/>
              </a:lnSpc>
              <a:spcBef>
                <a:spcPts val="1138"/>
              </a:spcBef>
              <a:buSzPct val="75000"/>
              <a:buFont typeface="Symbol" panose="05050102010706020507" pitchFamily="18" charset="2"/>
              <a:buChar char=""/>
            </a:pPr>
            <a:r>
              <a:rPr lang="en-US" altLang="fi-FI" sz="2400" dirty="0">
                <a:solidFill>
                  <a:schemeClr val="tx1"/>
                </a:solidFill>
                <a:latin typeface="Arial"/>
              </a:rPr>
              <a:t>A</a:t>
            </a:r>
            <a:r>
              <a:rPr lang="en-US" altLang="fi-FI" sz="2400" dirty="0" smtClean="0">
                <a:solidFill>
                  <a:schemeClr val="tx1"/>
                </a:solidFill>
                <a:latin typeface="Arial"/>
              </a:rPr>
              <a:t>re </a:t>
            </a:r>
            <a:r>
              <a:rPr lang="en-US" altLang="fi-FI" sz="2400" dirty="0">
                <a:solidFill>
                  <a:schemeClr val="tx1"/>
                </a:solidFill>
                <a:latin typeface="Arial"/>
              </a:rPr>
              <a:t>represented by lazily evaluated lineage DAGs composed by chain </a:t>
            </a:r>
            <a:r>
              <a:rPr lang="en-US" altLang="fi-FI" sz="2400" dirty="0" smtClean="0">
                <a:solidFill>
                  <a:schemeClr val="tx1"/>
                </a:solidFill>
                <a:latin typeface="Arial"/>
              </a:rPr>
              <a:t>RDDs</a:t>
            </a:r>
            <a:endParaRPr lang="en-GB" altLang="fi-FI" sz="2400" dirty="0">
              <a:solidFill>
                <a:schemeClr val="tx1"/>
              </a:solidFill>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C5553666-918E-43C1-9987-2BDA6E06CCB4}" type="slidenum">
              <a:rPr lang="en-GB" altLang="fi-FI"/>
              <a:pPr/>
              <a:t>27</a:t>
            </a:fld>
            <a:endParaRPr lang="en-GB" altLang="fi-FI"/>
          </a:p>
        </p:txBody>
      </p:sp>
      <p:sp>
        <p:nvSpPr>
          <p:cNvPr id="337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Partitions</a:t>
            </a:r>
          </a:p>
        </p:txBody>
      </p:sp>
      <p:sp>
        <p:nvSpPr>
          <p:cNvPr id="33794"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33795"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600" b="1" dirty="0">
                <a:latin typeface="+mn-lt"/>
              </a:rPr>
              <a:t>RDDs are automatically distributed across the network by means of partitions</a:t>
            </a:r>
          </a:p>
          <a:p>
            <a:pPr marL="107950" indent="0">
              <a:lnSpc>
                <a:spcPct val="69000"/>
              </a:lnSpc>
              <a:spcBef>
                <a:spcPts val="1138"/>
              </a:spcBef>
              <a:buSzPct val="75000"/>
            </a:pPr>
            <a:r>
              <a:rPr lang="en-GB" altLang="fi-FI" sz="2600" dirty="0">
                <a:latin typeface="+mn-lt"/>
              </a:rPr>
              <a:t>A partition is a logical division of </a:t>
            </a:r>
            <a:r>
              <a:rPr lang="en-GB" altLang="fi-FI" sz="2600" dirty="0" smtClean="0">
                <a:latin typeface="+mn-lt"/>
              </a:rPr>
              <a:t>data</a:t>
            </a:r>
          </a:p>
          <a:p>
            <a:pPr marL="107950" indent="0">
              <a:lnSpc>
                <a:spcPct val="69000"/>
              </a:lnSpc>
              <a:spcBef>
                <a:spcPts val="1138"/>
              </a:spcBef>
              <a:buSzPct val="75000"/>
            </a:pPr>
            <a:r>
              <a:rPr lang="en-GB" altLang="fi-FI" sz="2600" dirty="0">
                <a:latin typeface="+mn-lt"/>
              </a:rPr>
              <a:t>Partitions are basic units of </a:t>
            </a:r>
            <a:r>
              <a:rPr lang="en-GB" altLang="fi-FI" sz="2600" dirty="0" smtClean="0">
                <a:latin typeface="+mn-lt"/>
              </a:rPr>
              <a:t>parallelism</a:t>
            </a:r>
            <a:endParaRPr lang="en-GB" altLang="fi-FI" sz="2600" dirty="0">
              <a:latin typeface="+mn-lt"/>
            </a:endParaRPr>
          </a:p>
          <a:p>
            <a:pPr marL="107950" indent="0">
              <a:lnSpc>
                <a:spcPct val="69000"/>
              </a:lnSpc>
              <a:spcBef>
                <a:spcPts val="1138"/>
              </a:spcBef>
              <a:buSzPct val="75000"/>
            </a:pPr>
            <a:r>
              <a:rPr lang="en-GB" altLang="fi-FI" sz="2600" dirty="0">
                <a:solidFill>
                  <a:schemeClr val="tx1"/>
                </a:solidFill>
                <a:latin typeface="+mn-lt"/>
              </a:rPr>
              <a:t>Spark automatically decides the number of partitions when creating an </a:t>
            </a:r>
            <a:r>
              <a:rPr lang="en-GB" altLang="fi-FI" sz="2600" dirty="0" smtClean="0">
                <a:solidFill>
                  <a:schemeClr val="tx1"/>
                </a:solidFill>
                <a:latin typeface="+mn-lt"/>
              </a:rPr>
              <a:t>RDD</a:t>
            </a:r>
            <a:endParaRPr lang="en-GB" altLang="fi-FI" sz="2600" dirty="0" smtClean="0">
              <a:solidFill>
                <a:srgbClr val="FF0000"/>
              </a:solidFill>
              <a:latin typeface="+mn-lt"/>
            </a:endParaRPr>
          </a:p>
          <a:p>
            <a:pPr>
              <a:lnSpc>
                <a:spcPct val="69000"/>
              </a:lnSpc>
              <a:spcBef>
                <a:spcPts val="1425"/>
              </a:spcBef>
              <a:buSzPct val="45000"/>
              <a:buFont typeface="Wingdings" panose="05000000000000000000" pitchFamily="2" charset="2"/>
              <a:buNone/>
            </a:pPr>
            <a:r>
              <a:rPr lang="en-GB" altLang="fi-FI" sz="2600" dirty="0" smtClean="0">
                <a:latin typeface="+mn-lt"/>
              </a:rPr>
              <a:t>Partitions </a:t>
            </a:r>
            <a:r>
              <a:rPr lang="en-GB" altLang="fi-FI" sz="2600" dirty="0">
                <a:latin typeface="+mn-lt"/>
              </a:rPr>
              <a:t>from HDFS are distributed </a:t>
            </a:r>
            <a:r>
              <a:rPr lang="en-GB" altLang="fi-FI" sz="2600" dirty="0" smtClean="0">
                <a:latin typeface="+mn-lt"/>
              </a:rPr>
              <a:t>by default</a:t>
            </a:r>
            <a:endParaRPr lang="en-GB" altLang="fi-FI" sz="2600" dirty="0">
              <a:latin typeface="+mn-lt"/>
            </a:endParaRPr>
          </a:p>
          <a:p>
            <a:pPr lvl="1">
              <a:lnSpc>
                <a:spcPct val="69000"/>
              </a:lnSpc>
              <a:spcBef>
                <a:spcPts val="1138"/>
              </a:spcBef>
              <a:buSzPct val="75000"/>
              <a:buFont typeface="Symbol" panose="05050102010706020507" pitchFamily="18" charset="2"/>
              <a:buChar char=""/>
            </a:pPr>
            <a:r>
              <a:rPr lang="en-GB" altLang="fi-FI" sz="2600" dirty="0">
                <a:latin typeface="+mn-lt"/>
              </a:rPr>
              <a:t>Partitions are also location </a:t>
            </a:r>
            <a:r>
              <a:rPr lang="en-GB" altLang="fi-FI" sz="2600" dirty="0" smtClean="0">
                <a:latin typeface="+mn-lt"/>
              </a:rPr>
              <a:t>aware </a:t>
            </a:r>
            <a:r>
              <a:rPr lang="en-GB" altLang="fi-FI" sz="2600" dirty="0">
                <a:latin typeface="+mn-lt"/>
              </a:rPr>
              <a:t>(data locality)</a:t>
            </a:r>
          </a:p>
          <a:p>
            <a:pPr lvl="1">
              <a:lnSpc>
                <a:spcPct val="69000"/>
              </a:lnSpc>
              <a:spcBef>
                <a:spcPts val="1138"/>
              </a:spcBef>
              <a:buSzPct val="75000"/>
              <a:buFont typeface="Symbol" panose="05050102010706020507" pitchFamily="18" charset="2"/>
              <a:buChar char=""/>
            </a:pPr>
            <a:r>
              <a:rPr lang="en-GB" altLang="fi-FI" sz="2600" dirty="0" smtClean="0">
                <a:latin typeface="+mn-lt"/>
              </a:rPr>
              <a:t>Computed data can be distributed </a:t>
            </a:r>
            <a:r>
              <a:rPr lang="en-GB" altLang="fi-FI" sz="2600" dirty="0">
                <a:latin typeface="+mn-lt"/>
              </a:rPr>
              <a:t>in memory also using caching </a:t>
            </a:r>
            <a:endParaRPr lang="en-GB" altLang="fi-FI" sz="2600" dirty="0" smtClean="0">
              <a:latin typeface="+mn-lt"/>
            </a:endParaRPr>
          </a:p>
          <a:p>
            <a:pPr marL="107950" indent="0">
              <a:lnSpc>
                <a:spcPct val="69000"/>
              </a:lnSpc>
              <a:spcBef>
                <a:spcPts val="1138"/>
              </a:spcBef>
              <a:buSzPct val="75000"/>
            </a:pPr>
            <a:r>
              <a:rPr lang="en-GB" altLang="fi-FI" sz="2600" dirty="0">
                <a:latin typeface="+mn-lt"/>
              </a:rPr>
              <a:t>All partitions are </a:t>
            </a:r>
            <a:r>
              <a:rPr lang="en-GB" altLang="fi-FI" sz="2600" dirty="0" smtClean="0">
                <a:latin typeface="+mn-lt"/>
              </a:rPr>
              <a:t>immutable (fault-tolerance)</a:t>
            </a:r>
          </a:p>
          <a:p>
            <a:pPr marL="107950" indent="0">
              <a:lnSpc>
                <a:spcPct val="69000"/>
              </a:lnSpc>
              <a:spcBef>
                <a:spcPts val="1138"/>
              </a:spcBef>
              <a:buSzPct val="75000"/>
            </a:pPr>
            <a:r>
              <a:rPr lang="en-GB" altLang="fi-FI" sz="2600" dirty="0" smtClean="0">
                <a:solidFill>
                  <a:schemeClr val="tx1"/>
                </a:solidFill>
                <a:latin typeface="+mn-lt"/>
              </a:rPr>
              <a:t>A </a:t>
            </a:r>
            <a:r>
              <a:rPr lang="en-GB" altLang="fi-FI" sz="2600" dirty="0">
                <a:solidFill>
                  <a:schemeClr val="tx1"/>
                </a:solidFill>
                <a:latin typeface="+mn-lt"/>
              </a:rPr>
              <a:t>task is launched per </a:t>
            </a:r>
            <a:r>
              <a:rPr lang="en-GB" altLang="fi-FI" sz="2600" dirty="0" smtClean="0">
                <a:solidFill>
                  <a:schemeClr val="tx1"/>
                </a:solidFill>
                <a:latin typeface="+mn-lt"/>
              </a:rPr>
              <a:t>partition</a:t>
            </a:r>
            <a:endParaRPr lang="en-GB" altLang="fi-FI" sz="2600" dirty="0">
              <a:latin typeface="+mn-lt"/>
            </a:endParaRPr>
          </a:p>
          <a:p>
            <a:pPr marL="107950" indent="0">
              <a:lnSpc>
                <a:spcPct val="69000"/>
              </a:lnSpc>
              <a:spcBef>
                <a:spcPts val="1138"/>
              </a:spcBef>
              <a:buSzPct val="75000"/>
            </a:pPr>
            <a:endParaRPr lang="en-GB" altLang="fi-FI" sz="2600" dirty="0" smtClean="0">
              <a:solidFill>
                <a:schemeClr val="tx1"/>
              </a:solidFill>
              <a:latin typeface="+mn-lt"/>
            </a:endParaRPr>
          </a:p>
          <a:p>
            <a:pPr marL="107950" indent="0">
              <a:lnSpc>
                <a:spcPct val="69000"/>
              </a:lnSpc>
              <a:spcBef>
                <a:spcPts val="1138"/>
              </a:spcBef>
              <a:buSzPct val="75000"/>
            </a:pPr>
            <a:endParaRPr lang="en-GB" altLang="fi-FI" sz="2600" dirty="0" smtClean="0">
              <a:solidFill>
                <a:srgbClr val="FF0000"/>
              </a:solidFill>
              <a:latin typeface="+mn-lt"/>
            </a:endParaRPr>
          </a:p>
          <a:p>
            <a:pPr marL="539750" lvl="1" indent="0">
              <a:lnSpc>
                <a:spcPct val="69000"/>
              </a:lnSpc>
              <a:spcBef>
                <a:spcPts val="1138"/>
              </a:spcBef>
              <a:buSzPct val="75000"/>
            </a:pPr>
            <a:endParaRPr lang="en-GB" altLang="fi-FI" sz="2600" dirty="0">
              <a:latin typeface="+mn-lt"/>
            </a:endParaRPr>
          </a:p>
          <a:p>
            <a:pPr lvl="1">
              <a:lnSpc>
                <a:spcPct val="69000"/>
              </a:lnSpc>
              <a:spcBef>
                <a:spcPts val="1138"/>
              </a:spcBef>
              <a:buSzPct val="75000"/>
              <a:buFont typeface="Symbol" panose="05050102010706020507" pitchFamily="18" charset="2"/>
              <a:buNone/>
            </a:pPr>
            <a:endParaRPr lang="en-GB" altLang="fi-FI" sz="2600" dirty="0">
              <a:latin typeface="+mn-lt"/>
            </a:endParaRPr>
          </a:p>
          <a:p>
            <a:pPr lvl="1">
              <a:lnSpc>
                <a:spcPct val="69000"/>
              </a:lnSpc>
              <a:spcBef>
                <a:spcPts val="1138"/>
              </a:spcBef>
              <a:buSzPct val="75000"/>
              <a:buFont typeface="Symbol" panose="05050102010706020507" pitchFamily="18" charset="2"/>
              <a:buNone/>
            </a:pPr>
            <a:endParaRPr lang="en-GB" altLang="fi-FI" sz="2600" dirty="0">
              <a:latin typeface="+mn-lt"/>
            </a:endParaRPr>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0906" b="14820"/>
          <a:stretch/>
        </p:blipFill>
        <p:spPr bwMode="auto">
          <a:xfrm>
            <a:off x="4925855" y="5064197"/>
            <a:ext cx="4844257" cy="183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98437"/>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46" name="Rounded Rectangle 145"/>
          <p:cNvSpPr/>
          <p:nvPr/>
        </p:nvSpPr>
        <p:spPr bwMode="auto">
          <a:xfrm>
            <a:off x="3989955" y="1911347"/>
            <a:ext cx="221114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28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54331" name="TextBox 54330"/>
          <p:cNvSpPr txBox="1"/>
          <p:nvPr/>
        </p:nvSpPr>
        <p:spPr>
          <a:xfrm>
            <a:off x="3989955" y="5094294"/>
            <a:ext cx="2211148" cy="1036438"/>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mn-lt"/>
              </a:rPr>
              <a:t>split graph into stages of tasks</a:t>
            </a:r>
          </a:p>
          <a:p>
            <a:pPr>
              <a:lnSpc>
                <a:spcPct val="69000"/>
              </a:lnSpc>
              <a:spcBef>
                <a:spcPts val="1425"/>
              </a:spcBef>
              <a:buSzPct val="45000"/>
              <a:buFont typeface="Wingdings" panose="05000000000000000000" pitchFamily="2" charset="2"/>
              <a:buNone/>
            </a:pPr>
            <a:r>
              <a:rPr lang="en-GB" altLang="fi-FI" sz="1700" dirty="0">
                <a:latin typeface="+mn-lt"/>
              </a:rPr>
              <a:t>submit each stage as </a:t>
            </a:r>
            <a:r>
              <a:rPr lang="en-GB" altLang="fi-FI" sz="1700" dirty="0" smtClean="0">
                <a:latin typeface="+mn-lt"/>
              </a:rPr>
              <a:t>ready</a:t>
            </a:r>
            <a:endParaRPr lang="en-GB" altLang="fi-FI" sz="1700" dirty="0">
              <a:latin typeface="+mn-lt"/>
            </a:endParaRP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33458858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314DE05-0FE1-4C31-B8BD-D85F31565EBD}" type="slidenum">
              <a:rPr lang="en-GB" altLang="fi-FI"/>
              <a:pPr/>
              <a:t>29</a:t>
            </a:fld>
            <a:endParaRPr lang="en-GB" altLang="fi-FI"/>
          </a:p>
        </p:txBody>
      </p:sp>
      <p:sp>
        <p:nvSpPr>
          <p:cNvPr id="245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DAG Scheduler</a:t>
            </a:r>
          </a:p>
        </p:txBody>
      </p:sp>
      <p:sp>
        <p:nvSpPr>
          <p:cNvPr id="24578" name="Text Box 2"/>
          <p:cNvSpPr txBox="1">
            <a:spLocks noChangeArrowheads="1"/>
          </p:cNvSpPr>
          <p:nvPr/>
        </p:nvSpPr>
        <p:spPr bwMode="auto">
          <a:xfrm>
            <a:off x="627062" y="1504950"/>
            <a:ext cx="87566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107950" indent="0">
              <a:lnSpc>
                <a:spcPct val="69000"/>
              </a:lnSpc>
              <a:spcBef>
                <a:spcPts val="1138"/>
              </a:spcBef>
              <a:buSzPct val="75000"/>
            </a:pPr>
            <a:r>
              <a:rPr lang="en-US" sz="2400" dirty="0" smtClean="0"/>
              <a:t>The</a:t>
            </a:r>
            <a:r>
              <a:rPr lang="en-US" sz="2400" b="1" dirty="0" smtClean="0"/>
              <a:t> </a:t>
            </a:r>
            <a:r>
              <a:rPr lang="en-US" sz="2400" b="1" dirty="0" err="1" smtClean="0"/>
              <a:t>DAGScheduler</a:t>
            </a:r>
            <a:r>
              <a:rPr lang="en-US" sz="2400" dirty="0"/>
              <a:t> is the scheduling layer of Apache Spark that implements </a:t>
            </a:r>
            <a:r>
              <a:rPr lang="en-US" sz="2400" b="1" dirty="0"/>
              <a:t>stage-oriented </a:t>
            </a:r>
            <a:r>
              <a:rPr lang="en-US" sz="2400" b="1" dirty="0" smtClean="0"/>
              <a:t>scheduling</a:t>
            </a:r>
          </a:p>
          <a:p>
            <a:pPr marL="107950" indent="0">
              <a:lnSpc>
                <a:spcPct val="69000"/>
              </a:lnSpc>
              <a:spcBef>
                <a:spcPts val="1138"/>
              </a:spcBef>
              <a:buSzPct val="75000"/>
            </a:pPr>
            <a:endParaRPr lang="en-US" sz="2400" b="1" dirty="0" smtClean="0"/>
          </a:p>
          <a:p>
            <a:pPr marL="107950" indent="0">
              <a:lnSpc>
                <a:spcPct val="69000"/>
              </a:lnSpc>
              <a:spcBef>
                <a:spcPts val="1138"/>
              </a:spcBef>
              <a:buSzPct val="75000"/>
            </a:pPr>
            <a:r>
              <a:rPr lang="en-US" sz="2400" dirty="0" smtClean="0"/>
              <a:t>It</a:t>
            </a:r>
            <a:r>
              <a:rPr lang="en-US" sz="2400" b="1" dirty="0" smtClean="0"/>
              <a:t> </a:t>
            </a:r>
            <a:r>
              <a:rPr lang="en-US" sz="2400" dirty="0" smtClean="0"/>
              <a:t>keeps </a:t>
            </a:r>
            <a:r>
              <a:rPr lang="en-US" sz="2400" dirty="0"/>
              <a:t>track of which RDDs and stage outputs are </a:t>
            </a:r>
            <a:r>
              <a:rPr lang="en-US" sz="2400" dirty="0" smtClean="0"/>
              <a:t>materialized and </a:t>
            </a:r>
            <a:r>
              <a:rPr lang="en-US" sz="2400" dirty="0"/>
              <a:t>finds a minimal schedule to run </a:t>
            </a:r>
            <a:r>
              <a:rPr lang="en-US" sz="2400" dirty="0" smtClean="0"/>
              <a:t>jobs</a:t>
            </a:r>
            <a:endParaRPr lang="en-GB" altLang="fi-FI" sz="2400" dirty="0">
              <a:latin typeface="GFS Neohellenic" charset="0"/>
            </a:endParaRPr>
          </a:p>
          <a:p>
            <a:pPr marL="107950" indent="0">
              <a:lnSpc>
                <a:spcPct val="69000"/>
              </a:lnSpc>
              <a:spcBef>
                <a:spcPts val="1138"/>
              </a:spcBef>
              <a:buSzPct val="75000"/>
            </a:pPr>
            <a:endParaRPr lang="en-GB" altLang="fi-FI" sz="2400" dirty="0" smtClean="0">
              <a:latin typeface="GFS Neohellenic" charset="0"/>
            </a:endParaRPr>
          </a:p>
          <a:p>
            <a:r>
              <a:rPr lang="en-US" sz="2400" dirty="0" err="1"/>
              <a:t>DAGScheduler</a:t>
            </a:r>
            <a:r>
              <a:rPr lang="en-US" sz="2400" dirty="0"/>
              <a:t> </a:t>
            </a:r>
            <a:r>
              <a:rPr lang="en-US" sz="2400" dirty="0" smtClean="0"/>
              <a:t>does the following:</a:t>
            </a:r>
          </a:p>
          <a:p>
            <a:endParaRPr lang="en-US" sz="2400" dirty="0"/>
          </a:p>
          <a:p>
            <a:pPr marL="565150" indent="-457200">
              <a:buFont typeface="Arial" panose="020B0604020202020204" pitchFamily="34" charset="0"/>
              <a:buChar char="•"/>
            </a:pPr>
            <a:r>
              <a:rPr lang="en-US" sz="2400" dirty="0" smtClean="0"/>
              <a:t>Computes </a:t>
            </a:r>
            <a:r>
              <a:rPr lang="en-US" sz="2400" dirty="0"/>
              <a:t>an </a:t>
            </a:r>
            <a:r>
              <a:rPr lang="en-US" sz="2400" b="1" dirty="0"/>
              <a:t>execution </a:t>
            </a:r>
            <a:r>
              <a:rPr lang="en-US" sz="2400" b="1" dirty="0" smtClean="0"/>
              <a:t>DAG</a:t>
            </a:r>
            <a:r>
              <a:rPr lang="en-US" sz="2400" dirty="0" smtClean="0"/>
              <a:t>, i.e. DAG </a:t>
            </a:r>
            <a:r>
              <a:rPr lang="en-US" sz="2400" dirty="0"/>
              <a:t>of </a:t>
            </a:r>
            <a:r>
              <a:rPr lang="en-US" sz="2400" dirty="0" smtClean="0"/>
              <a:t>stages </a:t>
            </a:r>
            <a:r>
              <a:rPr lang="en-US" sz="2400" dirty="0"/>
              <a:t>for a </a:t>
            </a:r>
            <a:r>
              <a:rPr lang="en-US" sz="2400" dirty="0" smtClean="0"/>
              <a:t>job</a:t>
            </a:r>
          </a:p>
          <a:p>
            <a:pPr marL="565150" indent="-457200">
              <a:buFont typeface="Arial" panose="020B0604020202020204" pitchFamily="34" charset="0"/>
              <a:buChar char="•"/>
            </a:pPr>
            <a:r>
              <a:rPr lang="en-US" sz="2400" dirty="0" smtClean="0"/>
              <a:t>Determines the preferred locations to </a:t>
            </a:r>
            <a:r>
              <a:rPr lang="en-US" sz="2400" dirty="0"/>
              <a:t>run each task </a:t>
            </a:r>
            <a:r>
              <a:rPr lang="en-US" sz="2400" dirty="0" smtClean="0"/>
              <a:t>on (based </a:t>
            </a:r>
            <a:r>
              <a:rPr lang="en-US" sz="2400" dirty="0"/>
              <a:t>on the current cache </a:t>
            </a:r>
            <a:r>
              <a:rPr lang="en-US" sz="2400" dirty="0" smtClean="0"/>
              <a:t>status)</a:t>
            </a:r>
            <a:endParaRPr lang="en-US" sz="2400" dirty="0"/>
          </a:p>
          <a:p>
            <a:pPr marL="565150" indent="-457200">
              <a:buFont typeface="Arial" panose="020B0604020202020204" pitchFamily="34" charset="0"/>
              <a:buChar char="•"/>
            </a:pPr>
            <a:r>
              <a:rPr lang="en-US" sz="2400" dirty="0" smtClean="0"/>
              <a:t>Handles </a:t>
            </a:r>
            <a:r>
              <a:rPr lang="en-US" sz="2400" dirty="0"/>
              <a:t>failures due to </a:t>
            </a:r>
            <a:r>
              <a:rPr lang="en-US" sz="2400" b="1" dirty="0"/>
              <a:t>shuffle output files</a:t>
            </a:r>
            <a:r>
              <a:rPr lang="en-US" sz="2400" dirty="0"/>
              <a:t> being </a:t>
            </a:r>
            <a:r>
              <a:rPr lang="en-US" sz="2400" dirty="0" smtClean="0"/>
              <a:t>lost</a:t>
            </a:r>
          </a:p>
          <a:p>
            <a:pPr marL="565150" indent="-457200">
              <a:buFont typeface="Arial" panose="020B0604020202020204" pitchFamily="34" charset="0"/>
              <a:buChar char="•"/>
            </a:pPr>
            <a:r>
              <a:rPr lang="en-US" sz="2400" dirty="0" smtClean="0"/>
              <a:t>Tries to minimize shuffling based on partitioning algorithms</a:t>
            </a:r>
            <a:endParaRPr lang="en-US" sz="2400" dirty="0"/>
          </a:p>
          <a:p>
            <a:pPr marL="565150" indent="-457200">
              <a:buFont typeface="Arial" panose="020B0604020202020204" pitchFamily="34" charset="0"/>
              <a:buChar char="•"/>
            </a:pPr>
            <a:r>
              <a:rPr lang="en-GB" altLang="fi-FI" sz="2400" dirty="0" smtClean="0">
                <a:latin typeface="GFS Neohellenic" charset="0"/>
              </a:rPr>
              <a:t>Submit tasks to the cluster manager </a:t>
            </a:r>
            <a:r>
              <a:rPr lang="en-GB" altLang="fi-FI" sz="2400" dirty="0">
                <a:latin typeface="GFS Neohellenic" charset="0"/>
              </a:rPr>
              <a:t>scheduler </a:t>
            </a:r>
            <a:r>
              <a:rPr lang="en-GB" altLang="fi-FI" sz="2400" dirty="0" smtClean="0">
                <a:latin typeface="GFS Neohellenic" charset="0"/>
              </a:rPr>
              <a:t>(</a:t>
            </a:r>
            <a:r>
              <a:rPr lang="en-GB" altLang="fi-FI" sz="2400" dirty="0" err="1" smtClean="0">
                <a:latin typeface="GFS Neohellenic" charset="0"/>
              </a:rPr>
              <a:t>e.g.Mesos</a:t>
            </a:r>
            <a:r>
              <a:rPr lang="en-GB" altLang="fi-FI" sz="2400" dirty="0" smtClean="0">
                <a:latin typeface="GFS Neohellenic" charset="0"/>
              </a:rPr>
              <a:t>)</a:t>
            </a:r>
            <a:endParaRPr lang="en-GB" altLang="fi-FI" sz="2400" dirty="0">
              <a:latin typeface="GFS Neohellenic"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16512" y="1908786"/>
            <a:ext cx="4951724" cy="3471251"/>
          </a:xfrm>
          <a:prstGeom prst="rect">
            <a:avLst/>
          </a:prstGeom>
        </p:spPr>
      </p:pic>
      <p:sp>
        <p:nvSpPr>
          <p:cNvPr id="6" name="Slide Number Placeholder 5"/>
          <p:cNvSpPr>
            <a:spLocks noGrp="1"/>
          </p:cNvSpPr>
          <p:nvPr>
            <p:ph type="sldNum" idx="12"/>
          </p:nvPr>
        </p:nvSpPr>
        <p:spPr/>
        <p:txBody>
          <a:bodyPr/>
          <a:lstStyle/>
          <a:p>
            <a:fld id="{3D02D3DC-AE2D-48E9-BC9A-68556BF1822B}" type="slidenum">
              <a:rPr lang="en-GB" altLang="fi-FI"/>
              <a:pPr/>
              <a:t>3</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Elusive Definition of Big Data</a:t>
            </a:r>
            <a:endParaRPr lang="en-GB" altLang="fi-FI" dirty="0">
              <a:solidFill>
                <a:srgbClr val="CC0000"/>
              </a:solidFill>
              <a:latin typeface="GFS Neohellenic"/>
            </a:endParaRPr>
          </a:p>
        </p:txBody>
      </p:sp>
      <p:sp>
        <p:nvSpPr>
          <p:cNvPr id="8" name="Rectangle 2"/>
          <p:cNvSpPr txBox="1">
            <a:spLocks noChangeArrowheads="1"/>
          </p:cNvSpPr>
          <p:nvPr/>
        </p:nvSpPr>
        <p:spPr bwMode="auto">
          <a:xfrm>
            <a:off x="503238" y="1189037"/>
            <a:ext cx="4930463" cy="536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A lot of competing definitions</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The simple core and crucial concept is that data</a:t>
            </a: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i</a:t>
            </a:r>
            <a:r>
              <a:rPr lang="en-GB" altLang="fi-FI" sz="2400" dirty="0" smtClean="0"/>
              <a:t>s too large to fit on a single machine</a:t>
            </a:r>
          </a:p>
          <a:p>
            <a:pPr marL="596900"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i</a:t>
            </a:r>
            <a:r>
              <a:rPr lang="en-GB" altLang="fi-FI" sz="2400" dirty="0" smtClean="0"/>
              <a:t>s too complex that traditional data processing applications are inadequate to cope with them</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smtClean="0"/>
          </a:p>
        </p:txBody>
      </p:sp>
      <p:sp>
        <p:nvSpPr>
          <p:cNvPr id="10" name="Rectangle 2"/>
          <p:cNvSpPr txBox="1">
            <a:spLocks noChangeArrowheads="1"/>
          </p:cNvSpPr>
          <p:nvPr/>
        </p:nvSpPr>
        <p:spPr bwMode="auto">
          <a:xfrm>
            <a:off x="468312" y="5615963"/>
            <a:ext cx="9296400" cy="1135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Challenges include </a:t>
            </a:r>
            <a:r>
              <a:rPr lang="en-GB" altLang="fi-FI" sz="2800" i="1" dirty="0" smtClean="0"/>
              <a:t>analysis, capture, curation, search, sharing, storage, transfer, visualization, querying</a:t>
            </a:r>
            <a:r>
              <a:rPr lang="en-GB" altLang="fi-FI" sz="2800" dirty="0" smtClean="0"/>
              <a:t>, updating, etc.</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smtClean="0"/>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smtClean="0"/>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7639343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D2C50BC0-664D-402D-8309-17E18CC6A8A7}" type="slidenum">
              <a:rPr lang="en-GB" altLang="fi-FI"/>
              <a:pPr/>
              <a:t>30</a:t>
            </a:fld>
            <a:endParaRPr lang="en-GB" altLang="fi-FI"/>
          </a:p>
        </p:txBody>
      </p:sp>
      <p:sp>
        <p:nvSpPr>
          <p:cNvPr id="4198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Dependency Types</a:t>
            </a:r>
          </a:p>
        </p:txBody>
      </p:sp>
      <p:sp>
        <p:nvSpPr>
          <p:cNvPr id="41986" name="Text Box 2"/>
          <p:cNvSpPr txBox="1">
            <a:spLocks noChangeArrowheads="1"/>
          </p:cNvSpPr>
          <p:nvPr/>
        </p:nvSpPr>
        <p:spPr bwMode="auto">
          <a:xfrm>
            <a:off x="627063" y="1504950"/>
            <a:ext cx="81470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a:latin typeface="GFS Neohellenic" charset="0"/>
              </a:rPr>
              <a:t>Narrow Dependencies (pipelined)</a:t>
            </a: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Each child partition depends on only one parent</a:t>
            </a:r>
          </a:p>
          <a:p>
            <a:pPr lvl="2">
              <a:lnSpc>
                <a:spcPct val="69000"/>
              </a:lnSpc>
              <a:spcBef>
                <a:spcPts val="1138"/>
              </a:spcBef>
              <a:buSzPct val="75000"/>
              <a:buFont typeface="Symbol" panose="05050102010706020507" pitchFamily="18" charset="2"/>
              <a:buChar char=""/>
            </a:pPr>
            <a:r>
              <a:rPr lang="en-GB" altLang="fi-FI" sz="2400" dirty="0" smtClean="0">
                <a:latin typeface="GFS Neohellenic" charset="0"/>
              </a:rPr>
              <a:t>In case of co-partitioned joins we can have more than one parents</a:t>
            </a:r>
            <a:endParaRPr lang="en-GB" altLang="fi-FI" sz="2400" dirty="0">
              <a:latin typeface="GFS Neohellenic" charset="0"/>
            </a:endParaRP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Task can be executed locally and we don’t have to shuffle </a:t>
            </a:r>
            <a:endParaRPr lang="en-GB" altLang="fi-FI" sz="2400" dirty="0" smtClean="0">
              <a:latin typeface="GFS Neohellenic" charset="0"/>
            </a:endParaRP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e.g</a:t>
            </a:r>
            <a:r>
              <a:rPr lang="en-GB" altLang="fi-FI" sz="2400" dirty="0">
                <a:latin typeface="GFS Neohellenic" charset="0"/>
              </a:rPr>
              <a:t>. </a:t>
            </a:r>
            <a:r>
              <a:rPr lang="en-GB" altLang="fi-FI" sz="2400" dirty="0" smtClean="0">
                <a:latin typeface="GFS Neohellenic" charset="0"/>
              </a:rPr>
              <a:t>transformations - map</a:t>
            </a:r>
            <a:r>
              <a:rPr lang="en-GB" altLang="fi-FI" sz="2400" dirty="0">
                <a:latin typeface="GFS Neohellenic" charset="0"/>
              </a:rPr>
              <a:t>, </a:t>
            </a:r>
            <a:r>
              <a:rPr lang="en-GB" altLang="fi-FI" sz="2400" dirty="0" err="1">
                <a:latin typeface="GFS Neohellenic" charset="0"/>
              </a:rPr>
              <a:t>flatMap</a:t>
            </a:r>
            <a:r>
              <a:rPr lang="en-GB" altLang="fi-FI" sz="2400" dirty="0">
                <a:latin typeface="GFS Neohellenic" charset="0"/>
              </a:rPr>
              <a:t>, </a:t>
            </a:r>
            <a:r>
              <a:rPr lang="en-GB" altLang="fi-FI" sz="2400" dirty="0" smtClean="0">
                <a:latin typeface="GFS Neohellenic" charset="0"/>
              </a:rPr>
              <a:t>filter</a:t>
            </a:r>
            <a:endParaRPr lang="en-GB" altLang="fi-FI" sz="2400" dirty="0">
              <a:latin typeface="GFS Neohellenic" charset="0"/>
            </a:endParaRPr>
          </a:p>
          <a:p>
            <a:pPr>
              <a:lnSpc>
                <a:spcPct val="69000"/>
              </a:lnSpc>
              <a:spcBef>
                <a:spcPts val="1425"/>
              </a:spcBef>
              <a:buSzPct val="45000"/>
              <a:buFont typeface="Wingdings" panose="05000000000000000000" pitchFamily="2" charset="2"/>
              <a:buNone/>
            </a:pPr>
            <a:r>
              <a:rPr lang="en-GB" altLang="fi-FI" sz="2800" b="1" dirty="0">
                <a:latin typeface="GFS Neohellenic" charset="0"/>
              </a:rPr>
              <a:t>Wide Dependencies (shuffle)</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Multiple child </a:t>
            </a:r>
            <a:r>
              <a:rPr lang="en-GB" altLang="fi-FI" sz="2400" dirty="0" smtClean="0">
                <a:latin typeface="GFS Neohellenic" charset="0"/>
              </a:rPr>
              <a:t>partitions </a:t>
            </a:r>
            <a:r>
              <a:rPr lang="en-GB" altLang="fi-FI" sz="2400" dirty="0">
                <a:latin typeface="GFS Neohellenic" charset="0"/>
              </a:rPr>
              <a:t>may depend on one partition of the parent RDD</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This means we have to shuffle data </a:t>
            </a: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e.g</a:t>
            </a:r>
            <a:r>
              <a:rPr lang="en-GB" altLang="fi-FI" sz="2400" dirty="0">
                <a:latin typeface="GFS Neohellenic" charset="0"/>
              </a:rPr>
              <a:t>. </a:t>
            </a:r>
            <a:r>
              <a:rPr lang="en-GB" altLang="fi-FI" sz="2400" dirty="0" smtClean="0">
                <a:latin typeface="GFS Neohellenic" charset="0"/>
              </a:rPr>
              <a:t>transformations </a:t>
            </a:r>
            <a:r>
              <a:rPr lang="en-GB" altLang="fi-FI" sz="2400" dirty="0" err="1" smtClean="0">
                <a:latin typeface="GFS Neohellenic" charset="0"/>
              </a:rPr>
              <a:t>sortByKey</a:t>
            </a:r>
            <a:r>
              <a:rPr lang="en-GB" altLang="fi-FI" sz="2400" dirty="0">
                <a:latin typeface="GFS Neohellenic" charset="0"/>
              </a:rPr>
              <a:t>, </a:t>
            </a:r>
            <a:r>
              <a:rPr lang="en-GB" altLang="fi-FI" sz="2400" dirty="0" err="1">
                <a:latin typeface="GFS Neohellenic" charset="0"/>
              </a:rPr>
              <a:t>reduceByKey</a:t>
            </a:r>
            <a:r>
              <a:rPr lang="en-GB" altLang="fi-FI" sz="2400" dirty="0">
                <a:latin typeface="GFS Neohellenic" charset="0"/>
              </a:rPr>
              <a:t>, </a:t>
            </a:r>
            <a:r>
              <a:rPr lang="en-GB" altLang="fi-FI" sz="2400" dirty="0" err="1">
                <a:latin typeface="GFS Neohellenic" charset="0"/>
              </a:rPr>
              <a:t>groupByKey</a:t>
            </a:r>
            <a:r>
              <a:rPr lang="en-GB" altLang="fi-FI" sz="2400" dirty="0">
                <a:latin typeface="GFS Neohellenic" charset="0"/>
              </a:rPr>
              <a:t>, </a:t>
            </a:r>
            <a:r>
              <a:rPr lang="en-GB" altLang="fi-FI" sz="2400" dirty="0" err="1">
                <a:latin typeface="GFS Neohellenic" charset="0"/>
              </a:rPr>
              <a:t>cogroupByKey</a:t>
            </a:r>
            <a:r>
              <a:rPr lang="en-GB" altLang="fi-FI" sz="2400" dirty="0">
                <a:latin typeface="GFS Neohellenic" charset="0"/>
              </a:rPr>
              <a:t>, join, </a:t>
            </a:r>
            <a:r>
              <a:rPr lang="en-GB" altLang="fi-FI" sz="2400" dirty="0" err="1" smtClean="0">
                <a:latin typeface="GFS Neohellenic" charset="0"/>
              </a:rPr>
              <a:t>cartesian</a:t>
            </a: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240079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AFE2EC97-C170-4142-85BE-64C7E19D6EE0}" type="slidenum">
              <a:rPr lang="en-GB" altLang="fi-FI"/>
              <a:pPr/>
              <a:t>31</a:t>
            </a:fld>
            <a:endParaRPr lang="en-GB" altLang="fi-FI"/>
          </a:p>
        </p:txBody>
      </p:sp>
      <p:sp>
        <p:nvSpPr>
          <p:cNvPr id="4096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Dependency Types</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1516063"/>
            <a:ext cx="7491413" cy="4568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920913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8945FEBA-3637-4253-89BA-92A230587B42}" type="slidenum">
              <a:rPr lang="en-GB" altLang="fi-FI"/>
              <a:pPr/>
              <a:t>32</a:t>
            </a:fld>
            <a:endParaRPr lang="en-GB" altLang="fi-FI"/>
          </a:p>
        </p:txBody>
      </p:sp>
      <p:sp>
        <p:nvSpPr>
          <p:cNvPr id="2560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DAG Scheduler</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882775"/>
            <a:ext cx="9753600" cy="419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Text Box 4"/>
          <p:cNvSpPr txBox="1">
            <a:spLocks noChangeArrowheads="1"/>
          </p:cNvSpPr>
          <p:nvPr/>
        </p:nvSpPr>
        <p:spPr bwMode="auto">
          <a:xfrm>
            <a:off x="107950" y="6453188"/>
            <a:ext cx="682307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http://datastrophic.io/core-concepts-architecture-and-internals-of-apache-spark/</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03C7E059-B2FC-42D0-A694-79BDC21C6EAE}" type="slidenum">
              <a:rPr lang="en-GB" altLang="fi-FI"/>
              <a:pPr/>
              <a:t>33</a:t>
            </a:fld>
            <a:endParaRPr lang="en-GB" altLang="fi-FI"/>
          </a:p>
        </p:txBody>
      </p:sp>
      <p:sp>
        <p:nvSpPr>
          <p:cNvPr id="2662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DAG Scheduler</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1427163"/>
            <a:ext cx="8239125" cy="4914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8" name="Text Box 4"/>
          <p:cNvSpPr txBox="1">
            <a:spLocks noChangeArrowheads="1"/>
          </p:cNvSpPr>
          <p:nvPr/>
        </p:nvSpPr>
        <p:spPr bwMode="auto">
          <a:xfrm>
            <a:off x="107950" y="6453188"/>
            <a:ext cx="682307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http://datastrophic.io/core-concepts-architecture-and-internals-of-apache-spark/</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FEEF7CB1-0D5E-41F4-8F3A-26EA0D30C3F5}" type="slidenum">
              <a:rPr lang="en-GB" altLang="fi-FI"/>
              <a:pPr/>
              <a:t>34</a:t>
            </a:fld>
            <a:endParaRPr lang="en-GB" altLang="fi-FI"/>
          </a:p>
        </p:txBody>
      </p:sp>
      <p:sp>
        <p:nvSpPr>
          <p:cNvPr id="4403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Fault-tolerance</a:t>
            </a:r>
            <a:endParaRPr lang="en-GB" altLang="fi-FI" dirty="0">
              <a:solidFill>
                <a:srgbClr val="CC0000"/>
              </a:solidFill>
              <a:latin typeface="GFS Neohellenic" charset="0"/>
            </a:endParaRPr>
          </a:p>
        </p:txBody>
      </p:sp>
      <p:sp>
        <p:nvSpPr>
          <p:cNvPr id="44034" name="Text Box 2"/>
          <p:cNvSpPr txBox="1">
            <a:spLocks noChangeArrowheads="1"/>
          </p:cNvSpPr>
          <p:nvPr/>
        </p:nvSpPr>
        <p:spPr bwMode="auto">
          <a:xfrm>
            <a:off x="627063" y="1504950"/>
            <a:ext cx="4557711"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dirty="0">
                <a:latin typeface="GFS Neohellenic" charset="0"/>
              </a:rPr>
              <a:t>Recovery after a node failure </a:t>
            </a:r>
            <a:r>
              <a:rPr lang="en-GB" altLang="fi-FI" sz="2800" dirty="0" smtClean="0">
                <a:latin typeface="GFS Neohellenic" charset="0"/>
              </a:rPr>
              <a:t>using the lineage</a:t>
            </a:r>
          </a:p>
          <a:p>
            <a:pPr>
              <a:lnSpc>
                <a:spcPct val="69000"/>
              </a:lnSpc>
              <a:spcBef>
                <a:spcPts val="1425"/>
              </a:spcBef>
              <a:buSzPct val="45000"/>
              <a:buFont typeface="Wingdings" panose="05000000000000000000" pitchFamily="2" charset="2"/>
              <a:buNone/>
            </a:pPr>
            <a:r>
              <a:rPr lang="en-GB" altLang="fi-FI" sz="2800" dirty="0">
                <a:latin typeface="GFS Neohellenic" charset="0"/>
              </a:rPr>
              <a:t>M</a:t>
            </a:r>
            <a:r>
              <a:rPr lang="en-GB" altLang="fi-FI" sz="2800" dirty="0" smtClean="0">
                <a:latin typeface="GFS Neohellenic" charset="0"/>
              </a:rPr>
              <a:t>ore </a:t>
            </a:r>
            <a:r>
              <a:rPr lang="en-GB" altLang="fi-FI" sz="2800" dirty="0">
                <a:latin typeface="GFS Neohellenic" charset="0"/>
              </a:rPr>
              <a:t>efficient with a narrow dependency</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r</a:t>
            </a:r>
            <a:r>
              <a:rPr lang="en-GB" altLang="fi-FI" sz="2400" dirty="0" smtClean="0">
                <a:latin typeface="GFS Neohellenic" charset="0"/>
              </a:rPr>
              <a:t>e-compute only </a:t>
            </a:r>
            <a:r>
              <a:rPr lang="en-GB" altLang="fi-FI" sz="2400" dirty="0">
                <a:latin typeface="GFS Neohellenic" charset="0"/>
              </a:rPr>
              <a:t>the lost parent </a:t>
            </a:r>
            <a:r>
              <a:rPr lang="en-GB" altLang="fi-FI" sz="2400" dirty="0" smtClean="0">
                <a:latin typeface="GFS Neohellenic" charset="0"/>
              </a:rPr>
              <a:t>partitions</a:t>
            </a:r>
            <a:endParaRPr lang="en-GB" altLang="fi-FI" sz="2400" dirty="0">
              <a:latin typeface="GFS Neohellenic" charset="0"/>
            </a:endParaRPr>
          </a:p>
          <a:p>
            <a:pPr lvl="1">
              <a:lnSpc>
                <a:spcPct val="69000"/>
              </a:lnSpc>
              <a:spcBef>
                <a:spcPts val="1138"/>
              </a:spcBef>
              <a:buSzPct val="75000"/>
              <a:buFont typeface="Symbol" panose="05050102010706020507" pitchFamily="18" charset="2"/>
              <a:buChar char=""/>
            </a:pPr>
            <a:r>
              <a:rPr lang="en-GB" altLang="fi-FI" sz="2400" dirty="0" smtClean="0">
                <a:latin typeface="GFS Neohellenic" charset="0"/>
              </a:rPr>
              <a:t>re-compute </a:t>
            </a:r>
            <a:r>
              <a:rPr lang="en-GB" altLang="fi-FI" sz="2400" dirty="0">
                <a:latin typeface="GFS Neohellenic" charset="0"/>
              </a:rPr>
              <a:t>in parallel across nodes</a:t>
            </a:r>
          </a:p>
          <a:p>
            <a:pPr>
              <a:lnSpc>
                <a:spcPct val="69000"/>
              </a:lnSpc>
              <a:spcBef>
                <a:spcPts val="1425"/>
              </a:spcBef>
              <a:buSzPct val="45000"/>
              <a:buFont typeface="Wingdings" panose="05000000000000000000" pitchFamily="2" charset="2"/>
              <a:buNone/>
            </a:pPr>
            <a:r>
              <a:rPr lang="en-GB" altLang="fi-FI" sz="2800" dirty="0" smtClean="0">
                <a:latin typeface="GFS Neohellenic" charset="0"/>
              </a:rPr>
              <a:t>wide </a:t>
            </a:r>
            <a:r>
              <a:rPr lang="en-GB" altLang="fi-FI" sz="2800" dirty="0">
                <a:latin typeface="GFS Neohellenic" charset="0"/>
              </a:rPr>
              <a:t>dependencies</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a single failed node might	 cause the loss of some partition from all ancestors of an RDD</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r</a:t>
            </a:r>
            <a:r>
              <a:rPr lang="en-GB" altLang="fi-FI" sz="2400" dirty="0" smtClean="0">
                <a:latin typeface="GFS Neohellenic" charset="0"/>
              </a:rPr>
              <a:t>equiring </a:t>
            </a:r>
            <a:r>
              <a:rPr lang="en-GB" altLang="fi-FI" sz="2400" dirty="0">
                <a:latin typeface="GFS Neohellenic" charset="0"/>
              </a:rPr>
              <a:t>a complete re-execution</a:t>
            </a:r>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74" y="1418568"/>
            <a:ext cx="4808538" cy="2906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213" y="4729163"/>
            <a:ext cx="2025650" cy="1590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7" name="Text Box 5"/>
          <p:cNvSpPr txBox="1">
            <a:spLocks noChangeArrowheads="1"/>
          </p:cNvSpPr>
          <p:nvPr/>
        </p:nvSpPr>
        <p:spPr bwMode="auto">
          <a:xfrm>
            <a:off x="5503863" y="6475413"/>
            <a:ext cx="433863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15866" rIns="90000" bIns="45000" anchor="t"/>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https://stanford.edu/~rezab/classes/cme323/S15/slides/devops_slides.pdf</a:t>
            </a:r>
          </a:p>
        </p:txBody>
      </p:sp>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658891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314DE05-0FE1-4C31-B8BD-D85F31565EBD}" type="slidenum">
              <a:rPr lang="en-GB" altLang="fi-FI"/>
              <a:pPr/>
              <a:t>35</a:t>
            </a:fld>
            <a:endParaRPr lang="en-GB" altLang="fi-FI"/>
          </a:p>
        </p:txBody>
      </p:sp>
      <p:sp>
        <p:nvSpPr>
          <p:cNvPr id="245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Task Scheduler</a:t>
            </a:r>
            <a:endParaRPr lang="en-GB" altLang="fi-FI" dirty="0">
              <a:solidFill>
                <a:srgbClr val="CC0000"/>
              </a:solidFill>
              <a:latin typeface="GFS Neohellenic" charset="0"/>
            </a:endParaRPr>
          </a:p>
        </p:txBody>
      </p:sp>
      <p:sp>
        <p:nvSpPr>
          <p:cNvPr id="24578" name="Text Box 2"/>
          <p:cNvSpPr txBox="1">
            <a:spLocks noChangeArrowheads="1"/>
          </p:cNvSpPr>
          <p:nvPr/>
        </p:nvSpPr>
        <p:spPr bwMode="auto">
          <a:xfrm>
            <a:off x="627063" y="1504950"/>
            <a:ext cx="81470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smtClean="0">
                <a:latin typeface="GFS Neohellenic" charset="0"/>
              </a:rPr>
              <a:t>Task </a:t>
            </a:r>
            <a:r>
              <a:rPr lang="en-GB" altLang="fi-FI" sz="2800" b="1" dirty="0">
                <a:latin typeface="GFS Neohellenic" charset="0"/>
              </a:rPr>
              <a:t>Scheduler</a:t>
            </a: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r</a:t>
            </a:r>
            <a:r>
              <a:rPr lang="en-GB" altLang="fi-FI" sz="2800" dirty="0" smtClean="0">
                <a:latin typeface="GFS Neohellenic" charset="0"/>
              </a:rPr>
              <a:t>esponsible </a:t>
            </a:r>
            <a:r>
              <a:rPr lang="en-GB" altLang="fi-FI" sz="2800" dirty="0">
                <a:latin typeface="GFS Neohellenic" charset="0"/>
              </a:rPr>
              <a:t>for sending tasks to the </a:t>
            </a:r>
            <a:r>
              <a:rPr lang="en-GB" altLang="fi-FI" sz="2800" dirty="0" smtClean="0">
                <a:latin typeface="GFS Neohellenic" charset="0"/>
              </a:rPr>
              <a:t>cluster</a:t>
            </a: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e</a:t>
            </a:r>
            <a:r>
              <a:rPr lang="en-GB" altLang="fi-FI" sz="2800" dirty="0" smtClean="0">
                <a:latin typeface="GFS Neohellenic" charset="0"/>
              </a:rPr>
              <a:t>xecuting them</a:t>
            </a:r>
          </a:p>
          <a:p>
            <a:pPr lvl="1">
              <a:lnSpc>
                <a:spcPct val="69000"/>
              </a:lnSpc>
              <a:spcBef>
                <a:spcPts val="1138"/>
              </a:spcBef>
              <a:buSzPct val="75000"/>
              <a:buFont typeface="Symbol" panose="05050102010706020507" pitchFamily="18" charset="2"/>
              <a:buChar char=""/>
            </a:pPr>
            <a:r>
              <a:rPr lang="en-GB" altLang="fi-FI" sz="2800" dirty="0" smtClean="0">
                <a:latin typeface="GFS Neohellenic" charset="0"/>
              </a:rPr>
              <a:t>retrying </a:t>
            </a:r>
            <a:r>
              <a:rPr lang="en-GB" altLang="fi-FI" sz="2800" dirty="0">
                <a:latin typeface="GFS Neohellenic" charset="0"/>
              </a:rPr>
              <a:t>if there are failures and mitigating strugglers</a:t>
            </a: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r</a:t>
            </a:r>
            <a:r>
              <a:rPr lang="en-GB" altLang="fi-FI" sz="2800" dirty="0" smtClean="0">
                <a:latin typeface="GFS Neohellenic" charset="0"/>
              </a:rPr>
              <a:t>eports </a:t>
            </a:r>
            <a:r>
              <a:rPr lang="en-GB" altLang="fi-FI" sz="2800" dirty="0">
                <a:latin typeface="GFS Neohellenic" charset="0"/>
              </a:rPr>
              <a:t>to the DAG </a:t>
            </a:r>
            <a:r>
              <a:rPr lang="en-GB" altLang="fi-FI" sz="2800" dirty="0" smtClean="0">
                <a:latin typeface="GFS Neohellenic" charset="0"/>
              </a:rPr>
              <a:t>Scheduler</a:t>
            </a:r>
            <a:endParaRPr lang="en-GB" altLang="fi-FI" sz="2800" dirty="0">
              <a:latin typeface="GFS Neohellenic" charset="0"/>
            </a:endParaRPr>
          </a:p>
          <a:p>
            <a:pPr marL="539750" lvl="1" indent="0">
              <a:lnSpc>
                <a:spcPct val="69000"/>
              </a:lnSpc>
              <a:spcBef>
                <a:spcPts val="1138"/>
              </a:spcBef>
              <a:buSzPct val="75000"/>
            </a:pPr>
            <a:endParaRPr lang="en-GB" altLang="fi-FI" sz="2800" dirty="0">
              <a:latin typeface="GFS Neohellenic" charset="0"/>
            </a:endParaRPr>
          </a:p>
          <a:p>
            <a:pPr marL="539750" lvl="1" indent="0">
              <a:lnSpc>
                <a:spcPct val="69000"/>
              </a:lnSpc>
              <a:spcBef>
                <a:spcPts val="1138"/>
              </a:spcBef>
              <a:buSzPct val="75000"/>
            </a:pPr>
            <a:endParaRPr lang="en-GB" altLang="fi-FI" sz="2800" dirty="0" smtClean="0">
              <a:latin typeface="GFS Neohellenic"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6479355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48"/>
          <p:cNvSpPr/>
          <p:nvPr/>
        </p:nvSpPr>
        <p:spPr bwMode="auto">
          <a:xfrm>
            <a:off x="6313311"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36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153" name="TextBox 152"/>
          <p:cNvSpPr txBox="1"/>
          <p:nvPr/>
        </p:nvSpPr>
        <p:spPr>
          <a:xfrm>
            <a:off x="6313311" y="5094294"/>
            <a:ext cx="1695238" cy="1178912"/>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700" dirty="0">
                <a:latin typeface="GFS Neohellenic" charset="0"/>
              </a:rPr>
              <a:t>launches tasks via cluster manager</a:t>
            </a:r>
          </a:p>
          <a:p>
            <a:pPr>
              <a:lnSpc>
                <a:spcPct val="69000"/>
              </a:lnSpc>
              <a:spcBef>
                <a:spcPts val="1425"/>
              </a:spcBef>
              <a:buSzPct val="45000"/>
              <a:buFont typeface="Wingdings" panose="05000000000000000000" pitchFamily="2" charset="2"/>
              <a:buNone/>
            </a:pPr>
            <a:r>
              <a:rPr lang="en-GB" altLang="fi-FI" sz="1700" dirty="0">
                <a:latin typeface="GFS Neohellenic" charset="0"/>
              </a:rPr>
              <a:t>retries failed or struggling tasks</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17549761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0314DE05-0FE1-4C31-B8BD-D85F31565EBD}" type="slidenum">
              <a:rPr lang="en-GB" altLang="fi-FI"/>
              <a:pPr/>
              <a:t>37</a:t>
            </a:fld>
            <a:endParaRPr lang="en-GB" altLang="fi-FI"/>
          </a:p>
        </p:txBody>
      </p:sp>
      <p:sp>
        <p:nvSpPr>
          <p:cNvPr id="245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Cluster Manager</a:t>
            </a:r>
            <a:endParaRPr lang="en-GB" altLang="fi-FI" dirty="0">
              <a:solidFill>
                <a:srgbClr val="CC0000"/>
              </a:solidFill>
              <a:latin typeface="GFS Neohellenic" charset="0"/>
            </a:endParaRPr>
          </a:p>
        </p:txBody>
      </p:sp>
      <p:sp>
        <p:nvSpPr>
          <p:cNvPr id="24578" name="Text Box 2"/>
          <p:cNvSpPr txBox="1">
            <a:spLocks noChangeArrowheads="1"/>
          </p:cNvSpPr>
          <p:nvPr/>
        </p:nvSpPr>
        <p:spPr bwMode="auto">
          <a:xfrm>
            <a:off x="627062" y="1504950"/>
            <a:ext cx="84391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b="1" dirty="0" smtClean="0">
                <a:latin typeface="GFS Neohellenic" charset="0"/>
              </a:rPr>
              <a:t>Cluster Manager</a:t>
            </a:r>
            <a:endParaRPr lang="en-GB" altLang="fi-FI" sz="2800" b="1" dirty="0">
              <a:latin typeface="GFS Neohellenic" charset="0"/>
            </a:endParaRPr>
          </a:p>
          <a:p>
            <a:pPr lvl="1">
              <a:lnSpc>
                <a:spcPct val="69000"/>
              </a:lnSpc>
              <a:spcBef>
                <a:spcPts val="1138"/>
              </a:spcBef>
              <a:buSzPct val="75000"/>
              <a:buFont typeface="Symbol" panose="05050102010706020507" pitchFamily="18" charset="2"/>
              <a:buChar char=""/>
            </a:pPr>
            <a:r>
              <a:rPr lang="en-GB" altLang="fi-FI" sz="2800" dirty="0">
                <a:latin typeface="GFS Neohellenic" charset="0"/>
              </a:rPr>
              <a:t>s</a:t>
            </a:r>
            <a:r>
              <a:rPr lang="en-GB" altLang="fi-FI" sz="2800" dirty="0" smtClean="0">
                <a:latin typeface="GFS Neohellenic" charset="0"/>
              </a:rPr>
              <a:t>park is agnostic of the cluster manager</a:t>
            </a:r>
          </a:p>
          <a:p>
            <a:pPr lvl="1">
              <a:lnSpc>
                <a:spcPct val="69000"/>
              </a:lnSpc>
              <a:spcBef>
                <a:spcPts val="1138"/>
              </a:spcBef>
              <a:buSzPct val="75000"/>
              <a:buFont typeface="Symbol" panose="05050102010706020507" pitchFamily="18" charset="2"/>
              <a:buChar char=""/>
            </a:pPr>
            <a:r>
              <a:rPr lang="en-GB" altLang="fi-FI" sz="2800" dirty="0" smtClean="0">
                <a:latin typeface="GFS Neohellenic" charset="0"/>
              </a:rPr>
              <a:t>allows </a:t>
            </a:r>
            <a:r>
              <a:rPr lang="en-GB" altLang="fi-FI" sz="2800" dirty="0">
                <a:latin typeface="GFS Neohellenic" charset="0"/>
              </a:rPr>
              <a:t>plugging in different </a:t>
            </a:r>
            <a:r>
              <a:rPr lang="en-GB" altLang="fi-FI" sz="2800" dirty="0" smtClean="0">
                <a:latin typeface="GFS Neohellenic" charset="0"/>
              </a:rPr>
              <a:t>cluster resource management implementations</a:t>
            </a:r>
          </a:p>
          <a:p>
            <a:pPr lvl="1">
              <a:lnSpc>
                <a:spcPct val="69000"/>
              </a:lnSpc>
              <a:spcBef>
                <a:spcPts val="1138"/>
              </a:spcBef>
              <a:buSzPct val="75000"/>
              <a:buFont typeface="Symbol" panose="05050102010706020507" pitchFamily="18" charset="2"/>
              <a:buChar char=""/>
            </a:pPr>
            <a:r>
              <a:rPr lang="en-US" altLang="fi-FI" sz="2800" dirty="0">
                <a:latin typeface="GFS Neohellenic" charset="0"/>
              </a:rPr>
              <a:t>resource allocation (static by </a:t>
            </a:r>
            <a:r>
              <a:rPr lang="en-US" altLang="fi-FI" sz="2800" dirty="0" smtClean="0">
                <a:latin typeface="GFS Neohellenic" charset="0"/>
              </a:rPr>
              <a:t>default – dynamic allocation is also provided)</a:t>
            </a:r>
            <a:endParaRPr lang="en-GB" altLang="fi-FI" sz="2800" b="1" dirty="0" smtClean="0">
              <a:latin typeface="GFS Neohellenic" charset="0"/>
            </a:endParaRPr>
          </a:p>
          <a:p>
            <a:pPr marL="107950" indent="0">
              <a:lnSpc>
                <a:spcPct val="69000"/>
              </a:lnSpc>
              <a:spcBef>
                <a:spcPts val="1138"/>
              </a:spcBef>
              <a:buSzPct val="75000"/>
            </a:pPr>
            <a:r>
              <a:rPr lang="en-GB" altLang="fi-FI" sz="2800" b="1" dirty="0" smtClean="0">
                <a:latin typeface="GFS Neohellenic" charset="0"/>
              </a:rPr>
              <a:t>Standalone</a:t>
            </a:r>
            <a:r>
              <a:rPr lang="en-GB" altLang="fi-FI" sz="2800" dirty="0" smtClean="0">
                <a:latin typeface="GFS Neohellenic" charset="0"/>
              </a:rPr>
              <a:t>  -  a simple cluster  manager included with spark</a:t>
            </a:r>
          </a:p>
          <a:p>
            <a:pPr marL="107950" indent="0">
              <a:lnSpc>
                <a:spcPct val="69000"/>
              </a:lnSpc>
              <a:spcBef>
                <a:spcPts val="1138"/>
              </a:spcBef>
              <a:buSzPct val="75000"/>
            </a:pPr>
            <a:endParaRPr lang="en-GB" altLang="fi-FI" sz="2800" dirty="0">
              <a:latin typeface="GFS Neohellenic" charset="0"/>
            </a:endParaRPr>
          </a:p>
          <a:p>
            <a:pPr marL="107950" indent="0">
              <a:lnSpc>
                <a:spcPct val="69000"/>
              </a:lnSpc>
              <a:spcBef>
                <a:spcPts val="1138"/>
              </a:spcBef>
              <a:buSzPct val="75000"/>
            </a:pPr>
            <a:r>
              <a:rPr lang="en-GB" altLang="fi-FI" sz="2800" b="1" dirty="0" smtClean="0">
                <a:latin typeface="GFS Neohellenic" charset="0"/>
              </a:rPr>
              <a:t>Apache </a:t>
            </a:r>
            <a:r>
              <a:rPr lang="en-GB" altLang="fi-FI" sz="2800" b="1" dirty="0" err="1" smtClean="0">
                <a:latin typeface="GFS Neohellenic" charset="0"/>
              </a:rPr>
              <a:t>Mesos</a:t>
            </a:r>
            <a:r>
              <a:rPr lang="en-GB" altLang="fi-FI" sz="2800" b="1" dirty="0" smtClean="0">
                <a:latin typeface="GFS Neohellenic" charset="0"/>
              </a:rPr>
              <a:t> </a:t>
            </a:r>
            <a:r>
              <a:rPr lang="en-GB" altLang="fi-FI" sz="2800" dirty="0" smtClean="0">
                <a:latin typeface="GFS Neohellenic" charset="0"/>
              </a:rPr>
              <a:t>– a general cluster manager that can also run Hadoop MapReduce</a:t>
            </a:r>
          </a:p>
          <a:p>
            <a:pPr marL="107950" indent="0">
              <a:lnSpc>
                <a:spcPct val="69000"/>
              </a:lnSpc>
              <a:spcBef>
                <a:spcPts val="1138"/>
              </a:spcBef>
              <a:buSzPct val="75000"/>
            </a:pPr>
            <a:endParaRPr lang="en-GB" altLang="fi-FI" sz="2800" dirty="0">
              <a:latin typeface="GFS Neohellenic" charset="0"/>
            </a:endParaRPr>
          </a:p>
          <a:p>
            <a:pPr marL="107950" indent="0">
              <a:lnSpc>
                <a:spcPct val="69000"/>
              </a:lnSpc>
              <a:spcBef>
                <a:spcPts val="1138"/>
              </a:spcBef>
              <a:buSzPct val="75000"/>
            </a:pPr>
            <a:r>
              <a:rPr lang="en-GB" altLang="fi-FI" sz="2800" b="1" dirty="0" smtClean="0">
                <a:latin typeface="GFS Neohellenic" charset="0"/>
              </a:rPr>
              <a:t>Hadoop Yarn </a:t>
            </a:r>
            <a:r>
              <a:rPr lang="en-GB" altLang="fi-FI" sz="2800" dirty="0" smtClean="0">
                <a:latin typeface="GFS Neohellenic" charset="0"/>
              </a:rPr>
              <a:t>– the resource manager in Hadoop 2</a:t>
            </a:r>
          </a:p>
          <a:p>
            <a:pPr marL="539750" lvl="1" indent="0">
              <a:lnSpc>
                <a:spcPct val="69000"/>
              </a:lnSpc>
              <a:spcBef>
                <a:spcPts val="1138"/>
              </a:spcBef>
              <a:buSzPct val="75000"/>
            </a:pPr>
            <a:endParaRPr lang="en-GB" altLang="fi-FI" sz="2800" dirty="0">
              <a:latin typeface="GFS Neohellenic" charset="0"/>
            </a:endParaRPr>
          </a:p>
          <a:p>
            <a:pPr marL="539750" lvl="1" indent="0">
              <a:lnSpc>
                <a:spcPct val="69000"/>
              </a:lnSpc>
              <a:spcBef>
                <a:spcPts val="1138"/>
              </a:spcBef>
              <a:buSzPct val="75000"/>
            </a:pPr>
            <a:endParaRPr lang="en-GB" altLang="fi-FI" sz="2800" dirty="0" smtClean="0">
              <a:latin typeface="GFS Neohellenic"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601917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149"/>
          <p:cNvSpPr/>
          <p:nvPr/>
        </p:nvSpPr>
        <p:spPr bwMode="auto">
          <a:xfrm>
            <a:off x="8109900" y="1922654"/>
            <a:ext cx="1695238" cy="4905183"/>
          </a:xfrm>
          <a:prstGeom prst="roundRect">
            <a:avLst/>
          </a:prstGeom>
          <a:noFill/>
          <a:ln w="222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100" name="Rounded Rectangle 99"/>
          <p:cNvSpPr/>
          <p:nvPr/>
        </p:nvSpPr>
        <p:spPr bwMode="auto">
          <a:xfrm>
            <a:off x="6414662" y="2060189"/>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rPr>
              <a:t>Cluster</a:t>
            </a:r>
          </a:p>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smtClean="0"/>
              <a:t>Manager</a:t>
            </a:r>
            <a:endParaRPr kumimoji="0" lang="en-US" sz="1800" b="1" i="0" u="none" strike="noStrike" cap="none" normalizeH="0" baseline="0" dirty="0" smtClean="0">
              <a:ln>
                <a:noFill/>
              </a:ln>
              <a:effectLst/>
              <a:latin typeface="Arial" panose="020B0604020202020204" pitchFamily="34" charset="0"/>
              <a:cs typeface="Lucida Sans Unicode" panose="020B0602030504020204" pitchFamily="34" charset="0"/>
            </a:endParaRPr>
          </a:p>
        </p:txBody>
      </p:sp>
      <p:sp>
        <p:nvSpPr>
          <p:cNvPr id="21" name="Rounded Rectangle 20"/>
          <p:cNvSpPr/>
          <p:nvPr/>
        </p:nvSpPr>
        <p:spPr bwMode="auto">
          <a:xfrm>
            <a:off x="503238" y="2015932"/>
            <a:ext cx="1504595" cy="2286000"/>
          </a:xfrm>
          <a:prstGeom prst="roundRect">
            <a:avLst/>
          </a:prstGeom>
          <a:solidFill>
            <a:schemeClr val="bg1">
              <a:lumMod val="95000"/>
            </a:schemeClr>
          </a:solid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b="1" dirty="0"/>
              <a:t>Driver Program</a:t>
            </a:r>
          </a:p>
        </p:txBody>
      </p:sp>
      <p:sp>
        <p:nvSpPr>
          <p:cNvPr id="5" name="Slide Number Placeholder 5"/>
          <p:cNvSpPr>
            <a:spLocks noGrp="1"/>
          </p:cNvSpPr>
          <p:nvPr>
            <p:ph type="sldNum" idx="12"/>
          </p:nvPr>
        </p:nvSpPr>
        <p:spPr/>
        <p:txBody>
          <a:bodyPr/>
          <a:lstStyle/>
          <a:p>
            <a:fld id="{E7C9812A-452A-4F1C-84D9-B5A6A159CA92}" type="slidenum">
              <a:rPr lang="en-GB" altLang="fi-FI"/>
              <a:pPr/>
              <a:t>38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Execution workflow</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
        <p:nvSpPr>
          <p:cNvPr id="8" name="Rounded Rectangle 7"/>
          <p:cNvSpPr/>
          <p:nvPr/>
        </p:nvSpPr>
        <p:spPr bwMode="auto">
          <a:xfrm>
            <a:off x="2364663" y="254000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latin typeface="Arial" panose="020B0604020202020204" pitchFamily="34" charset="0"/>
                <a:cs typeface="Lucida Sans Unicode" panose="020B0602030504020204" pitchFamily="34" charset="0"/>
              </a:rPr>
              <a:t>RDD</a:t>
            </a:r>
            <a:r>
              <a:rPr kumimoji="0" lang="en-US" sz="1200" b="1" i="0" u="none" strike="noStrike" cap="none" normalizeH="0" baseline="-25000" dirty="0" smtClean="0">
                <a:ln>
                  <a:noFill/>
                </a:ln>
                <a:effectLst/>
                <a:latin typeface="Arial" panose="020B0604020202020204" pitchFamily="34" charset="0"/>
                <a:cs typeface="Lucida Sans Unicode" panose="020B0602030504020204" pitchFamily="34" charset="0"/>
              </a:rPr>
              <a:t>1</a:t>
            </a:r>
          </a:p>
        </p:txBody>
      </p:sp>
      <p:sp>
        <p:nvSpPr>
          <p:cNvPr id="12" name="Rounded Rectangle 11"/>
          <p:cNvSpPr/>
          <p:nvPr/>
        </p:nvSpPr>
        <p:spPr bwMode="auto">
          <a:xfrm>
            <a:off x="3093818" y="2540002"/>
            <a:ext cx="607031"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200" b="1" i="0" u="none" strike="noStrike" cap="none" normalizeH="0" baseline="0" dirty="0" smtClean="0">
                <a:ln>
                  <a:noFill/>
                </a:ln>
                <a:effectLst/>
              </a:rPr>
              <a:t>RDD</a:t>
            </a:r>
            <a:r>
              <a:rPr lang="en-US" sz="1200" b="1" baseline="-25000" dirty="0"/>
              <a:t>2</a:t>
            </a:r>
            <a:endParaRPr kumimoji="0" lang="en-US" sz="1200" b="1" i="0" u="none" strike="noStrike" cap="none" normalizeH="0" baseline="-25000" dirty="0" smtClean="0">
              <a:ln>
                <a:noFill/>
              </a:ln>
              <a:effectLst/>
            </a:endParaRPr>
          </a:p>
        </p:txBody>
      </p:sp>
      <p:cxnSp>
        <p:nvCxnSpPr>
          <p:cNvPr id="11" name="Straight Arrow Connector 10"/>
          <p:cNvCxnSpPr>
            <a:stCxn id="8" idx="2"/>
            <a:endCxn id="26" idx="0"/>
          </p:cNvCxnSpPr>
          <p:nvPr/>
        </p:nvCxnSpPr>
        <p:spPr bwMode="auto">
          <a:xfrm>
            <a:off x="2666343" y="2822576"/>
            <a:ext cx="358680"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2" idx="2"/>
            <a:endCxn id="26" idx="0"/>
          </p:cNvCxnSpPr>
          <p:nvPr/>
        </p:nvCxnSpPr>
        <p:spPr bwMode="auto">
          <a:xfrm flipH="1">
            <a:off x="3025023" y="2822576"/>
            <a:ext cx="372311" cy="475456"/>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26" idx="2"/>
            <a:endCxn id="30" idx="0"/>
          </p:cNvCxnSpPr>
          <p:nvPr/>
        </p:nvCxnSpPr>
        <p:spPr bwMode="auto">
          <a:xfrm flipH="1">
            <a:off x="3025022" y="3580606"/>
            <a:ext cx="1" cy="33416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2723343" y="3298032"/>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0" name="Rounded Rectangle 29"/>
          <p:cNvSpPr/>
          <p:nvPr/>
        </p:nvSpPr>
        <p:spPr bwMode="auto">
          <a:xfrm>
            <a:off x="2723342" y="3914775"/>
            <a:ext cx="603359" cy="282574"/>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grpSp>
        <p:nvGrpSpPr>
          <p:cNvPr id="78" name="Group 77"/>
          <p:cNvGrpSpPr/>
          <p:nvPr/>
        </p:nvGrpSpPr>
        <p:grpSpPr>
          <a:xfrm rot="5400000">
            <a:off x="4225418" y="2478881"/>
            <a:ext cx="1733596" cy="1731277"/>
            <a:chOff x="4225418" y="2478880"/>
            <a:chExt cx="1733596" cy="1731277"/>
          </a:xfrm>
        </p:grpSpPr>
        <p:sp>
          <p:nvSpPr>
            <p:cNvPr id="36" name="Rounded Rectangle 35"/>
            <p:cNvSpPr/>
            <p:nvPr/>
          </p:nvSpPr>
          <p:spPr bwMode="auto">
            <a:xfrm>
              <a:off x="4225418" y="2478880"/>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39" name="Rounded Rectangle 38"/>
            <p:cNvSpPr/>
            <p:nvPr/>
          </p:nvSpPr>
          <p:spPr bwMode="auto">
            <a:xfrm>
              <a:off x="4225418" y="3391005"/>
              <a:ext cx="387966" cy="819152"/>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sp>
          <p:nvSpPr>
            <p:cNvPr id="42" name="Rounded Rectangle 41"/>
            <p:cNvSpPr/>
            <p:nvPr/>
          </p:nvSpPr>
          <p:spPr bwMode="auto">
            <a:xfrm>
              <a:off x="4983175"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48" name="Straight Arrow Connector 47"/>
            <p:cNvCxnSpPr/>
            <p:nvPr/>
          </p:nvCxnSpPr>
          <p:spPr bwMode="auto">
            <a:xfrm>
              <a:off x="4534061" y="2700147"/>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4534061" y="2700147"/>
              <a:ext cx="506020"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4534061" y="2700147"/>
              <a:ext cx="506018" cy="988405"/>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flipV="1">
              <a:off x="4534062" y="2968238"/>
              <a:ext cx="506018" cy="92066"/>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4545270" y="3060304"/>
              <a:ext cx="494809" cy="628248"/>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4534062" y="3060304"/>
              <a:ext cx="506019" cy="2680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4534061" y="2968238"/>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flipV="1">
              <a:off x="4534061" y="3328395"/>
              <a:ext cx="506020"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4534061" y="3612272"/>
              <a:ext cx="506018" cy="7628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flipV="1">
              <a:off x="4534062" y="2968238"/>
              <a:ext cx="506018" cy="1004191"/>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flipV="1">
              <a:off x="4534062" y="3328395"/>
              <a:ext cx="506019" cy="644034"/>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60"/>
            <p:cNvCxnSpPr/>
            <p:nvPr/>
          </p:nvCxnSpPr>
          <p:spPr bwMode="auto">
            <a:xfrm flipV="1">
              <a:off x="4534062" y="3688552"/>
              <a:ext cx="506017" cy="283877"/>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p:nvPr/>
          </p:nvCxnSpPr>
          <p:spPr bwMode="auto">
            <a:xfrm>
              <a:off x="5291817" y="2968238"/>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ounded Rectangle 87"/>
            <p:cNvSpPr/>
            <p:nvPr/>
          </p:nvSpPr>
          <p:spPr bwMode="auto">
            <a:xfrm>
              <a:off x="5571048" y="2746508"/>
              <a:ext cx="387966" cy="1165093"/>
            </a:xfrm>
            <a:prstGeom prst="roundRect">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1200" b="0" i="0" u="none" strike="noStrike" cap="none" normalizeH="0" baseline="-25000" dirty="0" smtClean="0">
                <a:ln>
                  <a:noFill/>
                </a:ln>
                <a:effectLst/>
                <a:latin typeface="Arial" panose="020B0604020202020204" pitchFamily="34" charset="0"/>
                <a:cs typeface="Lucida Sans Unicode" panose="020B0602030504020204" pitchFamily="34" charset="0"/>
              </a:endParaRPr>
            </a:p>
          </p:txBody>
        </p:sp>
        <p:cxnSp>
          <p:nvCxnSpPr>
            <p:cNvPr id="92" name="Straight Arrow Connector 91"/>
            <p:cNvCxnSpPr/>
            <p:nvPr/>
          </p:nvCxnSpPr>
          <p:spPr bwMode="auto">
            <a:xfrm>
              <a:off x="5291818" y="3328395"/>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p:nvPr/>
          </p:nvCxnSpPr>
          <p:spPr bwMode="auto">
            <a:xfrm>
              <a:off x="5291816" y="3688552"/>
              <a:ext cx="336136" cy="0"/>
            </a:xfrm>
            <a:prstGeom prst="straightConnector1">
              <a:avLst/>
            </a:prstGeom>
            <a:solidFill>
              <a:srgbClr val="00B8FF"/>
            </a:solidFill>
            <a:ln w="9525"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Rounded Rectangle 102"/>
          <p:cNvSpPr/>
          <p:nvPr/>
        </p:nvSpPr>
        <p:spPr bwMode="auto">
          <a:xfrm>
            <a:off x="8425143" y="2687378"/>
            <a:ext cx="1057978" cy="372926"/>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Threads</a:t>
            </a:r>
          </a:p>
        </p:txBody>
      </p:sp>
      <p:sp>
        <p:nvSpPr>
          <p:cNvPr id="104" name="Rounded Rectangle 103"/>
          <p:cNvSpPr/>
          <p:nvPr/>
        </p:nvSpPr>
        <p:spPr bwMode="auto">
          <a:xfrm>
            <a:off x="8425143" y="3336847"/>
            <a:ext cx="1057978" cy="598535"/>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000" b="1" i="0" u="none" strike="noStrike" cap="none" normalizeH="0" baseline="-25000" dirty="0" smtClean="0">
                <a:ln>
                  <a:noFill/>
                </a:ln>
                <a:effectLst/>
                <a:latin typeface="Arial" panose="020B0604020202020204" pitchFamily="34" charset="0"/>
                <a:cs typeface="Lucida Sans Unicode" panose="020B0602030504020204" pitchFamily="34" charset="0"/>
              </a:rPr>
              <a:t>Block Manager</a:t>
            </a:r>
          </a:p>
        </p:txBody>
      </p:sp>
      <p:sp>
        <p:nvSpPr>
          <p:cNvPr id="106" name="Rounded Rectangle 105"/>
          <p:cNvSpPr/>
          <p:nvPr/>
        </p:nvSpPr>
        <p:spPr bwMode="auto">
          <a:xfrm>
            <a:off x="569632" y="2687379"/>
            <a:ext cx="1371806" cy="1522778"/>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US" sz="1600" baseline="-25000" dirty="0" err="1"/>
              <a:t>val</a:t>
            </a:r>
            <a:r>
              <a:rPr lang="en-US" sz="1600" baseline="-25000" dirty="0"/>
              <a:t> </a:t>
            </a:r>
            <a:r>
              <a:rPr lang="en-US" sz="1600" baseline="-25000" dirty="0" err="1"/>
              <a:t>conf</a:t>
            </a:r>
            <a:r>
              <a:rPr lang="en-US" sz="1600" baseline="-25000" dirty="0"/>
              <a:t> = new </a:t>
            </a:r>
            <a:r>
              <a:rPr lang="en-US" sz="1600" baseline="-25000" dirty="0" err="1"/>
              <a:t>SparkConf</a:t>
            </a:r>
            <a:r>
              <a:rPr lang="en-US" sz="1600" baseline="-25000" dirty="0"/>
              <a:t>()</a:t>
            </a:r>
          </a:p>
          <a:p>
            <a:r>
              <a:rPr lang="en-US" sz="1600" baseline="-25000" dirty="0" err="1"/>
              <a:t>val</a:t>
            </a:r>
            <a:r>
              <a:rPr lang="en-US" sz="1600" baseline="-25000" dirty="0"/>
              <a:t> </a:t>
            </a:r>
            <a:r>
              <a:rPr lang="en-US" sz="1600" baseline="-25000" dirty="0" err="1"/>
              <a:t>sc</a:t>
            </a:r>
            <a:r>
              <a:rPr lang="en-US" sz="1600" baseline="-25000" dirty="0"/>
              <a:t> = new </a:t>
            </a:r>
            <a:r>
              <a:rPr lang="en-US" sz="1600" b="1" baseline="-25000" dirty="0" err="1"/>
              <a:t>SparkContext</a:t>
            </a:r>
            <a:r>
              <a:rPr lang="en-US" sz="1600" baseline="-25000" dirty="0"/>
              <a:t>(</a:t>
            </a:r>
            <a:r>
              <a:rPr lang="en-US" sz="1600" baseline="-25000" dirty="0" err="1"/>
              <a:t>conf</a:t>
            </a:r>
            <a:r>
              <a:rPr lang="en-US" sz="1600" baseline="-25000" dirty="0"/>
              <a:t>)</a:t>
            </a:r>
          </a:p>
          <a:p>
            <a:r>
              <a:rPr lang="en-US" sz="1600" baseline="-25000" dirty="0"/>
              <a:t>…</a:t>
            </a:r>
          </a:p>
          <a:p>
            <a:r>
              <a:rPr lang="en-US" sz="1600" baseline="-25000" dirty="0"/>
              <a:t>rdd1.join(rdd2)</a:t>
            </a:r>
          </a:p>
          <a:p>
            <a:r>
              <a:rPr lang="en-US" sz="1600" baseline="-25000" dirty="0"/>
              <a:t>.filter</a:t>
            </a:r>
            <a:r>
              <a:rPr lang="en-US" sz="1600" baseline="-25000" dirty="0" smtClean="0"/>
              <a:t>(...)</a:t>
            </a:r>
            <a:endParaRPr lang="en-US" sz="1600" baseline="-25000" dirty="0"/>
          </a:p>
        </p:txBody>
      </p:sp>
      <p:sp>
        <p:nvSpPr>
          <p:cNvPr id="54310" name="TextBox 54309"/>
          <p:cNvSpPr txBox="1"/>
          <p:nvPr/>
        </p:nvSpPr>
        <p:spPr>
          <a:xfrm>
            <a:off x="3729534" y="1451811"/>
            <a:ext cx="700680" cy="349968"/>
          </a:xfrm>
          <a:prstGeom prst="rect">
            <a:avLst/>
          </a:prstGeom>
          <a:noFill/>
        </p:spPr>
        <p:txBody>
          <a:bodyPr wrap="square" rtlCol="0">
            <a:spAutoFit/>
          </a:bodyPr>
          <a:lstStyle/>
          <a:p>
            <a:r>
              <a:rPr lang="en-US" dirty="0" smtClean="0"/>
              <a:t>DAG</a:t>
            </a:r>
            <a:endParaRPr lang="en-US" dirty="0"/>
          </a:p>
        </p:txBody>
      </p:sp>
      <p:sp>
        <p:nvSpPr>
          <p:cNvPr id="120" name="TextBox 119"/>
          <p:cNvSpPr txBox="1"/>
          <p:nvPr/>
        </p:nvSpPr>
        <p:spPr>
          <a:xfrm>
            <a:off x="5614617" y="1448669"/>
            <a:ext cx="1039043" cy="349968"/>
          </a:xfrm>
          <a:prstGeom prst="rect">
            <a:avLst/>
          </a:prstGeom>
          <a:noFill/>
        </p:spPr>
        <p:txBody>
          <a:bodyPr wrap="square" rtlCol="0">
            <a:spAutoFit/>
          </a:bodyPr>
          <a:lstStyle/>
          <a:p>
            <a:r>
              <a:rPr lang="en-US" dirty="0" err="1" smtClean="0"/>
              <a:t>TaskSet</a:t>
            </a:r>
            <a:endParaRPr lang="en-US" dirty="0"/>
          </a:p>
        </p:txBody>
      </p:sp>
      <p:sp>
        <p:nvSpPr>
          <p:cNvPr id="124" name="TextBox 123"/>
          <p:cNvSpPr txBox="1"/>
          <p:nvPr/>
        </p:nvSpPr>
        <p:spPr>
          <a:xfrm>
            <a:off x="7733190" y="1452260"/>
            <a:ext cx="658240" cy="349968"/>
          </a:xfrm>
          <a:prstGeom prst="rect">
            <a:avLst/>
          </a:prstGeom>
          <a:noFill/>
        </p:spPr>
        <p:txBody>
          <a:bodyPr wrap="square" rtlCol="0">
            <a:spAutoFit/>
          </a:bodyPr>
          <a:lstStyle/>
          <a:p>
            <a:r>
              <a:rPr lang="en-US" dirty="0" smtClean="0"/>
              <a:t>Task</a:t>
            </a:r>
            <a:endParaRPr lang="en-US" dirty="0"/>
          </a:p>
        </p:txBody>
      </p:sp>
      <p:sp>
        <p:nvSpPr>
          <p:cNvPr id="154" name="TextBox 153"/>
          <p:cNvSpPr txBox="1"/>
          <p:nvPr/>
        </p:nvSpPr>
        <p:spPr>
          <a:xfrm>
            <a:off x="8187721" y="5098284"/>
            <a:ext cx="1617417" cy="781624"/>
          </a:xfrm>
          <a:prstGeom prst="rect">
            <a:avLst/>
          </a:prstGeom>
          <a:noFill/>
        </p:spPr>
        <p:txBody>
          <a:bodyPr wrap="square" rtlCol="0">
            <a:spAutoFit/>
          </a:bodyPr>
          <a:lstStyle/>
          <a:p>
            <a:pPr>
              <a:lnSpc>
                <a:spcPct val="69000"/>
              </a:lnSpc>
              <a:spcBef>
                <a:spcPts val="1425"/>
              </a:spcBef>
              <a:buSzPct val="45000"/>
              <a:buFont typeface="Wingdings" panose="05000000000000000000" pitchFamily="2" charset="2"/>
              <a:buNone/>
            </a:pPr>
            <a:r>
              <a:rPr lang="en-GB" altLang="fi-FI" sz="1600" dirty="0">
                <a:latin typeface="GFS Neohellenic" charset="0"/>
              </a:rPr>
              <a:t>executes tasks</a:t>
            </a:r>
          </a:p>
          <a:p>
            <a:pPr>
              <a:lnSpc>
                <a:spcPct val="69000"/>
              </a:lnSpc>
              <a:spcBef>
                <a:spcPts val="1425"/>
              </a:spcBef>
              <a:buSzPct val="45000"/>
              <a:buFont typeface="Wingdings" panose="05000000000000000000" pitchFamily="2" charset="2"/>
              <a:buNone/>
            </a:pPr>
            <a:r>
              <a:rPr lang="en-GB" altLang="fi-FI" sz="1600" dirty="0" smtClean="0">
                <a:latin typeface="GFS Neohellenic" charset="0"/>
              </a:rPr>
              <a:t>stores </a:t>
            </a:r>
            <a:r>
              <a:rPr lang="en-GB" altLang="fi-FI" sz="1600" dirty="0">
                <a:latin typeface="GFS Neohellenic" charset="0"/>
              </a:rPr>
              <a:t>and </a:t>
            </a:r>
            <a:r>
              <a:rPr lang="en-GB" altLang="fi-FI" sz="1600" dirty="0" smtClean="0">
                <a:latin typeface="GFS Neohellenic" charset="0"/>
              </a:rPr>
              <a:t>serves </a:t>
            </a:r>
            <a:r>
              <a:rPr lang="en-GB" altLang="fi-FI" sz="1600" dirty="0">
                <a:latin typeface="GFS Neohellenic" charset="0"/>
              </a:rPr>
              <a:t>blocks</a:t>
            </a:r>
          </a:p>
        </p:txBody>
      </p:sp>
      <p:cxnSp>
        <p:nvCxnSpPr>
          <p:cNvPr id="156" name="Elbow Connector 54308"/>
          <p:cNvCxnSpPr/>
          <p:nvPr/>
        </p:nvCxnSpPr>
        <p:spPr bwMode="auto">
          <a:xfrm rot="5400000" flipH="1" flipV="1">
            <a:off x="4073524" y="1008969"/>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Elbow Connector 54308"/>
          <p:cNvCxnSpPr>
            <a:endCxn id="100" idx="0"/>
          </p:cNvCxnSpPr>
          <p:nvPr/>
        </p:nvCxnSpPr>
        <p:spPr bwMode="auto">
          <a:xfrm rot="16200000" flipH="1">
            <a:off x="6109726" y="1002955"/>
            <a:ext cx="36126" cy="2078342"/>
          </a:xfrm>
          <a:prstGeom prst="curvedConnector3">
            <a:avLst>
              <a:gd name="adj1" fmla="val -632785"/>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Elbow Connector 54308"/>
          <p:cNvCxnSpPr>
            <a:stCxn id="100" idx="0"/>
          </p:cNvCxnSpPr>
          <p:nvPr/>
        </p:nvCxnSpPr>
        <p:spPr bwMode="auto">
          <a:xfrm rot="5400000" flipH="1" flipV="1">
            <a:off x="8057890" y="1160419"/>
            <a:ext cx="8840" cy="1790700"/>
          </a:xfrm>
          <a:prstGeom prst="curvedConnector3">
            <a:avLst>
              <a:gd name="adj1" fmla="val 2685973"/>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4" name="Rounded Rectangle 213"/>
          <p:cNvSpPr/>
          <p:nvPr/>
        </p:nvSpPr>
        <p:spPr bwMode="auto">
          <a:xfrm>
            <a:off x="4330862" y="252768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5" name="Rounded Rectangle 214"/>
          <p:cNvSpPr/>
          <p:nvPr/>
        </p:nvSpPr>
        <p:spPr bwMode="auto">
          <a:xfrm>
            <a:off x="4687964" y="2525050"/>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6" name="Rounded Rectangle 215"/>
          <p:cNvSpPr/>
          <p:nvPr/>
        </p:nvSpPr>
        <p:spPr bwMode="auto">
          <a:xfrm>
            <a:off x="5229099" y="252258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17" name="Rounded Rectangle 216"/>
          <p:cNvSpPr/>
          <p:nvPr/>
        </p:nvSpPr>
        <p:spPr bwMode="auto">
          <a:xfrm>
            <a:off x="5586201" y="2519959"/>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cxnSp>
        <p:nvCxnSpPr>
          <p:cNvPr id="218" name="Elbow Connector 54308"/>
          <p:cNvCxnSpPr/>
          <p:nvPr/>
        </p:nvCxnSpPr>
        <p:spPr bwMode="auto">
          <a:xfrm rot="5400000" flipH="1" flipV="1">
            <a:off x="2071828" y="1007983"/>
            <a:ext cx="12700" cy="2030188"/>
          </a:xfrm>
          <a:prstGeom prst="curvedConnector3">
            <a:avLst>
              <a:gd name="adj1" fmla="val 1800000"/>
            </a:avLst>
          </a:prstGeom>
          <a:solidFill>
            <a:srgbClr val="00B8FF"/>
          </a:solidFill>
          <a:ln w="222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Rounded Rectangle 220"/>
          <p:cNvSpPr/>
          <p:nvPr/>
        </p:nvSpPr>
        <p:spPr bwMode="auto">
          <a:xfrm>
            <a:off x="4609458" y="328798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2" name="Rounded Rectangle 221"/>
          <p:cNvSpPr/>
          <p:nvPr/>
        </p:nvSpPr>
        <p:spPr bwMode="auto">
          <a:xfrm>
            <a:off x="4993083" y="3293246"/>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3" name="Rounded Rectangle 222"/>
          <p:cNvSpPr/>
          <p:nvPr/>
        </p:nvSpPr>
        <p:spPr bwMode="auto">
          <a:xfrm>
            <a:off x="5342995" y="3288477"/>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4" name="Rounded Rectangle 223"/>
          <p:cNvSpPr/>
          <p:nvPr/>
        </p:nvSpPr>
        <p:spPr bwMode="auto">
          <a:xfrm>
            <a:off x="4601578" y="388613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5" name="Rounded Rectangle 224"/>
          <p:cNvSpPr/>
          <p:nvPr/>
        </p:nvSpPr>
        <p:spPr bwMode="auto">
          <a:xfrm>
            <a:off x="4985203" y="3891392"/>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6" name="Rounded Rectangle 225"/>
          <p:cNvSpPr/>
          <p:nvPr/>
        </p:nvSpPr>
        <p:spPr bwMode="auto">
          <a:xfrm>
            <a:off x="5335115" y="3886623"/>
            <a:ext cx="251737" cy="282577"/>
          </a:xfrm>
          <a:prstGeom prst="roundRect">
            <a:avLst/>
          </a:prstGeom>
          <a:solidFill>
            <a:srgbClr val="C9E8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200" b="1" baseline="-25000" dirty="0"/>
              <a:t>P</a:t>
            </a:r>
            <a:endParaRPr kumimoji="0" lang="en-US" sz="1200" b="1" i="0" u="none" strike="noStrike" cap="none" normalizeH="0" baseline="-25000" dirty="0" smtClean="0">
              <a:ln>
                <a:noFill/>
              </a:ln>
              <a:effectLst/>
            </a:endParaRPr>
          </a:p>
        </p:txBody>
      </p:sp>
      <p:sp>
        <p:nvSpPr>
          <p:cNvPr id="227" name="TextBox 226"/>
          <p:cNvSpPr txBox="1"/>
          <p:nvPr/>
        </p:nvSpPr>
        <p:spPr>
          <a:xfrm>
            <a:off x="2205942" y="2075977"/>
            <a:ext cx="1675498" cy="321306"/>
          </a:xfrm>
          <a:prstGeom prst="rect">
            <a:avLst/>
          </a:prstGeom>
          <a:noFill/>
        </p:spPr>
        <p:txBody>
          <a:bodyPr wrap="square" rtlCol="0">
            <a:spAutoFit/>
          </a:bodyPr>
          <a:lstStyle/>
          <a:p>
            <a:pPr algn="ctr"/>
            <a:r>
              <a:rPr lang="en-US" sz="1600" b="1" dirty="0" smtClean="0"/>
              <a:t>RDDs</a:t>
            </a:r>
            <a:endParaRPr lang="en-US" sz="1600" b="1" dirty="0"/>
          </a:p>
        </p:txBody>
      </p:sp>
      <p:sp>
        <p:nvSpPr>
          <p:cNvPr id="228" name="TextBox 227"/>
          <p:cNvSpPr txBox="1"/>
          <p:nvPr/>
        </p:nvSpPr>
        <p:spPr>
          <a:xfrm>
            <a:off x="4310302" y="2070559"/>
            <a:ext cx="1675498" cy="321306"/>
          </a:xfrm>
          <a:prstGeom prst="rect">
            <a:avLst/>
          </a:prstGeom>
          <a:noFill/>
        </p:spPr>
        <p:txBody>
          <a:bodyPr wrap="square" rtlCol="0">
            <a:spAutoFit/>
          </a:bodyPr>
          <a:lstStyle/>
          <a:p>
            <a:pPr algn="ctr"/>
            <a:r>
              <a:rPr lang="en-US" sz="1600" b="1" dirty="0" err="1" smtClean="0"/>
              <a:t>DAGScheduler</a:t>
            </a:r>
            <a:endParaRPr lang="en-US" sz="1600" b="1" dirty="0"/>
          </a:p>
        </p:txBody>
      </p:sp>
      <p:sp>
        <p:nvSpPr>
          <p:cNvPr id="229" name="TextBox 228"/>
          <p:cNvSpPr txBox="1"/>
          <p:nvPr/>
        </p:nvSpPr>
        <p:spPr>
          <a:xfrm>
            <a:off x="8116383" y="2108111"/>
            <a:ext cx="1675498" cy="321306"/>
          </a:xfrm>
          <a:prstGeom prst="rect">
            <a:avLst/>
          </a:prstGeom>
          <a:noFill/>
        </p:spPr>
        <p:txBody>
          <a:bodyPr wrap="square" rtlCol="0">
            <a:spAutoFit/>
          </a:bodyPr>
          <a:lstStyle/>
          <a:p>
            <a:pPr algn="ctr"/>
            <a:r>
              <a:rPr lang="en-US" sz="1600" b="1" dirty="0" smtClean="0"/>
              <a:t>Executor</a:t>
            </a:r>
            <a:endParaRPr lang="en-US" sz="1600" b="1" dirty="0"/>
          </a:p>
        </p:txBody>
      </p:sp>
    </p:spTree>
    <p:extLst>
      <p:ext uri="{BB962C8B-B14F-4D97-AF65-F5344CB8AC3E}">
        <p14:creationId xmlns:p14="http://schemas.microsoft.com/office/powerpoint/2010/main" val="9932436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4299A84B-8106-4F99-BEA0-32FA061B687B}" type="slidenum">
              <a:rPr lang="en-GB" altLang="fi-FI"/>
              <a:pPr/>
              <a:t>39</a:t>
            </a:fld>
            <a:endParaRPr lang="en-GB" altLang="fi-FI"/>
          </a:p>
        </p:txBody>
      </p:sp>
      <p:sp>
        <p:nvSpPr>
          <p:cNvPr id="204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Executor</a:t>
            </a:r>
            <a:endParaRPr lang="en-GB" altLang="fi-FI" dirty="0">
              <a:solidFill>
                <a:srgbClr val="CC0000"/>
              </a:solidFill>
              <a:latin typeface="GFS Neohellenic" charset="0"/>
            </a:endParaRPr>
          </a:p>
        </p:txBody>
      </p:sp>
      <p:sp>
        <p:nvSpPr>
          <p:cNvPr id="2048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dirty="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latin typeface="GFS Neohellenic"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8" name="Picture 2" descr="Image result for workhor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5572" y="1570037"/>
            <a:ext cx="3252805" cy="1703039"/>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
          <p:cNvSpPr txBox="1">
            <a:spLocks noChangeArrowheads="1"/>
          </p:cNvSpPr>
          <p:nvPr/>
        </p:nvSpPr>
        <p:spPr bwMode="auto">
          <a:xfrm>
            <a:off x="627063" y="1504950"/>
            <a:ext cx="5556250"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539750" lvl="1" indent="0">
              <a:lnSpc>
                <a:spcPct val="69000"/>
              </a:lnSpc>
              <a:spcBef>
                <a:spcPts val="1138"/>
              </a:spcBef>
              <a:buSzPct val="75000"/>
            </a:pPr>
            <a:r>
              <a:rPr lang="en-GB" altLang="fi-FI" sz="2800" dirty="0" smtClean="0">
                <a:latin typeface="GFS Neohellenic" charset="0"/>
              </a:rPr>
              <a:t>The computation workforce</a:t>
            </a:r>
          </a:p>
          <a:p>
            <a:pPr marL="539750" lvl="1" indent="0">
              <a:lnSpc>
                <a:spcPct val="69000"/>
              </a:lnSpc>
              <a:spcBef>
                <a:spcPts val="1138"/>
              </a:spcBef>
              <a:buSzPct val="75000"/>
            </a:pPr>
            <a:endParaRPr lang="en-GB" altLang="fi-FI" sz="2800" dirty="0" smtClean="0">
              <a:latin typeface="GFS Neohellenic" charset="0"/>
            </a:endParaRPr>
          </a:p>
          <a:p>
            <a:pPr marL="539750" lvl="1" indent="0">
              <a:lnSpc>
                <a:spcPct val="69000"/>
              </a:lnSpc>
              <a:spcBef>
                <a:spcPts val="1138"/>
              </a:spcBef>
              <a:buSzPct val="75000"/>
            </a:pPr>
            <a:r>
              <a:rPr lang="en-US" altLang="fi-FI" sz="2400" dirty="0" smtClean="0"/>
              <a:t>Each </a:t>
            </a:r>
            <a:r>
              <a:rPr lang="en-US" altLang="fi-FI" sz="2400" dirty="0"/>
              <a:t>worker can have more than one </a:t>
            </a:r>
            <a:r>
              <a:rPr lang="en-US" altLang="fi-FI" sz="2400" dirty="0" smtClean="0"/>
              <a:t>executors</a:t>
            </a:r>
          </a:p>
          <a:p>
            <a:pPr marL="539750" lvl="1" indent="0">
              <a:lnSpc>
                <a:spcPct val="69000"/>
              </a:lnSpc>
              <a:spcBef>
                <a:spcPts val="1138"/>
              </a:spcBef>
              <a:buSzPct val="75000"/>
            </a:pPr>
            <a:endParaRPr lang="en-US" altLang="fi-FI" sz="2400" dirty="0" smtClean="0"/>
          </a:p>
          <a:p>
            <a:pPr marL="539750" lvl="1" indent="0">
              <a:lnSpc>
                <a:spcPct val="69000"/>
              </a:lnSpc>
              <a:spcBef>
                <a:spcPts val="1138"/>
              </a:spcBef>
              <a:buSzPct val="75000"/>
            </a:pPr>
            <a:r>
              <a:rPr lang="en-US" altLang="fi-FI" sz="2400" dirty="0" smtClean="0"/>
              <a:t>Each </a:t>
            </a:r>
            <a:r>
              <a:rPr lang="en-US" altLang="fi-FI" sz="2400" dirty="0"/>
              <a:t>executor has its own </a:t>
            </a:r>
            <a:r>
              <a:rPr lang="en-US" altLang="fi-FI" sz="2400" dirty="0" smtClean="0"/>
              <a:t>JVM</a:t>
            </a:r>
          </a:p>
          <a:p>
            <a:pPr marL="539750" lvl="1" indent="0">
              <a:lnSpc>
                <a:spcPct val="69000"/>
              </a:lnSpc>
              <a:spcBef>
                <a:spcPts val="1138"/>
              </a:spcBef>
              <a:buSzPct val="75000"/>
            </a:pPr>
            <a:endParaRPr lang="en-US" altLang="fi-FI" sz="2400" dirty="0" smtClean="0"/>
          </a:p>
          <a:p>
            <a:pPr marL="539750" lvl="1" indent="0">
              <a:lnSpc>
                <a:spcPct val="69000"/>
              </a:lnSpc>
              <a:spcBef>
                <a:spcPts val="1138"/>
              </a:spcBef>
              <a:buSzPct val="75000"/>
            </a:pPr>
            <a:r>
              <a:rPr lang="en-US" altLang="fi-FI" sz="2400" dirty="0" smtClean="0"/>
              <a:t>Each </a:t>
            </a:r>
            <a:r>
              <a:rPr lang="en-US" altLang="fi-FI" sz="2400" dirty="0"/>
              <a:t>task uses a single </a:t>
            </a:r>
            <a:r>
              <a:rPr lang="en-US" altLang="fi-FI" sz="2400" dirty="0" smtClean="0"/>
              <a:t>thread</a:t>
            </a:r>
          </a:p>
          <a:p>
            <a:pPr marL="539750" lvl="1" indent="0">
              <a:lnSpc>
                <a:spcPct val="69000"/>
              </a:lnSpc>
              <a:spcBef>
                <a:spcPts val="1138"/>
              </a:spcBef>
              <a:buSzPct val="75000"/>
            </a:pPr>
            <a:endParaRPr lang="en-US" altLang="fi-FI" sz="2400" dirty="0" smtClean="0"/>
          </a:p>
          <a:p>
            <a:pPr marL="539750" lvl="1" indent="0">
              <a:lnSpc>
                <a:spcPct val="69000"/>
              </a:lnSpc>
              <a:spcBef>
                <a:spcPts val="1138"/>
              </a:spcBef>
              <a:buSzPct val="75000"/>
            </a:pPr>
            <a:r>
              <a:rPr lang="en-US" altLang="fi-FI" sz="2400" dirty="0" smtClean="0"/>
              <a:t>The </a:t>
            </a:r>
            <a:r>
              <a:rPr lang="en-US" altLang="fi-FI" sz="2400" dirty="0"/>
              <a:t>block manager provides the interfaces for retrieving and putting blocks both locally and remotely into various </a:t>
            </a:r>
            <a:r>
              <a:rPr lang="en-US" altLang="fi-FI" sz="2400" dirty="0" smtClean="0"/>
              <a:t>stores</a:t>
            </a:r>
          </a:p>
          <a:p>
            <a:pPr marL="882650" lvl="1" indent="-342900">
              <a:lnSpc>
                <a:spcPct val="69000"/>
              </a:lnSpc>
              <a:spcBef>
                <a:spcPts val="1138"/>
              </a:spcBef>
              <a:buSzPct val="75000"/>
              <a:buFont typeface="Arial" panose="020B0604020202020204" pitchFamily="34" charset="0"/>
              <a:buChar char="•"/>
            </a:pPr>
            <a:r>
              <a:rPr lang="en-US" altLang="fi-FI" sz="2400" dirty="0"/>
              <a:t>	</a:t>
            </a:r>
            <a:r>
              <a:rPr lang="en-US" altLang="fi-FI" sz="2400" dirty="0" smtClean="0"/>
              <a:t>memory</a:t>
            </a:r>
            <a:r>
              <a:rPr lang="en-US" altLang="fi-FI" sz="2400" dirty="0"/>
              <a:t>, disk, off-heap</a:t>
            </a:r>
          </a:p>
          <a:p>
            <a:pPr marL="539750" lvl="1" indent="0">
              <a:lnSpc>
                <a:spcPct val="69000"/>
              </a:lnSpc>
              <a:spcBef>
                <a:spcPts val="1138"/>
              </a:spcBef>
              <a:buSzPct val="75000"/>
            </a:pPr>
            <a:endParaRPr lang="en-GB" altLang="fi-FI" sz="2800" dirty="0" smtClean="0">
              <a:latin typeface="GFS Neohellenic" charset="0"/>
            </a:endParaRPr>
          </a:p>
          <a:p>
            <a:pPr marL="539750" lvl="1" indent="0">
              <a:lnSpc>
                <a:spcPct val="69000"/>
              </a:lnSpc>
              <a:spcBef>
                <a:spcPts val="1138"/>
              </a:spcBef>
              <a:buSzPct val="75000"/>
            </a:pPr>
            <a:endParaRPr lang="en-GB" altLang="fi-FI" sz="2800" dirty="0" smtClean="0">
              <a:latin typeface="GFS Neohellenic" charset="0"/>
            </a:endParaRP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21214918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4</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Big Data Landscape</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6386" name="Picture 2" descr="http://mattturck.com/wp-content/uploads/2016/03/Big-Data-Landscape-2016-v18-F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4112" y="1036637"/>
            <a:ext cx="7620000" cy="572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4447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4299A84B-8106-4F99-BEA0-32FA061B687B}" type="slidenum">
              <a:rPr lang="en-GB" altLang="fi-FI"/>
              <a:pPr/>
              <a:t>40</a:t>
            </a:fld>
            <a:endParaRPr lang="en-GB" altLang="fi-FI"/>
          </a:p>
        </p:txBody>
      </p:sp>
      <p:sp>
        <p:nvSpPr>
          <p:cNvPr id="204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Sum up so far</a:t>
            </a:r>
            <a:endParaRPr lang="en-GB" altLang="fi-FI" dirty="0">
              <a:solidFill>
                <a:srgbClr val="CC0000"/>
              </a:solidFill>
              <a:latin typeface="GFS Neohellenic" charset="0"/>
            </a:endParaRPr>
          </a:p>
        </p:txBody>
      </p:sp>
      <p:sp>
        <p:nvSpPr>
          <p:cNvPr id="2048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
        <p:nvSpPr>
          <p:cNvPr id="9" name="Text Box 2"/>
          <p:cNvSpPr txBox="1">
            <a:spLocks noChangeArrowheads="1"/>
          </p:cNvSpPr>
          <p:nvPr/>
        </p:nvSpPr>
        <p:spPr bwMode="auto">
          <a:xfrm>
            <a:off x="627062" y="1504950"/>
            <a:ext cx="8439149"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107950" indent="0">
              <a:lnSpc>
                <a:spcPct val="69000"/>
              </a:lnSpc>
              <a:spcBef>
                <a:spcPts val="1138"/>
              </a:spcBef>
              <a:buSzPct val="75000"/>
            </a:pPr>
            <a:r>
              <a:rPr lang="en-GB" altLang="fi-FI" sz="2800" dirty="0" smtClean="0">
                <a:latin typeface="GFS Neohellenic" charset="0"/>
              </a:rPr>
              <a:t>Spark is a cluster computing framework</a:t>
            </a:r>
            <a:endParaRPr lang="en-GB" altLang="fi-FI" sz="2800" dirty="0">
              <a:latin typeface="GFS Neohellenic" charset="0"/>
            </a:endParaRPr>
          </a:p>
          <a:p>
            <a:pPr marL="107950" indent="0">
              <a:lnSpc>
                <a:spcPct val="69000"/>
              </a:lnSpc>
              <a:spcBef>
                <a:spcPts val="1138"/>
              </a:spcBef>
              <a:buSzPct val="75000"/>
            </a:pPr>
            <a:r>
              <a:rPr lang="en-GB" altLang="fi-FI" sz="2800" dirty="0" smtClean="0">
                <a:latin typeface="GFS Neohellenic" charset="0"/>
              </a:rPr>
              <a:t>Driver is responsible for describing and driving the computation</a:t>
            </a:r>
          </a:p>
          <a:p>
            <a:pPr marL="107950" indent="0">
              <a:lnSpc>
                <a:spcPct val="69000"/>
              </a:lnSpc>
              <a:spcBef>
                <a:spcPts val="1138"/>
              </a:spcBef>
              <a:buSzPct val="75000"/>
            </a:pPr>
            <a:r>
              <a:rPr lang="en-GB" altLang="fi-FI" sz="2800" dirty="0" smtClean="0">
                <a:latin typeface="GFS Neohellenic" charset="0"/>
              </a:rPr>
              <a:t>RDDs are the basic computing abstraction in Spark</a:t>
            </a:r>
          </a:p>
          <a:p>
            <a:pPr marL="996950" lvl="1" indent="-457200">
              <a:lnSpc>
                <a:spcPct val="69000"/>
              </a:lnSpc>
              <a:spcBef>
                <a:spcPts val="1138"/>
              </a:spcBef>
              <a:buSzPct val="75000"/>
              <a:buFont typeface="Arial" panose="020B0604020202020204" pitchFamily="34" charset="0"/>
              <a:buChar char="•"/>
            </a:pPr>
            <a:r>
              <a:rPr lang="en-GB" altLang="fi-FI" sz="2800" dirty="0">
                <a:latin typeface="GFS Neohellenic" charset="0"/>
              </a:rPr>
              <a:t>d</a:t>
            </a:r>
            <a:r>
              <a:rPr lang="en-GB" altLang="fi-FI" sz="2800" dirty="0" smtClean="0">
                <a:latin typeface="GFS Neohellenic" charset="0"/>
              </a:rPr>
              <a:t>istributed, immutable, lazy, fault-tolerant</a:t>
            </a:r>
          </a:p>
          <a:p>
            <a:pPr marL="996950" lvl="1" indent="-457200">
              <a:lnSpc>
                <a:spcPct val="69000"/>
              </a:lnSpc>
              <a:spcBef>
                <a:spcPts val="1138"/>
              </a:spcBef>
              <a:buSzPct val="75000"/>
              <a:buFont typeface="Arial" panose="020B0604020202020204" pitchFamily="34" charset="0"/>
              <a:buChar char="•"/>
            </a:pPr>
            <a:r>
              <a:rPr lang="en-GB" altLang="fi-FI" sz="2800" dirty="0">
                <a:latin typeface="GFS Neohellenic" charset="0"/>
              </a:rPr>
              <a:t>h</a:t>
            </a:r>
            <a:r>
              <a:rPr lang="en-GB" altLang="fi-FI" sz="2800" dirty="0" smtClean="0">
                <a:latin typeface="GFS Neohellenic" charset="0"/>
              </a:rPr>
              <a:t>olds the partitions, the computation and some other metadata</a:t>
            </a:r>
          </a:p>
          <a:p>
            <a:pPr marL="107950" indent="0">
              <a:lnSpc>
                <a:spcPct val="69000"/>
              </a:lnSpc>
              <a:spcBef>
                <a:spcPts val="1138"/>
              </a:spcBef>
              <a:buSzPct val="75000"/>
            </a:pPr>
            <a:r>
              <a:rPr lang="en-GB" altLang="fi-FI" sz="2800" dirty="0" smtClean="0">
                <a:latin typeface="GFS Neohellenic" charset="0"/>
              </a:rPr>
              <a:t>DAG Scheduler</a:t>
            </a:r>
          </a:p>
          <a:p>
            <a:pPr marL="996950" lvl="1" indent="-457200">
              <a:lnSpc>
                <a:spcPct val="69000"/>
              </a:lnSpc>
              <a:spcBef>
                <a:spcPts val="1138"/>
              </a:spcBef>
              <a:buSzPct val="75000"/>
              <a:buFont typeface="Arial" panose="020B0604020202020204" pitchFamily="34" charset="0"/>
              <a:buChar char="•"/>
            </a:pPr>
            <a:r>
              <a:rPr lang="en-GB" altLang="fi-FI" sz="2800" dirty="0" smtClean="0">
                <a:latin typeface="GFS Neohellenic" charset="0"/>
              </a:rPr>
              <a:t>responsible for organizing tasks in stages</a:t>
            </a:r>
          </a:p>
          <a:p>
            <a:pPr marL="996950" lvl="1" indent="-457200">
              <a:lnSpc>
                <a:spcPct val="69000"/>
              </a:lnSpc>
              <a:spcBef>
                <a:spcPts val="1138"/>
              </a:spcBef>
              <a:buSzPct val="75000"/>
              <a:buFont typeface="Arial" panose="020B0604020202020204" pitchFamily="34" charset="0"/>
              <a:buChar char="•"/>
            </a:pPr>
            <a:r>
              <a:rPr lang="en-GB" altLang="fi-FI" sz="2800" dirty="0">
                <a:latin typeface="GFS Neohellenic" charset="0"/>
              </a:rPr>
              <a:t>b</a:t>
            </a:r>
            <a:r>
              <a:rPr lang="en-GB" altLang="fi-FI" sz="2800" dirty="0" smtClean="0">
                <a:latin typeface="GFS Neohellenic" charset="0"/>
              </a:rPr>
              <a:t>ased on partition dependencies</a:t>
            </a:r>
            <a:endParaRPr lang="en-GB" altLang="fi-FI" sz="2800" dirty="0">
              <a:latin typeface="GFS Neohellenic" charset="0"/>
            </a:endParaRPr>
          </a:p>
          <a:p>
            <a:pPr marL="107950" indent="0">
              <a:lnSpc>
                <a:spcPct val="69000"/>
              </a:lnSpc>
              <a:spcBef>
                <a:spcPts val="1138"/>
              </a:spcBef>
              <a:buSzPct val="75000"/>
            </a:pPr>
            <a:r>
              <a:rPr lang="en-GB" altLang="fi-FI" sz="2800" dirty="0" smtClean="0">
                <a:latin typeface="GFS Neohellenic" charset="0"/>
              </a:rPr>
              <a:t>Spark is cluster manager agnostic</a:t>
            </a:r>
          </a:p>
          <a:p>
            <a:pPr marL="107950" indent="0">
              <a:lnSpc>
                <a:spcPct val="69000"/>
              </a:lnSpc>
              <a:spcBef>
                <a:spcPts val="1138"/>
              </a:spcBef>
              <a:buSzPct val="75000"/>
            </a:pPr>
            <a:r>
              <a:rPr lang="en-GB" altLang="fi-FI" sz="2800" dirty="0" smtClean="0">
                <a:latin typeface="GFS Neohellenic" charset="0"/>
              </a:rPr>
              <a:t>Executors are the workhorses</a:t>
            </a:r>
            <a:endParaRPr lang="en-GB" altLang="fi-FI" sz="2800" dirty="0">
              <a:latin typeface="GFS Neohellenic" charset="0"/>
            </a:endParaRPr>
          </a:p>
          <a:p>
            <a:pPr marL="565150" indent="-457200">
              <a:lnSpc>
                <a:spcPct val="69000"/>
              </a:lnSpc>
              <a:spcBef>
                <a:spcPts val="1138"/>
              </a:spcBef>
              <a:buSzPct val="75000"/>
              <a:buFont typeface="Arial" panose="020B0604020202020204" pitchFamily="34" charset="0"/>
              <a:buChar char="•"/>
            </a:pPr>
            <a:endParaRPr lang="en-GB" altLang="fi-FI" sz="2800" dirty="0" smtClean="0">
              <a:latin typeface="GFS Neohellenic" charset="0"/>
            </a:endParaRPr>
          </a:p>
        </p:txBody>
      </p:sp>
    </p:spTree>
    <p:extLst>
      <p:ext uri="{BB962C8B-B14F-4D97-AF65-F5344CB8AC3E}">
        <p14:creationId xmlns:p14="http://schemas.microsoft.com/office/powerpoint/2010/main" val="7162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B9FF4E46-B285-4057-A8D1-A9593774DA05}" type="slidenum">
              <a:rPr lang="en-GB" altLang="fi-FI"/>
              <a:pPr/>
              <a:t>41</a:t>
            </a:fld>
            <a:endParaRPr lang="en-GB" altLang="fi-FI"/>
          </a:p>
        </p:txBody>
      </p:sp>
      <p:sp>
        <p:nvSpPr>
          <p:cNvPr id="5017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t>
            </a:r>
            <a:r>
              <a:rPr lang="en-GB" altLang="fi-FI" dirty="0" smtClean="0">
                <a:solidFill>
                  <a:srgbClr val="CC0000"/>
                </a:solidFill>
                <a:latin typeface="GFS Neohellenic" charset="0"/>
              </a:rPr>
              <a:t>Operations</a:t>
            </a:r>
            <a:endParaRPr lang="en-GB" altLang="fi-FI" dirty="0">
              <a:solidFill>
                <a:schemeClr val="tx1"/>
              </a:solidFill>
              <a:latin typeface="GFS Neohellenic" charset="0"/>
            </a:endParaRPr>
          </a:p>
        </p:txBody>
      </p:sp>
      <p:sp>
        <p:nvSpPr>
          <p:cNvPr id="50178"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089025"/>
            <a:ext cx="6677025" cy="565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0" name="Text Box 4"/>
          <p:cNvSpPr txBox="1">
            <a:spLocks noChangeArrowheads="1"/>
          </p:cNvSpPr>
          <p:nvPr/>
        </p:nvSpPr>
        <p:spPr bwMode="auto">
          <a:xfrm>
            <a:off x="5387975" y="6230938"/>
            <a:ext cx="43561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http://datalakes.com/spark-rdds-simplified-part-2/</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BDB62A63-A5A5-4587-ACBE-93562696695D}" type="slidenum">
              <a:rPr lang="en-GB" altLang="fi-FI"/>
              <a:pPr/>
              <a:t>42</a:t>
            </a:fld>
            <a:endParaRPr lang="en-GB" altLang="fi-FI"/>
          </a:p>
        </p:txBody>
      </p:sp>
      <p:sp>
        <p:nvSpPr>
          <p:cNvPr id="4505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RDD </a:t>
            </a:r>
            <a:r>
              <a:rPr lang="en-GB" altLang="fi-FI" dirty="0">
                <a:solidFill>
                  <a:srgbClr val="CC0000"/>
                </a:solidFill>
                <a:latin typeface="GFS Neohellenic" charset="0"/>
              </a:rPr>
              <a:t>- Transformations</a:t>
            </a:r>
          </a:p>
        </p:txBody>
      </p:sp>
      <p:sp>
        <p:nvSpPr>
          <p:cNvPr id="45058"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45059" name="Text Box 3"/>
          <p:cNvSpPr txBox="1">
            <a:spLocks noChangeArrowheads="1"/>
          </p:cNvSpPr>
          <p:nvPr/>
        </p:nvSpPr>
        <p:spPr bwMode="auto">
          <a:xfrm>
            <a:off x="647700" y="1722437"/>
            <a:ext cx="8999538" cy="5111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3200" b="1" dirty="0">
                <a:latin typeface="GFS Neohellenic" charset="0"/>
              </a:rPr>
              <a:t>Set of operations on RDD that define how they should be </a:t>
            </a:r>
            <a:r>
              <a:rPr lang="en-GB" altLang="fi-FI" sz="3200" b="1" dirty="0" smtClean="0">
                <a:latin typeface="GFS Neohellenic" charset="0"/>
              </a:rPr>
              <a:t>transformed</a:t>
            </a:r>
          </a:p>
          <a:p>
            <a:pPr>
              <a:lnSpc>
                <a:spcPct val="69000"/>
              </a:lnSpc>
              <a:spcBef>
                <a:spcPts val="1425"/>
              </a:spcBef>
              <a:buSzPct val="45000"/>
            </a:pPr>
            <a:r>
              <a:rPr lang="en-GB" altLang="fi-FI" sz="3200" dirty="0">
                <a:latin typeface="GFS Neohellenic" charset="0"/>
              </a:rPr>
              <a:t>Introduce dependencies between RDDs to form </a:t>
            </a:r>
            <a:r>
              <a:rPr lang="en-GB" altLang="fi-FI" sz="3200" dirty="0" smtClean="0">
                <a:latin typeface="GFS Neohellenic" charset="0"/>
              </a:rPr>
              <a:t>DAG</a:t>
            </a:r>
            <a:endParaRPr lang="en-GB" altLang="fi-FI" sz="3200" b="1" dirty="0">
              <a:latin typeface="GFS Neohellenic" charset="0"/>
            </a:endParaRP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Either Apply </a:t>
            </a:r>
            <a:r>
              <a:rPr lang="en-GB" altLang="fi-FI" sz="3200" dirty="0">
                <a:latin typeface="GFS Neohellenic" charset="0"/>
              </a:rPr>
              <a:t>user function to every element in a partition or to the whole </a:t>
            </a:r>
            <a:r>
              <a:rPr lang="en-GB" altLang="fi-FI" sz="3200" dirty="0" smtClean="0">
                <a:latin typeface="GFS Neohellenic" charset="0"/>
              </a:rPr>
              <a:t>partition</a:t>
            </a: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Or Apply </a:t>
            </a:r>
            <a:r>
              <a:rPr lang="en-GB" altLang="fi-FI" sz="3200" dirty="0">
                <a:latin typeface="GFS Neohellenic" charset="0"/>
              </a:rPr>
              <a:t>aggregation function to the whole dataset (</a:t>
            </a:r>
            <a:r>
              <a:rPr lang="en-GB" altLang="fi-FI" sz="3200" dirty="0" err="1">
                <a:latin typeface="GFS Neohellenic" charset="0"/>
              </a:rPr>
              <a:t>groupBy</a:t>
            </a:r>
            <a:r>
              <a:rPr lang="en-GB" altLang="fi-FI" sz="3200" dirty="0">
                <a:latin typeface="GFS Neohellenic" charset="0"/>
              </a:rPr>
              <a:t>, </a:t>
            </a:r>
            <a:r>
              <a:rPr lang="en-GB" altLang="fi-FI" sz="3200" dirty="0" err="1">
                <a:latin typeface="GFS Neohellenic" charset="0"/>
              </a:rPr>
              <a:t>sortBy</a:t>
            </a:r>
            <a:r>
              <a:rPr lang="en-GB" altLang="fi-FI" sz="3200" dirty="0">
                <a:latin typeface="GFS Neohellenic" charset="0"/>
              </a:rPr>
              <a:t>)</a:t>
            </a: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Provide </a:t>
            </a:r>
            <a:r>
              <a:rPr lang="en-GB" altLang="fi-FI" sz="3200" dirty="0">
                <a:latin typeface="GFS Neohellenic" charset="0"/>
              </a:rPr>
              <a:t>functionality for repartitioning (repartition, </a:t>
            </a:r>
            <a:r>
              <a:rPr lang="en-GB" altLang="fi-FI" sz="3200" dirty="0" err="1">
                <a:latin typeface="GFS Neohellenic" charset="0"/>
              </a:rPr>
              <a:t>partitionBy</a:t>
            </a:r>
            <a:r>
              <a:rPr lang="en-GB" altLang="fi-FI" sz="3200" dirty="0" smtClean="0">
                <a:latin typeface="GFS Neohellenic" charset="0"/>
              </a:rPr>
              <a:t>)</a:t>
            </a:r>
            <a:endParaRPr lang="en-GB" altLang="fi-FI" sz="3200" dirty="0">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731302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idx="12"/>
          </p:nvPr>
        </p:nvSpPr>
        <p:spPr/>
        <p:txBody>
          <a:bodyPr/>
          <a:lstStyle/>
          <a:p>
            <a:fld id="{67651FDF-C5EF-422A-A85C-E63C0B86D66F}" type="slidenum">
              <a:rPr lang="en-GB" altLang="fi-FI"/>
              <a:pPr/>
              <a:t>43</a:t>
            </a:fld>
            <a:endParaRPr lang="en-GB" altLang="fi-FI"/>
          </a:p>
        </p:txBody>
      </p:sp>
      <p:sp>
        <p:nvSpPr>
          <p:cNvPr id="460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RDD - </a:t>
            </a:r>
            <a:r>
              <a:rPr lang="en-GB" altLang="fi-FI" dirty="0">
                <a:solidFill>
                  <a:srgbClr val="CC0000"/>
                </a:solidFill>
                <a:latin typeface="GFS Neohellenic" charset="0"/>
              </a:rPr>
              <a:t>Transformations</a:t>
            </a:r>
          </a:p>
        </p:txBody>
      </p:sp>
      <p:sp>
        <p:nvSpPr>
          <p:cNvPr id="46082"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46083" name="Text Box 3"/>
          <p:cNvSpPr txBox="1">
            <a:spLocks noChangeArrowheads="1"/>
          </p:cNvSpPr>
          <p:nvPr/>
        </p:nvSpPr>
        <p:spPr bwMode="auto">
          <a:xfrm>
            <a:off x="647700" y="1465262"/>
            <a:ext cx="8999538" cy="307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3200" dirty="0" smtClean="0">
                <a:latin typeface="GFS Neohellenic" charset="0"/>
              </a:rPr>
              <a:t>Every application </a:t>
            </a:r>
            <a:r>
              <a:rPr lang="en-GB" altLang="fi-FI" sz="3200" dirty="0">
                <a:latin typeface="GFS Neohellenic" charset="0"/>
              </a:rPr>
              <a:t>of a transformation to an RDD yields a new RDD (immutability)</a:t>
            </a:r>
          </a:p>
          <a:p>
            <a:pPr>
              <a:lnSpc>
                <a:spcPct val="69000"/>
              </a:lnSpc>
              <a:spcBef>
                <a:spcPts val="1425"/>
              </a:spcBef>
              <a:buSzPct val="45000"/>
              <a:buFont typeface="Wingdings" panose="05000000000000000000" pitchFamily="2" charset="2"/>
              <a:buNone/>
            </a:pPr>
            <a:r>
              <a:rPr lang="en-GB" altLang="fi-FI" sz="3200" dirty="0">
                <a:latin typeface="GFS Neohellenic" charset="0"/>
              </a:rPr>
              <a:t>Transformations are lazily evaluated which allow for optimizations to take place before execution</a:t>
            </a:r>
          </a:p>
          <a:p>
            <a:pPr lvl="1">
              <a:lnSpc>
                <a:spcPct val="69000"/>
              </a:lnSpc>
              <a:spcBef>
                <a:spcPts val="1138"/>
              </a:spcBef>
              <a:buSzPct val="75000"/>
              <a:buFont typeface="Symbol" panose="05050102010706020507" pitchFamily="18" charset="2"/>
              <a:buChar char=""/>
            </a:pPr>
            <a:r>
              <a:rPr lang="en-GB" altLang="fi-FI" sz="3200" b="1" dirty="0">
                <a:latin typeface="GFS Neohellenic" charset="0"/>
              </a:rPr>
              <a:t>The lineage </a:t>
            </a:r>
            <a:r>
              <a:rPr lang="en-GB" altLang="fi-FI" sz="3200" dirty="0">
                <a:latin typeface="GFS Neohellenic" charset="0"/>
              </a:rPr>
              <a:t>keeps track of all transformations that have to be applied when an action happens</a:t>
            </a:r>
          </a:p>
          <a:p>
            <a:pPr>
              <a:lnSpc>
                <a:spcPct val="69000"/>
              </a:lnSpc>
              <a:spcBef>
                <a:spcPts val="1425"/>
              </a:spcBef>
              <a:buSzPct val="45000"/>
              <a:buFont typeface="Wingdings" panose="05000000000000000000" pitchFamily="2" charset="2"/>
              <a:buNone/>
            </a:pPr>
            <a:endParaRPr lang="en-GB" altLang="fi-FI" sz="4000" dirty="0">
              <a:latin typeface="GFS Neohellenic" charset="0"/>
            </a:endParaRPr>
          </a:p>
          <a:p>
            <a:pPr>
              <a:lnSpc>
                <a:spcPct val="69000"/>
              </a:lnSpc>
              <a:spcBef>
                <a:spcPts val="1425"/>
              </a:spcBef>
              <a:buSzPct val="45000"/>
              <a:buFont typeface="Wingdings" panose="05000000000000000000" pitchFamily="2" charset="2"/>
              <a:buNone/>
            </a:pPr>
            <a:endParaRPr lang="en-GB" altLang="fi-FI" sz="4000" b="1" dirty="0">
              <a:latin typeface="GFS Neohellenic" charset="0"/>
            </a:endParaRP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595688"/>
            <a:ext cx="10079038" cy="3792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5" name="Text Box 5"/>
          <p:cNvSpPr txBox="1">
            <a:spLocks noChangeArrowheads="1"/>
          </p:cNvSpPr>
          <p:nvPr/>
        </p:nvSpPr>
        <p:spPr bwMode="auto">
          <a:xfrm>
            <a:off x="360363" y="6283325"/>
            <a:ext cx="3255962"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a:latin typeface="GFS Neohellenic" charset="0"/>
              </a:rPr>
              <a:t>http://datalakes.com/rdds-simplified/</a:t>
            </a:r>
          </a:p>
        </p:txBody>
      </p:sp>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idx="12"/>
          </p:nvPr>
        </p:nvSpPr>
        <p:spPr/>
        <p:txBody>
          <a:bodyPr/>
          <a:lstStyle/>
          <a:p>
            <a:fld id="{3C94150B-902C-4F61-B28A-3648954BE9AB}" type="slidenum">
              <a:rPr lang="en-GB" altLang="fi-FI"/>
              <a:pPr/>
              <a:t>44</a:t>
            </a:fld>
            <a:endParaRPr lang="en-GB" altLang="fi-FI"/>
          </a:p>
        </p:txBody>
      </p:sp>
      <p:sp>
        <p:nvSpPr>
          <p:cNvPr id="4710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Transformations</a:t>
            </a:r>
          </a:p>
        </p:txBody>
      </p:sp>
      <p:sp>
        <p:nvSpPr>
          <p:cNvPr id="4710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graphicFrame>
        <p:nvGraphicFramePr>
          <p:cNvPr id="47107" name="Group 3"/>
          <p:cNvGraphicFramePr>
            <a:graphicFrameLocks noGrp="1"/>
          </p:cNvGraphicFramePr>
          <p:nvPr>
            <p:extLst>
              <p:ext uri="{D42A27DB-BD31-4B8C-83A1-F6EECF244321}">
                <p14:modId xmlns:p14="http://schemas.microsoft.com/office/powerpoint/2010/main" val="3500415663"/>
              </p:ext>
            </p:extLst>
          </p:nvPr>
        </p:nvGraphicFramePr>
        <p:xfrm>
          <a:off x="963613" y="1417637"/>
          <a:ext cx="8129587" cy="5270881"/>
        </p:xfrm>
        <a:graphic>
          <a:graphicData uri="http://schemas.openxmlformats.org/drawingml/2006/table">
            <a:tbl>
              <a:tblPr/>
              <a:tblGrid>
                <a:gridCol w="4043362">
                  <a:extLst>
                    <a:ext uri="{9D8B030D-6E8A-4147-A177-3AD203B41FA5}">
                      <a16:colId xmlns:a16="http://schemas.microsoft.com/office/drawing/2014/main" xmlns="" val="1789608618"/>
                    </a:ext>
                  </a:extLst>
                </a:gridCol>
                <a:gridCol w="4086225">
                  <a:extLst>
                    <a:ext uri="{9D8B030D-6E8A-4147-A177-3AD203B41FA5}">
                      <a16:colId xmlns:a16="http://schemas.microsoft.com/office/drawing/2014/main" xmlns="" val="2885603990"/>
                    </a:ext>
                  </a:extLst>
                </a:gridCol>
              </a:tblGrid>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map()</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groupByKey()</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77900581"/>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err="1">
                          <a:ln>
                            <a:noFill/>
                          </a:ln>
                          <a:solidFill>
                            <a:srgbClr val="000000"/>
                          </a:solidFill>
                          <a:effectLst/>
                          <a:latin typeface="Hasklig" pitchFamily="1" charset="0"/>
                          <a:cs typeface="Lucida Sans Unicode" panose="020B0602030504020204" pitchFamily="34" charset="0"/>
                        </a:rPr>
                        <a:t>flatMap</a:t>
                      </a: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reduceByKey()</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29475396"/>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filter()</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sortByKey()</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2379766813"/>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mapPartitions()</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join()</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958500972"/>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mapPartitionsWithIndex()</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cogroup()</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3008393559"/>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sample()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cartesian()</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357622105"/>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union()</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pipe()</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563061687"/>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intersection()</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coalesce()</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2230713164"/>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distinct()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repartion()</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786588034"/>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Segoe UI" panose="020B0502040204020203" pitchFamily="34" charset="0"/>
                        </a:rPr>
                        <a:t>cache()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partitionBy()</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4116958826"/>
                  </a:ext>
                </a:extLst>
              </a:tr>
              <a:tr h="366230">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a:ln>
                            <a:noFill/>
                          </a:ln>
                          <a:solidFill>
                            <a:srgbClr val="000000"/>
                          </a:solidFill>
                          <a:effectLst/>
                          <a:latin typeface="Hasklig" pitchFamily="1" charset="0"/>
                          <a:cs typeface="Lucida Sans Unicode" panose="020B0602030504020204" pitchFamily="34" charset="0"/>
                        </a:rPr>
                        <a:t>persist()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4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382120698"/>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idx="12"/>
          </p:nvPr>
        </p:nvSpPr>
        <p:spPr/>
        <p:txBody>
          <a:bodyPr/>
          <a:lstStyle/>
          <a:p>
            <a:fld id="{3C94150B-902C-4F61-B28A-3648954BE9AB}" type="slidenum">
              <a:rPr lang="en-GB" altLang="fi-FI"/>
              <a:pPr/>
              <a:t>45</a:t>
            </a:fld>
            <a:endParaRPr lang="en-GB" altLang="fi-FI"/>
          </a:p>
        </p:txBody>
      </p:sp>
      <p:sp>
        <p:nvSpPr>
          <p:cNvPr id="4710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Common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Transformations</a:t>
            </a:r>
            <a:endParaRPr lang="en-GB" altLang="fi-FI" dirty="0">
              <a:solidFill>
                <a:srgbClr val="CC0000"/>
              </a:solidFill>
              <a:latin typeface="GFS Neohellenic" charset="0"/>
            </a:endParaRPr>
          </a:p>
        </p:txBody>
      </p:sp>
      <p:sp>
        <p:nvSpPr>
          <p:cNvPr id="47106"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graphicFrame>
        <p:nvGraphicFramePr>
          <p:cNvPr id="47107" name="Group 3"/>
          <p:cNvGraphicFramePr>
            <a:graphicFrameLocks noGrp="1"/>
          </p:cNvGraphicFramePr>
          <p:nvPr>
            <p:extLst>
              <p:ext uri="{D42A27DB-BD31-4B8C-83A1-F6EECF244321}">
                <p14:modId xmlns:p14="http://schemas.microsoft.com/office/powerpoint/2010/main" val="3184250146"/>
              </p:ext>
            </p:extLst>
          </p:nvPr>
        </p:nvGraphicFramePr>
        <p:xfrm>
          <a:off x="600138" y="1562100"/>
          <a:ext cx="8807110" cy="2133601"/>
        </p:xfrm>
        <a:graphic>
          <a:graphicData uri="http://schemas.openxmlformats.org/drawingml/2006/table">
            <a:tbl>
              <a:tblPr>
                <a:tableStyleId>{ED083AE6-46FA-4A59-8FB0-9F97EB10719F}</a:tableStyleId>
              </a:tblPr>
              <a:tblGrid>
                <a:gridCol w="3830574">
                  <a:extLst>
                    <a:ext uri="{9D8B030D-6E8A-4147-A177-3AD203B41FA5}">
                      <a16:colId xmlns:a16="http://schemas.microsoft.com/office/drawing/2014/main" xmlns="" val="1789608618"/>
                    </a:ext>
                  </a:extLst>
                </a:gridCol>
                <a:gridCol w="2438400">
                  <a:extLst>
                    <a:ext uri="{9D8B030D-6E8A-4147-A177-3AD203B41FA5}">
                      <a16:colId xmlns:a16="http://schemas.microsoft.com/office/drawing/2014/main" xmlns="" val="2885603990"/>
                    </a:ext>
                  </a:extLst>
                </a:gridCol>
                <a:gridCol w="2538136">
                  <a:extLst>
                    <a:ext uri="{9D8B030D-6E8A-4147-A177-3AD203B41FA5}">
                      <a16:colId xmlns:a16="http://schemas.microsoft.com/office/drawing/2014/main" xmlns="" val="3969193060"/>
                    </a:ext>
                  </a:extLst>
                </a:gridCol>
              </a:tblGrid>
              <a:tr h="476249">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Unary</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77900581"/>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err="1">
                          <a:ln>
                            <a:noFill/>
                          </a:ln>
                          <a:effectLst/>
                          <a:latin typeface="Hasklig"/>
                        </a:rPr>
                        <a:t>rdd</a:t>
                      </a:r>
                      <a:r>
                        <a:rPr kumimoji="0" lang="en-GB" altLang="fi-FI" sz="1800" b="1" u="none" strike="noStrike" cap="none" normalizeH="0" baseline="0" dirty="0">
                          <a:ln>
                            <a:noFill/>
                          </a:ln>
                          <a:effectLst/>
                          <a:latin typeface="Hasklig"/>
                        </a:rPr>
                        <a:t>. map(x =&gt; x * x)</a:t>
                      </a:r>
                      <a:endParaRPr kumimoji="0" lang="en-GB"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{1, 2, 3, 3}</a:t>
                      </a:r>
                      <a:endParaRPr kumimoji="0" lang="en-GB" altLang="fi-FI" sz="1800" b="1"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{1, 4, 9, 9}</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29475396"/>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b="1" u="none" strike="noStrike" cap="none" normalizeH="0" baseline="0" dirty="0" err="1">
                          <a:ln>
                            <a:noFill/>
                          </a:ln>
                          <a:effectLst/>
                          <a:latin typeface="Hasklig"/>
                        </a:rPr>
                        <a:t>rdd.flatMap</a:t>
                      </a:r>
                      <a:r>
                        <a:rPr kumimoji="0" lang="en-GB" altLang="fi-FI" sz="1800" b="1" u="none" strike="noStrike" cap="none" normalizeH="0" baseline="0" dirty="0">
                          <a:ln>
                            <a:noFill/>
                          </a:ln>
                          <a:effectLst/>
                          <a:latin typeface="Hasklig"/>
                        </a:rPr>
                        <a:t>(line </a:t>
                      </a:r>
                      <a:r>
                        <a:rPr kumimoji="0" lang="en-GB" altLang="fi-FI" sz="1800" b="1" u="none" strike="noStrike" cap="none" normalizeH="0" baseline="0" dirty="0" smtClean="0">
                          <a:ln>
                            <a:noFill/>
                          </a:ln>
                          <a:effectLst/>
                          <a:latin typeface="Hasklig"/>
                        </a:rPr>
                        <a:t>=&gt; </a:t>
                      </a:r>
                      <a:r>
                        <a:rPr kumimoji="0" lang="en-GB" altLang="fi-FI" sz="1800" b="1" u="none" strike="noStrike" cap="none" normalizeH="0" baseline="0" dirty="0" err="1" smtClean="0">
                          <a:ln>
                            <a:noFill/>
                          </a:ln>
                          <a:effectLst/>
                          <a:latin typeface="Hasklig"/>
                        </a:rPr>
                        <a:t>line.split</a:t>
                      </a:r>
                      <a:r>
                        <a:rPr kumimoji="0" lang="en-GB" altLang="fi-FI" sz="1800" b="1" u="none" strike="noStrike" cap="none" normalizeH="0" baseline="0" dirty="0">
                          <a:ln>
                            <a:noFill/>
                          </a:ln>
                          <a:effectLst/>
                          <a:latin typeface="Hasklig"/>
                        </a:rPr>
                        <a:t>(" </a:t>
                      </a:r>
                      <a:r>
                        <a:rPr kumimoji="0" lang="en-GB" altLang="fi-FI" sz="1800" b="1" u="none" strike="noStrike" cap="none" normalizeH="0" baseline="0" dirty="0" smtClean="0">
                          <a:ln>
                            <a:noFill/>
                          </a:ln>
                          <a:effectLst/>
                          <a:latin typeface="Hasklig"/>
                        </a:rPr>
                        <a:t>"))</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{"hello world", "hi"}</a:t>
                      </a:r>
                      <a:endParaRPr kumimoji="0" lang="en-GB" altLang="fi-FI" sz="1800" b="1"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{"hello”, world", "hi"}</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2379766813"/>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b="1" u="none" strike="noStrike" cap="none" normalizeH="0" baseline="0" dirty="0">
                          <a:ln>
                            <a:noFill/>
                          </a:ln>
                          <a:effectLst/>
                          <a:latin typeface="Hasklig"/>
                        </a:rPr>
                        <a:t>rdd.filter(x =&gt; x != 1)   </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{1, 2, 3, 3}</a:t>
                      </a:r>
                      <a:endParaRPr kumimoji="0" lang="en-GB" altLang="fi-FI" sz="1800" b="1"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{2, 3, 3}</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958500972"/>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b="1" u="none" strike="noStrike" cap="none" normalizeH="0" baseline="0" dirty="0">
                          <a:ln>
                            <a:noFill/>
                          </a:ln>
                          <a:effectLst/>
                          <a:latin typeface="Hasklig"/>
                        </a:rPr>
                        <a:t>rdd.distinct ()    </a:t>
                      </a:r>
                      <a:endParaRPr kumimoji="0" lang="en-US" altLang="fi-FI" sz="1800" b="1" i="0" u="none" strike="noStrike" cap="none" normalizeH="0" baseline="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{1, 2, 3, 3}</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{1, 2, 3}</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3008393559"/>
                  </a:ext>
                </a:extLst>
              </a:tr>
            </a:tbl>
          </a:graphicData>
        </a:graphic>
      </p:graphicFrame>
      <p:graphicFrame>
        <p:nvGraphicFramePr>
          <p:cNvPr id="7" name="Group 3"/>
          <p:cNvGraphicFramePr>
            <a:graphicFrameLocks noGrp="1"/>
          </p:cNvGraphicFramePr>
          <p:nvPr>
            <p:extLst>
              <p:ext uri="{D42A27DB-BD31-4B8C-83A1-F6EECF244321}">
                <p14:modId xmlns:p14="http://schemas.microsoft.com/office/powerpoint/2010/main" val="2585127186"/>
              </p:ext>
            </p:extLst>
          </p:nvPr>
        </p:nvGraphicFramePr>
        <p:xfrm>
          <a:off x="609664" y="4343400"/>
          <a:ext cx="8807108" cy="2392236"/>
        </p:xfrm>
        <a:graphic>
          <a:graphicData uri="http://schemas.openxmlformats.org/drawingml/2006/table">
            <a:tbl>
              <a:tblPr>
                <a:tableStyleId>{ED083AE6-46FA-4A59-8FB0-9F97EB10719F}</a:tableStyleId>
              </a:tblPr>
              <a:tblGrid>
                <a:gridCol w="2832525">
                  <a:extLst>
                    <a:ext uri="{9D8B030D-6E8A-4147-A177-3AD203B41FA5}">
                      <a16:colId xmlns:a16="http://schemas.microsoft.com/office/drawing/2014/main" xmlns="" val="1789608618"/>
                    </a:ext>
                  </a:extLst>
                </a:gridCol>
                <a:gridCol w="1555567">
                  <a:extLst>
                    <a:ext uri="{9D8B030D-6E8A-4147-A177-3AD203B41FA5}">
                      <a16:colId xmlns:a16="http://schemas.microsoft.com/office/drawing/2014/main" xmlns="" val="2885603990"/>
                    </a:ext>
                  </a:extLst>
                </a:gridCol>
                <a:gridCol w="2209508">
                  <a:extLst>
                    <a:ext uri="{9D8B030D-6E8A-4147-A177-3AD203B41FA5}">
                      <a16:colId xmlns:a16="http://schemas.microsoft.com/office/drawing/2014/main" xmlns="" val="4009471160"/>
                    </a:ext>
                  </a:extLst>
                </a:gridCol>
                <a:gridCol w="2209508">
                  <a:extLst>
                    <a:ext uri="{9D8B030D-6E8A-4147-A177-3AD203B41FA5}">
                      <a16:colId xmlns:a16="http://schemas.microsoft.com/office/drawing/2014/main" xmlns="" val="3969193060"/>
                    </a:ext>
                  </a:extLst>
                </a:gridCol>
              </a:tblGrid>
              <a:tr h="476249">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rPr>
                        <a:t>Binary</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smtClean="0">
                          <a:ln>
                            <a:noFill/>
                          </a:ln>
                          <a:effectLst/>
                        </a:rPr>
                        <a:t>RDD1</a:t>
                      </a:r>
                      <a:endParaRPr kumimoji="0" lang="en-GB" altLang="fi-FI" sz="1800" b="1" i="0" u="none" strike="noStrike" cap="none" normalizeH="0" baseline="0" dirty="0">
                        <a:ln>
                          <a:noFill/>
                        </a:ln>
                        <a:solidFill>
                          <a:srgbClr val="000000"/>
                        </a:solidFill>
                        <a:effectLst/>
                        <a:latin typeface="Hasklig" pitchFamily="1" charset="0"/>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smtClean="0">
                          <a:ln>
                            <a:noFill/>
                          </a:ln>
                          <a:effectLst/>
                        </a:rPr>
                        <a:t>RDD2</a:t>
                      </a:r>
                      <a:endParaRPr kumimoji="0" lang="en-US" altLang="fi-FI" sz="1800" b="1" i="0" u="none" strike="noStrike" cap="none" normalizeH="0" baseline="0" dirty="0">
                        <a:ln>
                          <a:noFill/>
                        </a:ln>
                        <a:solidFill>
                          <a:srgbClr val="000000"/>
                        </a:solidFill>
                        <a:effectLst/>
                        <a:latin typeface="Hasklig" pitchFamily="1" charset="0"/>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rPr>
                        <a:t>Result</a:t>
                      </a:r>
                      <a:endParaRPr kumimoji="0" lang="en-US" altLang="fi-FI" sz="1800" b="1" i="0" u="none" strike="noStrike" cap="none" normalizeH="0" baseline="0" dirty="0">
                        <a:ln>
                          <a:noFill/>
                        </a:ln>
                        <a:solidFill>
                          <a:srgbClr val="000000"/>
                        </a:solidFill>
                        <a:effectLst/>
                        <a:latin typeface="Hasklig" pitchFamily="1" charset="0"/>
                        <a:cs typeface="Lucida Sans Unicode" panose="020B0602030504020204" pitchFamily="34" charset="0"/>
                      </a:endParaRPr>
                    </a:p>
                  </a:txBody>
                  <a:tcPr horzOverflow="overflow"/>
                </a:tc>
                <a:extLst>
                  <a:ext uri="{0D108BD9-81ED-4DB2-BD59-A6C34878D82A}">
                    <a16:rowId xmlns:a16="http://schemas.microsoft.com/office/drawing/2014/main" xmlns="" val="77900581"/>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err="1">
                          <a:ln>
                            <a:noFill/>
                          </a:ln>
                          <a:effectLst/>
                          <a:latin typeface="Hasklig"/>
                        </a:rPr>
                        <a:t>rdd.union</a:t>
                      </a:r>
                      <a:r>
                        <a:rPr kumimoji="0" lang="en-GB" altLang="fi-FI" sz="1800" b="1" u="none" strike="noStrike" cap="none" normalizeH="0" baseline="0" dirty="0">
                          <a:ln>
                            <a:noFill/>
                          </a:ln>
                          <a:effectLst/>
                          <a:latin typeface="Hasklig"/>
                        </a:rPr>
                        <a:t> </a:t>
                      </a:r>
                      <a:r>
                        <a:rPr kumimoji="0" lang="en-GB" altLang="fi-FI" sz="1800" b="1" u="none" strike="noStrike" cap="none" normalizeH="0" baseline="0" dirty="0" smtClean="0">
                          <a:ln>
                            <a:noFill/>
                          </a:ln>
                          <a:effectLst/>
                          <a:latin typeface="Hasklig"/>
                        </a:rPr>
                        <a:t>(</a:t>
                      </a:r>
                      <a:r>
                        <a:rPr lang="en-US" sz="1800" b="1" i="0" u="none" strike="noStrike" dirty="0" smtClean="0">
                          <a:solidFill>
                            <a:srgbClr val="000000"/>
                          </a:solidFill>
                          <a:latin typeface="Courier New"/>
                          <a:ea typeface="Courier New"/>
                          <a:cs typeface="Courier New"/>
                          <a:sym typeface="Courier New"/>
                        </a:rPr>
                        <a:t>RDD2</a:t>
                      </a:r>
                      <a:r>
                        <a:rPr kumimoji="0" lang="en-GB" altLang="fi-FI" sz="1800" b="1" u="none" strike="noStrike" cap="none" normalizeH="0" baseline="0" dirty="0" smtClean="0">
                          <a:ln>
                            <a:noFill/>
                          </a:ln>
                          <a:effectLst/>
                          <a:latin typeface="Hasklig"/>
                        </a:rPr>
                        <a:t>)</a:t>
                      </a:r>
                      <a:endParaRPr kumimoji="0" lang="en-GB"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{1, 2, 3}</a:t>
                      </a:r>
                      <a:endParaRPr kumimoji="0" lang="en-GB" altLang="fi-FI" sz="1800" b="1"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{3,4,5}</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{1,2,3,3,4,5}</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29475396"/>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b="1" u="none" strike="noStrike" cap="none" normalizeH="0" baseline="0" dirty="0" err="1" smtClean="0">
                          <a:ln>
                            <a:noFill/>
                          </a:ln>
                          <a:effectLst/>
                          <a:latin typeface="Hasklig"/>
                        </a:rPr>
                        <a:t>rdd.intersection</a:t>
                      </a:r>
                      <a:r>
                        <a:rPr kumimoji="0" lang="en-GB" altLang="fi-FI" sz="1800" b="1" u="none" strike="noStrike" cap="none" normalizeH="0" baseline="0" dirty="0" smtClean="0">
                          <a:ln>
                            <a:noFill/>
                          </a:ln>
                          <a:effectLst/>
                          <a:latin typeface="Hasklig"/>
                        </a:rPr>
                        <a:t>(</a:t>
                      </a:r>
                      <a:r>
                        <a:rPr lang="en-US" sz="1800" b="1" i="0" u="none" strike="noStrike" dirty="0" smtClean="0">
                          <a:solidFill>
                            <a:srgbClr val="000000"/>
                          </a:solidFill>
                          <a:latin typeface="Courier New"/>
                          <a:ea typeface="Courier New"/>
                          <a:cs typeface="Courier New"/>
                          <a:sym typeface="Courier New"/>
                        </a:rPr>
                        <a:t>RDD2</a:t>
                      </a:r>
                      <a:r>
                        <a:rPr kumimoji="0" lang="en-GB" altLang="fi-FI" sz="1800" b="1" u="none" strike="noStrike" cap="none" normalizeH="0" baseline="0" dirty="0" smtClean="0">
                          <a:ln>
                            <a:noFill/>
                          </a:ln>
                          <a:effectLst/>
                          <a:latin typeface="Hasklig"/>
                        </a:rPr>
                        <a:t>)</a:t>
                      </a:r>
                      <a:r>
                        <a:rPr kumimoji="0" lang="en-US" altLang="fi-FI" sz="1800" b="1" u="none" strike="noStrike" cap="none" normalizeH="0" baseline="0" dirty="0">
                          <a:ln>
                            <a:noFill/>
                          </a:ln>
                          <a:effectLst/>
                          <a:latin typeface="Hasklig"/>
                        </a:rPr>
                        <a:t>  </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{1, 2, 3} </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{3,4,5}</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{3} </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2379766813"/>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b="1" u="none" strike="noStrike" cap="none" normalizeH="0" baseline="0" dirty="0" err="1" smtClean="0">
                          <a:ln>
                            <a:noFill/>
                          </a:ln>
                          <a:effectLst/>
                          <a:latin typeface="Hasklig"/>
                        </a:rPr>
                        <a:t>rdd.subtract</a:t>
                      </a:r>
                      <a:r>
                        <a:rPr kumimoji="0" lang="en-GB" altLang="fi-FI" sz="1800" b="1" u="none" strike="noStrike" cap="none" normalizeH="0" baseline="0" dirty="0" smtClean="0">
                          <a:ln>
                            <a:noFill/>
                          </a:ln>
                          <a:effectLst/>
                          <a:latin typeface="Hasklig"/>
                        </a:rPr>
                        <a:t>(</a:t>
                      </a:r>
                      <a:r>
                        <a:rPr lang="en-US" sz="1800" b="1" i="0" u="none" strike="noStrike" dirty="0" smtClean="0">
                          <a:solidFill>
                            <a:srgbClr val="000000"/>
                          </a:solidFill>
                          <a:latin typeface="Courier New"/>
                          <a:ea typeface="Courier New"/>
                          <a:cs typeface="Courier New"/>
                          <a:sym typeface="Courier New"/>
                        </a:rPr>
                        <a:t>RDD2</a:t>
                      </a:r>
                      <a:r>
                        <a:rPr kumimoji="0" lang="en-GB" altLang="fi-FI" sz="1800" b="1" u="none" strike="noStrike" cap="none" normalizeH="0" baseline="0" dirty="0" smtClean="0">
                          <a:ln>
                            <a:noFill/>
                          </a:ln>
                          <a:effectLst/>
                          <a:latin typeface="Hasklig"/>
                        </a:rPr>
                        <a:t>)</a:t>
                      </a:r>
                      <a:endParaRPr kumimoji="0" lang="en-GB"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{1, 2, 3}</a:t>
                      </a:r>
                      <a:endParaRPr kumimoji="0" lang="en-US"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{3,4,5}</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{1, 2}</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958500972"/>
                  </a:ext>
                </a:extLst>
              </a:tr>
              <a:tr h="41433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defTabSz="449263" fontAlgn="base">
                        <a:lnSpc>
                          <a:spcPct val="105999"/>
                        </a:lnSpc>
                        <a:spcBef>
                          <a:spcPct val="0"/>
                        </a:spcBef>
                        <a:spcAft>
                          <a:spcPct val="0"/>
                        </a:spcAft>
                        <a:buClr>
                          <a:srgbClr val="000000"/>
                        </a:buClr>
                        <a:buSzPct val="100000"/>
                        <a:buFont typeface="Times New Roman" panose="02020603050405020304" pitchFamily="18" charset="0"/>
                        <a:buNone/>
                      </a:pPr>
                      <a:r>
                        <a:rPr kumimoji="0" lang="en-GB" altLang="fi-FI" sz="1800" b="1" u="none" strike="noStrike" cap="none" normalizeH="0" baseline="0" dirty="0" err="1" smtClean="0">
                          <a:ln>
                            <a:noFill/>
                          </a:ln>
                          <a:effectLst/>
                          <a:latin typeface="Hasklig"/>
                        </a:rPr>
                        <a:t>rdd.cartesian</a:t>
                      </a:r>
                      <a:r>
                        <a:rPr kumimoji="0" lang="en-GB" altLang="fi-FI" sz="1800" b="1" u="none" strike="noStrike" cap="none" normalizeH="0" baseline="0" dirty="0" smtClean="0">
                          <a:ln>
                            <a:noFill/>
                          </a:ln>
                          <a:effectLst/>
                          <a:latin typeface="Hasklig"/>
                        </a:rPr>
                        <a:t>(</a:t>
                      </a:r>
                      <a:r>
                        <a:rPr lang="en-US" sz="1800" b="1" i="0" u="none" strike="noStrike" dirty="0" smtClean="0">
                          <a:solidFill>
                            <a:srgbClr val="000000"/>
                          </a:solidFill>
                          <a:latin typeface="Courier New"/>
                          <a:ea typeface="Courier New"/>
                          <a:cs typeface="Courier New"/>
                          <a:sym typeface="Courier New"/>
                        </a:rPr>
                        <a:t>RDD2</a:t>
                      </a:r>
                      <a:r>
                        <a:rPr kumimoji="0" lang="en-GB" altLang="fi-FI" sz="1800" b="1" u="none" strike="noStrike" cap="none" normalizeH="0" baseline="0" dirty="0" smtClean="0">
                          <a:ln>
                            <a:noFill/>
                          </a:ln>
                          <a:effectLst/>
                          <a:latin typeface="Hasklig"/>
                        </a:rPr>
                        <a:t>)</a:t>
                      </a:r>
                      <a:r>
                        <a:rPr kumimoji="0" lang="en-GB" altLang="fi-FI" sz="1800" b="1" u="none" strike="noStrike" cap="none" normalizeH="0" baseline="0" dirty="0">
                          <a:ln>
                            <a:noFill/>
                          </a:ln>
                          <a:effectLst/>
                          <a:latin typeface="Hasklig"/>
                        </a:rPr>
                        <a:t>    </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{1, 2, 3}</a:t>
                      </a:r>
                      <a:endParaRPr kumimoji="0" lang="en-US"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{3,4,5}</a:t>
                      </a:r>
                      <a:endParaRPr kumimoji="0" lang="en-US" altLang="fi-FI" sz="1800" b="1" i="0" u="none" strike="noStrike" cap="none" normalizeH="0" baseline="0" dirty="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{(1,3),(1,4), … (3,5)} </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3008393559"/>
                  </a:ext>
                </a:extLst>
              </a:tr>
            </a:tbl>
          </a:graphicData>
        </a:graphic>
      </p:graphicFrame>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926660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5706947"/>
          </a:xfrm>
          <a:prstGeom prst="rect">
            <a:avLst/>
          </a:prstGeom>
        </p:spPr>
        <p:txBody>
          <a:bodyPr wrap="square" rtlCol="0" anchor="t">
            <a:spAutoFit/>
          </a:bodyPr>
          <a:lstStyle/>
          <a:p>
            <a:pPr marL="0" indent="0">
              <a:spcBef>
                <a:spcPts val="232"/>
              </a:spcBef>
              <a:spcAft>
                <a:spcPts val="0"/>
              </a:spcAft>
              <a:buClr>
                <a:schemeClr val="dk1"/>
              </a:buClr>
              <a:buSzPct val="25000"/>
            </a:pPr>
            <a:r>
              <a:rPr lang="en-US" sz="2700" b="1" dirty="0" err="1" smtClean="0">
                <a:solidFill>
                  <a:schemeClr val="dk1"/>
                </a:solidFill>
                <a:latin typeface="Arial"/>
                <a:ea typeface="Arial"/>
                <a:cs typeface="Arial"/>
                <a:sym typeface="Arial"/>
              </a:rPr>
              <a:t>reduceByKey</a:t>
            </a:r>
            <a:r>
              <a:rPr lang="en-US" sz="2700" b="1" dirty="0" smtClean="0">
                <a:solidFill>
                  <a:schemeClr val="dk1"/>
                </a:solidFill>
                <a:latin typeface="Arial"/>
                <a:ea typeface="Arial"/>
                <a:cs typeface="Arial"/>
                <a:sym typeface="Arial"/>
              </a:rPr>
              <a:t>(</a:t>
            </a:r>
            <a:r>
              <a:rPr lang="en-US" sz="2700" b="1" dirty="0" err="1" smtClean="0">
                <a:solidFill>
                  <a:schemeClr val="dk1"/>
                </a:solidFill>
                <a:latin typeface="Arial"/>
                <a:ea typeface="Arial"/>
                <a:cs typeface="Arial"/>
                <a:sym typeface="Arial"/>
              </a:rPr>
              <a:t>func</a:t>
            </a:r>
            <a:r>
              <a:rPr lang="en-US" sz="2700" b="1" dirty="0">
                <a:solidFill>
                  <a:schemeClr val="dk1"/>
                </a:solidFill>
                <a:latin typeface="Arial"/>
                <a:ea typeface="Arial"/>
                <a:cs typeface="Arial"/>
                <a:sym typeface="Arial"/>
              </a:rPr>
              <a:t>):</a:t>
            </a:r>
            <a:r>
              <a:rPr lang="en-US" sz="2700" dirty="0">
                <a:solidFill>
                  <a:schemeClr val="dk1"/>
                </a:solidFill>
                <a:latin typeface="Arial"/>
                <a:ea typeface="Arial"/>
                <a:cs typeface="Arial"/>
                <a:sym typeface="Arial"/>
              </a:rPr>
              <a:t> Combine values with the same key.</a:t>
            </a:r>
          </a:p>
          <a:p>
            <a:pPr marL="0" indent="0">
              <a:spcBef>
                <a:spcPts val="232"/>
              </a:spcBef>
              <a:spcAft>
                <a:spcPts val="0"/>
              </a:spcAft>
              <a:buClr>
                <a:schemeClr val="dk1"/>
              </a:buClr>
              <a:buSzPct val="25000"/>
            </a:pPr>
            <a:endParaRPr lang="en-US" sz="2700" dirty="0" smtClean="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700" b="1" dirty="0" err="1">
                <a:solidFill>
                  <a:schemeClr val="dk1"/>
                </a:solidFill>
                <a:latin typeface="Arial"/>
                <a:ea typeface="Arial"/>
                <a:cs typeface="Arial"/>
                <a:sym typeface="Arial"/>
              </a:rPr>
              <a:t>groupByKey</a:t>
            </a:r>
            <a:r>
              <a:rPr lang="en-US" sz="2700" b="1" dirty="0">
                <a:solidFill>
                  <a:schemeClr val="dk1"/>
                </a:solidFill>
                <a:latin typeface="Arial"/>
                <a:ea typeface="Arial"/>
                <a:cs typeface="Arial"/>
                <a:sym typeface="Arial"/>
              </a:rPr>
              <a:t>():</a:t>
            </a:r>
            <a:r>
              <a:rPr lang="en-US" sz="2700" dirty="0">
                <a:solidFill>
                  <a:schemeClr val="dk1"/>
                </a:solidFill>
                <a:latin typeface="Arial"/>
                <a:ea typeface="Arial"/>
                <a:cs typeface="Arial"/>
                <a:sym typeface="Arial"/>
              </a:rPr>
              <a:t> Group values with the same key.</a:t>
            </a: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7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700" b="1" dirty="0" err="1">
                <a:solidFill>
                  <a:schemeClr val="dk1"/>
                </a:solidFill>
                <a:latin typeface="Arial"/>
                <a:ea typeface="Arial"/>
                <a:cs typeface="Arial"/>
                <a:sym typeface="Arial"/>
              </a:rPr>
              <a:t>mapValues</a:t>
            </a:r>
            <a:r>
              <a:rPr lang="en-US" sz="2700" b="1" dirty="0">
                <a:solidFill>
                  <a:schemeClr val="dk1"/>
                </a:solidFill>
                <a:latin typeface="Arial"/>
                <a:ea typeface="Arial"/>
                <a:cs typeface="Arial"/>
                <a:sym typeface="Arial"/>
              </a:rPr>
              <a:t>(</a:t>
            </a:r>
            <a:r>
              <a:rPr lang="en-US" sz="2700" b="1" dirty="0" err="1">
                <a:solidFill>
                  <a:schemeClr val="dk1"/>
                </a:solidFill>
                <a:latin typeface="Arial"/>
                <a:ea typeface="Arial"/>
                <a:cs typeface="Arial"/>
                <a:sym typeface="Arial"/>
              </a:rPr>
              <a:t>func</a:t>
            </a:r>
            <a:r>
              <a:rPr lang="en-US" sz="2700" b="1" dirty="0">
                <a:solidFill>
                  <a:schemeClr val="dk1"/>
                </a:solidFill>
                <a:latin typeface="Arial"/>
                <a:ea typeface="Arial"/>
                <a:cs typeface="Arial"/>
                <a:sym typeface="Arial"/>
              </a:rPr>
              <a:t>):</a:t>
            </a:r>
            <a:r>
              <a:rPr lang="en-US" sz="2700" dirty="0">
                <a:solidFill>
                  <a:schemeClr val="dk1"/>
                </a:solidFill>
                <a:latin typeface="Arial"/>
                <a:ea typeface="Arial"/>
                <a:cs typeface="Arial"/>
                <a:sym typeface="Arial"/>
              </a:rPr>
              <a:t> Apply a function to each value of a pair RDD without changing the key.</a:t>
            </a:r>
          </a:p>
          <a:p>
            <a:endParaRPr lang="en-US" sz="2700" dirty="0" smtClean="0">
              <a:latin typeface="Arial"/>
              <a:cs typeface="Arial"/>
            </a:endParaRPr>
          </a:p>
          <a:p>
            <a:endParaRPr lang="en-US" sz="2700" dirty="0">
              <a:latin typeface="Arial"/>
              <a:cs typeface="Arial"/>
            </a:endParaRPr>
          </a:p>
          <a:p>
            <a:endParaRPr lang="en-US" sz="2700" dirty="0" smtClean="0">
              <a:latin typeface="Arial"/>
              <a:cs typeface="Arial"/>
            </a:endParaRPr>
          </a:p>
          <a:p>
            <a:endParaRPr lang="en-US" sz="2700" dirty="0">
              <a:latin typeface="Arial"/>
              <a:cs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46</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Unary Transformations on </a:t>
            </a:r>
            <a:br>
              <a:rPr lang="en-GB" altLang="fi-FI" dirty="0">
                <a:solidFill>
                  <a:srgbClr val="CC0000"/>
                </a:solidFill>
                <a:latin typeface="GFS Neohellenic" charset="0"/>
              </a:rPr>
            </a:br>
            <a:r>
              <a:rPr lang="en-GB" altLang="fi-FI" dirty="0">
                <a:solidFill>
                  <a:srgbClr val="CC0000"/>
                </a:solidFill>
                <a:latin typeface="GFS Neohellenic" charset="0"/>
              </a:rPr>
              <a:t>Pairs</a:t>
            </a:r>
          </a:p>
        </p:txBody>
      </p:sp>
      <p:graphicFrame>
        <p:nvGraphicFramePr>
          <p:cNvPr id="7" name="Shape 540"/>
          <p:cNvGraphicFramePr/>
          <p:nvPr>
            <p:extLst>
              <p:ext uri="{D42A27DB-BD31-4B8C-83A1-F6EECF244321}">
                <p14:modId xmlns:p14="http://schemas.microsoft.com/office/powerpoint/2010/main" val="2957228368"/>
              </p:ext>
            </p:extLst>
          </p:nvPr>
        </p:nvGraphicFramePr>
        <p:xfrm>
          <a:off x="696912" y="1722437"/>
          <a:ext cx="8877301" cy="1062586"/>
        </p:xfrm>
        <a:graphic>
          <a:graphicData uri="http://schemas.openxmlformats.org/drawingml/2006/table">
            <a:tbl>
              <a:tblPr>
                <a:noFill/>
              </a:tblPr>
              <a:tblGrid>
                <a:gridCol w="3124200">
                  <a:extLst>
                    <a:ext uri="{9D8B030D-6E8A-4147-A177-3AD203B41FA5}">
                      <a16:colId xmlns:a16="http://schemas.microsoft.com/office/drawing/2014/main" xmlns="" val="20000"/>
                    </a:ext>
                  </a:extLst>
                </a:gridCol>
                <a:gridCol w="2971800">
                  <a:extLst>
                    <a:ext uri="{9D8B030D-6E8A-4147-A177-3AD203B41FA5}">
                      <a16:colId xmlns:a16="http://schemas.microsoft.com/office/drawing/2014/main" xmlns="" val="20001"/>
                    </a:ext>
                  </a:extLst>
                </a:gridCol>
                <a:gridCol w="2781301">
                  <a:extLst>
                    <a:ext uri="{9D8B030D-6E8A-4147-A177-3AD203B41FA5}">
                      <a16:colId xmlns:a16="http://schemas.microsoft.com/office/drawing/2014/main" xmlns="" val="20002"/>
                    </a:ext>
                  </a:extLst>
                </a:gridCol>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64633">
                <a:tc>
                  <a:txBody>
                    <a:bodyPr/>
                    <a:lstStyle/>
                    <a:p>
                      <a:pPr marL="0" marR="0" lvl="0" indent="0" algn="l" rtl="0">
                        <a:spcBef>
                          <a:spcPts val="0"/>
                        </a:spcBef>
                        <a:spcAft>
                          <a:spcPts val="0"/>
                        </a:spcAft>
                        <a:buSzPct val="25000"/>
                        <a:buNone/>
                      </a:pPr>
                      <a:r>
                        <a:rPr lang="en-US" sz="1800" b="1" i="0" u="none" strike="noStrike" dirty="0" err="1" smtClean="0">
                          <a:solidFill>
                            <a:srgbClr val="000000"/>
                          </a:solidFill>
                          <a:latin typeface="Courier New"/>
                          <a:ea typeface="Courier New"/>
                          <a:cs typeface="Courier New"/>
                          <a:sym typeface="Courier New"/>
                        </a:rPr>
                        <a:t>rdd.reduceByKey</a:t>
                      </a:r>
                      <a:endParaRPr lang="en-US" sz="1800" b="1" i="0" u="none" strike="noStrike" dirty="0" smtClean="0">
                        <a:solidFill>
                          <a:srgbClr val="000000"/>
                        </a:solidFill>
                        <a:latin typeface="Courier New"/>
                        <a:ea typeface="Courier New"/>
                        <a:cs typeface="Courier New"/>
                        <a:sym typeface="Courier New"/>
                      </a:endParaRPr>
                    </a:p>
                    <a:p>
                      <a:pPr marL="0" marR="0" lvl="0" indent="0" algn="r" rtl="0">
                        <a:spcBef>
                          <a:spcPts val="0"/>
                        </a:spcBef>
                        <a:spcAft>
                          <a:spcPts val="0"/>
                        </a:spcAft>
                        <a:buSzPct val="25000"/>
                        <a:buNone/>
                      </a:pPr>
                      <a:r>
                        <a:rPr lang="en-US" sz="1800" b="1" i="0" u="none" strike="noStrike" dirty="0" smtClean="0">
                          <a:solidFill>
                            <a:srgbClr val="000000"/>
                          </a:solidFill>
                          <a:latin typeface="Courier New"/>
                          <a:ea typeface="Courier New"/>
                          <a:cs typeface="Courier New"/>
                          <a:sym typeface="Courier New"/>
                        </a:rPr>
                        <a:t>((</a:t>
                      </a:r>
                      <a:r>
                        <a:rPr lang="en-US" sz="1800" b="1" i="0" u="none" strike="noStrike" dirty="0">
                          <a:solidFill>
                            <a:srgbClr val="000000"/>
                          </a:solidFill>
                          <a:latin typeface="Courier New"/>
                          <a:ea typeface="Courier New"/>
                          <a:cs typeface="Courier New"/>
                          <a:sym typeface="Courier New"/>
                        </a:rPr>
                        <a:t>x, y) </a:t>
                      </a:r>
                      <a:r>
                        <a:rPr lang="en-US" sz="1800" b="1" i="0" u="none" strike="noStrike" dirty="0" smtClean="0">
                          <a:solidFill>
                            <a:srgbClr val="000000"/>
                          </a:solidFill>
                          <a:latin typeface="Courier New"/>
                          <a:ea typeface="Courier New"/>
                          <a:cs typeface="Courier New"/>
                          <a:sym typeface="Courier New"/>
                        </a:rPr>
                        <a:t>=&gt; x </a:t>
                      </a:r>
                      <a:r>
                        <a:rPr lang="en-US" sz="1800" b="1" i="0" u="none" strike="noStrike" dirty="0">
                          <a:solidFill>
                            <a:srgbClr val="000000"/>
                          </a:solidFill>
                          <a:latin typeface="Courier New"/>
                          <a:ea typeface="Courier New"/>
                          <a:cs typeface="Courier New"/>
                          <a:sym typeface="Courier New"/>
                        </a:rPr>
                        <a:t>+ y)</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{(1,2),(3,10)}</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Shape 541"/>
          <p:cNvGraphicFramePr/>
          <p:nvPr>
            <p:extLst/>
          </p:nvPr>
        </p:nvGraphicFramePr>
        <p:xfrm>
          <a:off x="696912" y="3779837"/>
          <a:ext cx="8877301" cy="362542"/>
        </p:xfrm>
        <a:graphic>
          <a:graphicData uri="http://schemas.openxmlformats.org/drawingml/2006/table">
            <a:tbl>
              <a:tblPr>
                <a:noFill/>
              </a:tblPr>
              <a:tblGrid>
                <a:gridCol w="3124200">
                  <a:extLst>
                    <a:ext uri="{9D8B030D-6E8A-4147-A177-3AD203B41FA5}">
                      <a16:colId xmlns:a16="http://schemas.microsoft.com/office/drawing/2014/main" xmlns="" val="20000"/>
                    </a:ext>
                  </a:extLst>
                </a:gridCol>
                <a:gridCol w="2971800">
                  <a:extLst>
                    <a:ext uri="{9D8B030D-6E8A-4147-A177-3AD203B41FA5}">
                      <a16:colId xmlns:a16="http://schemas.microsoft.com/office/drawing/2014/main" xmlns="" val="20001"/>
                    </a:ext>
                  </a:extLst>
                </a:gridCol>
                <a:gridCol w="2781301">
                  <a:extLst>
                    <a:ext uri="{9D8B030D-6E8A-4147-A177-3AD203B41FA5}">
                      <a16:colId xmlns:a16="http://schemas.microsoft.com/office/drawing/2014/main" xmlns=""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rdd.groupByKey</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a:t>
                      </a:r>
                      <a:r>
                        <a:rPr lang="en-US" sz="1800" b="1" i="0" u="none" strike="noStrike" dirty="0" smtClean="0">
                          <a:solidFill>
                            <a:srgbClr val="000000"/>
                          </a:solidFill>
                          <a:latin typeface="Courier New"/>
                          <a:ea typeface="Courier New"/>
                          <a:cs typeface="Courier New"/>
                          <a:sym typeface="Courier New"/>
                        </a:rPr>
                        <a:t>]),(</a:t>
                      </a:r>
                      <a:r>
                        <a:rPr lang="en-US" sz="1800" b="1" i="0" u="none" strike="noStrike" dirty="0">
                          <a:solidFill>
                            <a:srgbClr val="000000"/>
                          </a:solidFill>
                          <a:latin typeface="Courier New"/>
                          <a:ea typeface="Courier New"/>
                          <a:cs typeface="Courier New"/>
                          <a:sym typeface="Courier New"/>
                        </a:rPr>
                        <a:t>3,[4,6])}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9" name="Shape 542"/>
          <p:cNvGraphicFramePr/>
          <p:nvPr>
            <p:extLst>
              <p:ext uri="{D42A27DB-BD31-4B8C-83A1-F6EECF244321}">
                <p14:modId xmlns:p14="http://schemas.microsoft.com/office/powerpoint/2010/main" val="1182975211"/>
              </p:ext>
            </p:extLst>
          </p:nvPr>
        </p:nvGraphicFramePr>
        <p:xfrm>
          <a:off x="726417" y="5456237"/>
          <a:ext cx="8847796" cy="362542"/>
        </p:xfrm>
        <a:graphic>
          <a:graphicData uri="http://schemas.openxmlformats.org/drawingml/2006/table">
            <a:tbl>
              <a:tblPr>
                <a:noFill/>
              </a:tblPr>
              <a:tblGrid>
                <a:gridCol w="3247095">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gridCol w="2705101">
                  <a:extLst>
                    <a:ext uri="{9D8B030D-6E8A-4147-A177-3AD203B41FA5}">
                      <a16:colId xmlns:a16="http://schemas.microsoft.com/office/drawing/2014/main" xmlns=""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rdd.mapValues</a:t>
                      </a:r>
                      <a:r>
                        <a:rPr lang="en-US" sz="1800" b="1" i="0" u="none" strike="noStrike" dirty="0">
                          <a:solidFill>
                            <a:srgbClr val="000000"/>
                          </a:solidFill>
                          <a:latin typeface="Courier New"/>
                          <a:ea typeface="Courier New"/>
                          <a:cs typeface="Courier New"/>
                          <a:sym typeface="Courier New"/>
                        </a:rPr>
                        <a:t>(x =&gt; </a:t>
                      </a:r>
                      <a:r>
                        <a:rPr lang="en-US" sz="1800" b="1" i="0" u="none" strike="noStrike" dirty="0" smtClean="0">
                          <a:solidFill>
                            <a:srgbClr val="000000"/>
                          </a:solidFill>
                          <a:latin typeface="Courier New"/>
                          <a:ea typeface="Courier New"/>
                          <a:cs typeface="Courier New"/>
                          <a:sym typeface="Courier New"/>
                        </a:rPr>
                        <a:t>x+1</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{(1,3),(3,5),(3,7)}</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
        <p:nvSpPr>
          <p:cNvPr id="10"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548314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3878626"/>
          </a:xfrm>
          <a:prstGeom prst="rect">
            <a:avLst/>
          </a:prstGeom>
        </p:spPr>
        <p:txBody>
          <a:bodyPr wrap="square" rtlCol="0" anchor="t">
            <a:spAutoFit/>
          </a:bodyPr>
          <a:lstStyle/>
          <a:p>
            <a:pPr marL="0" indent="0">
              <a:spcBef>
                <a:spcPts val="232"/>
              </a:spcBef>
              <a:spcAft>
                <a:spcPts val="0"/>
              </a:spcAft>
              <a:buClr>
                <a:schemeClr val="dk1"/>
              </a:buClr>
              <a:buSzPct val="25000"/>
            </a:pPr>
            <a:r>
              <a:rPr lang="en-US" sz="2800" b="1" dirty="0">
                <a:solidFill>
                  <a:schemeClr val="dk1"/>
                </a:solidFill>
                <a:latin typeface="Arial"/>
                <a:ea typeface="Arial"/>
                <a:cs typeface="Arial"/>
                <a:sym typeface="Arial"/>
              </a:rPr>
              <a:t>keys():</a:t>
            </a:r>
            <a:r>
              <a:rPr lang="en-US" sz="2800" dirty="0">
                <a:solidFill>
                  <a:schemeClr val="dk1"/>
                </a:solidFill>
                <a:latin typeface="Arial"/>
                <a:ea typeface="Arial"/>
                <a:cs typeface="Arial"/>
                <a:sym typeface="Arial"/>
              </a:rPr>
              <a:t> Return an RDD of just the keys</a:t>
            </a:r>
            <a:r>
              <a:rPr lang="en-US" sz="2800" dirty="0" smtClean="0">
                <a:solidFill>
                  <a:schemeClr val="dk1"/>
                </a:solidFill>
                <a:latin typeface="Arial"/>
                <a:ea typeface="Arial"/>
                <a:cs typeface="Arial"/>
                <a:sym typeface="Arial"/>
              </a:rPr>
              <a:t>.</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smtClean="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smtClean="0">
                <a:solidFill>
                  <a:schemeClr val="dk1"/>
                </a:solidFill>
                <a:latin typeface="Arial"/>
                <a:ea typeface="Arial"/>
                <a:cs typeface="Arial"/>
                <a:sym typeface="Arial"/>
              </a:rPr>
              <a:t>values</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Return an RDD of just the values.</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err="1">
                <a:solidFill>
                  <a:schemeClr val="dk1"/>
                </a:solidFill>
                <a:latin typeface="Arial"/>
                <a:ea typeface="Arial"/>
                <a:cs typeface="Arial"/>
                <a:sym typeface="Arial"/>
              </a:rPr>
              <a:t>sortByKey</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Return an RDD sorted by the key.</a:t>
            </a:r>
            <a:br>
              <a:rPr lang="en-US" sz="2800" dirty="0">
                <a:solidFill>
                  <a:schemeClr val="dk1"/>
                </a:solidFill>
                <a:latin typeface="Arial"/>
                <a:ea typeface="Arial"/>
                <a:cs typeface="Arial"/>
                <a:sym typeface="Arial"/>
              </a:rPr>
            </a:br>
            <a:endParaRPr lang="en-US" sz="2800" dirty="0">
              <a:solidFill>
                <a:schemeClr val="dk1"/>
              </a:solidFill>
              <a:latin typeface="Arial"/>
              <a:ea typeface="Arial"/>
              <a:cs typeface="Arial"/>
              <a:sym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47</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Unary Transformations on </a:t>
            </a:r>
            <a:br>
              <a:rPr lang="en-GB" altLang="fi-FI" dirty="0" smtClean="0">
                <a:solidFill>
                  <a:srgbClr val="CC0000"/>
                </a:solidFill>
                <a:latin typeface="GFS Neohellenic" charset="0"/>
              </a:rPr>
            </a:br>
            <a:r>
              <a:rPr lang="en-GB" altLang="fi-FI" dirty="0" smtClean="0">
                <a:solidFill>
                  <a:srgbClr val="CC0000"/>
                </a:solidFill>
                <a:latin typeface="GFS Neohellenic" charset="0"/>
              </a:rPr>
              <a:t>Pairs</a:t>
            </a:r>
            <a:endParaRPr lang="en-GB" altLang="fi-FI" dirty="0">
              <a:solidFill>
                <a:srgbClr val="CC0000"/>
              </a:solidFill>
              <a:latin typeface="GFS Neohellenic" charset="0"/>
            </a:endParaRPr>
          </a:p>
        </p:txBody>
      </p:sp>
      <p:graphicFrame>
        <p:nvGraphicFramePr>
          <p:cNvPr id="11" name="Shape 554"/>
          <p:cNvGraphicFramePr/>
          <p:nvPr>
            <p:extLst/>
          </p:nvPr>
        </p:nvGraphicFramePr>
        <p:xfrm>
          <a:off x="696911" y="1759493"/>
          <a:ext cx="8877301" cy="788266"/>
        </p:xfrm>
        <a:graphic>
          <a:graphicData uri="http://schemas.openxmlformats.org/drawingml/2006/table">
            <a:tbl>
              <a:tblPr>
                <a:noFill/>
              </a:tblPr>
              <a:tblGrid>
                <a:gridCol w="2590801">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238500">
                  <a:extLst>
                    <a:ext uri="{9D8B030D-6E8A-4147-A177-3AD203B41FA5}">
                      <a16:colId xmlns:a16="http://schemas.microsoft.com/office/drawing/2014/main" xmlns="" val="20002"/>
                    </a:ext>
                  </a:extLst>
                </a:gridCol>
              </a:tblGrid>
              <a:tr h="264633">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rdd.keys</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{1,3,3</a:t>
                      </a:r>
                      <a:r>
                        <a:rPr lang="en-US" sz="1800" b="1" i="0" u="none" strike="noStrike" dirty="0" smtClean="0">
                          <a:solidFill>
                            <a:srgbClr val="000000"/>
                          </a:solidFill>
                          <a:latin typeface="Courier New"/>
                          <a:ea typeface="Courier New"/>
                          <a:cs typeface="Courier New"/>
                          <a:sym typeface="Courier New"/>
                        </a:rPr>
                        <a:t>}</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lgn="ctr">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12" name="Shape 555"/>
          <p:cNvGraphicFramePr/>
          <p:nvPr>
            <p:extLst/>
          </p:nvPr>
        </p:nvGraphicFramePr>
        <p:xfrm>
          <a:off x="696911" y="3417295"/>
          <a:ext cx="8877301" cy="362542"/>
        </p:xfrm>
        <a:graphic>
          <a:graphicData uri="http://schemas.openxmlformats.org/drawingml/2006/table">
            <a:tbl>
              <a:tblPr>
                <a:noFill/>
              </a:tblPr>
              <a:tblGrid>
                <a:gridCol w="2590801">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238500">
                  <a:extLst>
                    <a:ext uri="{9D8B030D-6E8A-4147-A177-3AD203B41FA5}">
                      <a16:colId xmlns:a16="http://schemas.microsoft.com/office/drawing/2014/main" xmlns=""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rdd.values</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{2,4,6}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13" name="Shape 556"/>
          <p:cNvGraphicFramePr/>
          <p:nvPr>
            <p:extLst>
              <p:ext uri="{D42A27DB-BD31-4B8C-83A1-F6EECF244321}">
                <p14:modId xmlns:p14="http://schemas.microsoft.com/office/powerpoint/2010/main" val="3001579335"/>
              </p:ext>
            </p:extLst>
          </p:nvPr>
        </p:nvGraphicFramePr>
        <p:xfrm>
          <a:off x="696911" y="4865095"/>
          <a:ext cx="8877301" cy="362542"/>
        </p:xfrm>
        <a:graphic>
          <a:graphicData uri="http://schemas.openxmlformats.org/drawingml/2006/table">
            <a:tbl>
              <a:tblPr>
                <a:noFill/>
              </a:tblPr>
              <a:tblGrid>
                <a:gridCol w="2590801">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gridCol w="3238500">
                  <a:extLst>
                    <a:ext uri="{9D8B030D-6E8A-4147-A177-3AD203B41FA5}">
                      <a16:colId xmlns:a16="http://schemas.microsoft.com/office/drawing/2014/main" xmlns=""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rdd.sortByKey</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a:t>
                      </a:r>
                      <a:r>
                        <a:rPr lang="en-US" sz="1800" b="1" i="0" u="none" strike="noStrike" dirty="0" smtClean="0">
                          <a:solidFill>
                            <a:srgbClr val="000000"/>
                          </a:solidFill>
                          <a:latin typeface="Courier New"/>
                          <a:ea typeface="Courier New"/>
                          <a:cs typeface="Courier New"/>
                          <a:sym typeface="Courier New"/>
                        </a:rPr>
                        <a:t>),(2,3)}</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a:t>
                      </a:r>
                      <a:r>
                        <a:rPr lang="en-US" sz="1800" b="1" i="0" u="none" strike="noStrike" dirty="0" smtClean="0">
                          <a:solidFill>
                            <a:srgbClr val="000000"/>
                          </a:solidFill>
                          <a:latin typeface="Courier New"/>
                          <a:ea typeface="Courier New"/>
                          <a:cs typeface="Courier New"/>
                          <a:sym typeface="Courier New"/>
                        </a:rPr>
                        <a:t>),(2,3),(3,4)}</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
        <p:nvSpPr>
          <p:cNvPr id="14"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66896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5959324"/>
          </a:xfrm>
          <a:prstGeom prst="rect">
            <a:avLst/>
          </a:prstGeom>
        </p:spPr>
        <p:txBody>
          <a:bodyPr wrap="square" rtlCol="0" anchor="t">
            <a:spAutoFit/>
          </a:bodyPr>
          <a:lstStyle/>
          <a:p>
            <a:pPr marL="0" indent="0">
              <a:spcAft>
                <a:spcPts val="0"/>
              </a:spcAft>
              <a:buClr>
                <a:schemeClr val="dk1"/>
              </a:buClr>
              <a:buSzPct val="25000"/>
            </a:pPr>
            <a:r>
              <a:rPr lang="en-US" sz="2800" b="1" dirty="0" err="1">
                <a:solidFill>
                  <a:schemeClr val="dk1"/>
                </a:solidFill>
                <a:latin typeface="Arial"/>
                <a:ea typeface="Arial"/>
                <a:cs typeface="Arial"/>
                <a:sym typeface="Arial"/>
              </a:rPr>
              <a:t>subtractByKey</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Remove </a:t>
            </a:r>
            <a:r>
              <a:rPr lang="en-US" sz="2800" dirty="0" smtClean="0">
                <a:solidFill>
                  <a:schemeClr val="dk1"/>
                </a:solidFill>
                <a:latin typeface="Arial"/>
                <a:ea typeface="Arial"/>
                <a:cs typeface="Arial"/>
                <a:sym typeface="Arial"/>
              </a:rPr>
              <a:t>from the first RDD elements </a:t>
            </a:r>
            <a:r>
              <a:rPr lang="en-US" sz="2800" dirty="0">
                <a:solidFill>
                  <a:schemeClr val="dk1"/>
                </a:solidFill>
                <a:latin typeface="Arial"/>
                <a:ea typeface="Arial"/>
                <a:cs typeface="Arial"/>
                <a:sym typeface="Arial"/>
              </a:rPr>
              <a:t>with a key present in the </a:t>
            </a:r>
            <a:r>
              <a:rPr lang="en-US" sz="2800" dirty="0" smtClean="0">
                <a:solidFill>
                  <a:schemeClr val="dk1"/>
                </a:solidFill>
                <a:latin typeface="Arial"/>
                <a:ea typeface="Arial"/>
                <a:cs typeface="Arial"/>
                <a:sym typeface="Arial"/>
              </a:rPr>
              <a:t>second RDD</a:t>
            </a:r>
            <a:r>
              <a:rPr lang="en-US" sz="2800" dirty="0">
                <a:solidFill>
                  <a:schemeClr val="dk1"/>
                </a:solidFill>
                <a:latin typeface="Arial"/>
                <a:ea typeface="Arial"/>
                <a:cs typeface="Arial"/>
                <a:sym typeface="Arial"/>
              </a:rPr>
              <a:t>.</a:t>
            </a:r>
          </a:p>
          <a:p>
            <a:pPr marL="283510" indent="-283510">
              <a:spcBef>
                <a:spcPts val="232"/>
              </a:spcBef>
              <a:spcAft>
                <a:spcPts val="0"/>
              </a:spcAft>
              <a:buClr>
                <a:schemeClr val="dk1"/>
              </a:buClr>
              <a:buSzPct val="7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a:solidFill>
                  <a:schemeClr val="dk1"/>
                </a:solidFill>
                <a:latin typeface="Arial"/>
                <a:ea typeface="Arial"/>
                <a:cs typeface="Arial"/>
                <a:sym typeface="Arial"/>
              </a:rPr>
              <a:t>join:</a:t>
            </a:r>
            <a:r>
              <a:rPr lang="en-US" sz="2800" dirty="0">
                <a:solidFill>
                  <a:schemeClr val="dk1"/>
                </a:solidFill>
                <a:latin typeface="Arial"/>
                <a:ea typeface="Arial"/>
                <a:cs typeface="Arial"/>
                <a:sym typeface="Arial"/>
              </a:rPr>
              <a:t> Perform an inner join between two RDDs.</a:t>
            </a:r>
          </a:p>
          <a:p>
            <a:pPr marL="0" indent="0">
              <a:spcBef>
                <a:spcPts val="232"/>
              </a:spcBef>
              <a:spcAft>
                <a:spcPts val="0"/>
              </a:spcAft>
              <a:buClr>
                <a:schemeClr val="dk1"/>
              </a:buClr>
              <a:buSzPct val="25000"/>
            </a:pPr>
            <a:endParaRPr lang="en-US" sz="2800" b="1"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b="1"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err="1">
                <a:solidFill>
                  <a:schemeClr val="dk1"/>
                </a:solidFill>
                <a:latin typeface="Arial"/>
                <a:ea typeface="Arial"/>
                <a:cs typeface="Arial"/>
                <a:sym typeface="Arial"/>
              </a:rPr>
              <a:t>leftOuterJoin</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Perform a join between </a:t>
            </a:r>
            <a:r>
              <a:rPr lang="en-US" sz="2800" dirty="0" smtClean="0">
                <a:solidFill>
                  <a:schemeClr val="dk1"/>
                </a:solidFill>
                <a:latin typeface="Arial"/>
                <a:ea typeface="Arial"/>
                <a:cs typeface="Arial"/>
                <a:sym typeface="Arial"/>
              </a:rPr>
              <a:t>two </a:t>
            </a:r>
            <a:r>
              <a:rPr lang="en-US" sz="2800" dirty="0">
                <a:solidFill>
                  <a:schemeClr val="dk1"/>
                </a:solidFill>
                <a:latin typeface="Arial"/>
                <a:ea typeface="Arial"/>
                <a:cs typeface="Arial"/>
                <a:sym typeface="Arial"/>
              </a:rPr>
              <a:t>RDDs where the resulting pair RDD has entries for each key in the first RDD.</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b="1" dirty="0">
              <a:solidFill>
                <a:schemeClr val="dk1"/>
              </a:solidFil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48</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Binary Transformations on </a:t>
            </a:r>
            <a:br>
              <a:rPr lang="en-GB" altLang="fi-FI" dirty="0" smtClean="0">
                <a:solidFill>
                  <a:srgbClr val="CC0000"/>
                </a:solidFill>
                <a:latin typeface="GFS Neohellenic" charset="0"/>
              </a:rPr>
            </a:br>
            <a:r>
              <a:rPr lang="en-GB" altLang="fi-FI" dirty="0" smtClean="0">
                <a:solidFill>
                  <a:srgbClr val="CC0000"/>
                </a:solidFill>
                <a:latin typeface="GFS Neohellenic" charset="0"/>
              </a:rPr>
              <a:t>Pairs</a:t>
            </a:r>
            <a:endParaRPr lang="en-GB" altLang="fi-FI" dirty="0">
              <a:solidFill>
                <a:srgbClr val="CC0000"/>
              </a:solidFill>
              <a:latin typeface="GFS Neohellenic" charset="0"/>
            </a:endParaRPr>
          </a:p>
        </p:txBody>
      </p:sp>
      <p:graphicFrame>
        <p:nvGraphicFramePr>
          <p:cNvPr id="9" name="Shape 568"/>
          <p:cNvGraphicFramePr/>
          <p:nvPr>
            <p:extLst>
              <p:ext uri="{D42A27DB-BD31-4B8C-83A1-F6EECF244321}">
                <p14:modId xmlns:p14="http://schemas.microsoft.com/office/powerpoint/2010/main" val="3968053616"/>
              </p:ext>
            </p:extLst>
          </p:nvPr>
        </p:nvGraphicFramePr>
        <p:xfrm>
          <a:off x="696911" y="2008263"/>
          <a:ext cx="8877301" cy="1062586"/>
        </p:xfrm>
        <a:graphic>
          <a:graphicData uri="http://schemas.openxmlformats.org/drawingml/2006/table">
            <a:tbl>
              <a:tblPr>
                <a:noFill/>
              </a:tblPr>
              <a:tblGrid>
                <a:gridCol w="3429001">
                  <a:extLst>
                    <a:ext uri="{9D8B030D-6E8A-4147-A177-3AD203B41FA5}">
                      <a16:colId xmlns:a16="http://schemas.microsoft.com/office/drawing/2014/main" xmlns="" val="20000"/>
                    </a:ext>
                  </a:extLst>
                </a:gridCol>
                <a:gridCol w="1828800">
                  <a:extLst>
                    <a:ext uri="{9D8B030D-6E8A-4147-A177-3AD203B41FA5}">
                      <a16:colId xmlns:a16="http://schemas.microsoft.com/office/drawing/2014/main" xmlns="" val="20001"/>
                    </a:ext>
                  </a:extLst>
                </a:gridCol>
                <a:gridCol w="1223795">
                  <a:extLst>
                    <a:ext uri="{9D8B030D-6E8A-4147-A177-3AD203B41FA5}">
                      <a16:colId xmlns:a16="http://schemas.microsoft.com/office/drawing/2014/main" xmlns="" val="20002"/>
                    </a:ext>
                  </a:extLst>
                </a:gridCol>
                <a:gridCol w="2395705">
                  <a:extLst>
                    <a:ext uri="{9D8B030D-6E8A-4147-A177-3AD203B41FA5}">
                      <a16:colId xmlns:a16="http://schemas.microsoft.com/office/drawing/2014/main" xmlns="" val="20003"/>
                    </a:ext>
                  </a:extLst>
                </a:gridCol>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smtClean="0">
                          <a:solidFill>
                            <a:srgbClr val="000000"/>
                          </a:solidFill>
                          <a:latin typeface="Arial"/>
                          <a:ea typeface="Arial"/>
                          <a:cs typeface="Arial"/>
                          <a:sym typeface="Arial"/>
                        </a:rPr>
                        <a:t>RDD1</a:t>
                      </a:r>
                      <a:endParaRPr lang="en-US" sz="1800" b="1" dirty="0">
                        <a:solidFill>
                          <a:srgbClr val="000000"/>
                        </a:solidFill>
                        <a:latin typeface="Arial"/>
                        <a:ea typeface="Arial"/>
                        <a:cs typeface="Arial"/>
                        <a:sym typeface="Arial"/>
                      </a:endParaRP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smtClean="0">
                          <a:solidFill>
                            <a:srgbClr val="000000"/>
                          </a:solidFill>
                          <a:latin typeface="Arial"/>
                          <a:ea typeface="Arial"/>
                          <a:cs typeface="Arial"/>
                          <a:sym typeface="Arial"/>
                        </a:rPr>
                        <a:t>RDD2</a:t>
                      </a:r>
                      <a:endParaRPr lang="en-US" sz="1800" b="1" dirty="0">
                        <a:solidFill>
                          <a:srgbClr val="000000"/>
                        </a:solidFill>
                        <a:latin typeface="Arial"/>
                        <a:ea typeface="Arial"/>
                        <a:cs typeface="Arial"/>
                        <a:sym typeface="Arial"/>
                      </a:endParaRP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64633">
                <a:tc>
                  <a:txBody>
                    <a:bodyPr/>
                    <a:lstStyle/>
                    <a:p>
                      <a:pPr marL="0" marR="0" lvl="0" indent="0" algn="l" rtl="0">
                        <a:spcBef>
                          <a:spcPts val="0"/>
                        </a:spcBef>
                        <a:spcAft>
                          <a:spcPts val="0"/>
                        </a:spcAft>
                        <a:buSzPct val="25000"/>
                        <a:buNone/>
                      </a:pPr>
                      <a:r>
                        <a:rPr lang="en-US" sz="1800" b="1" i="0" u="none" strike="noStrike" dirty="0" err="1" smtClean="0">
                          <a:solidFill>
                            <a:srgbClr val="000000"/>
                          </a:solidFill>
                          <a:latin typeface="Courier New"/>
                          <a:ea typeface="Courier New"/>
                          <a:cs typeface="Courier New"/>
                          <a:sym typeface="Courier New"/>
                        </a:rPr>
                        <a:t>rdd.subtractByKey</a:t>
                      </a:r>
                      <a:r>
                        <a:rPr lang="en-US" sz="1800" b="1" i="0" u="none" strike="noStrike" dirty="0" smtClean="0">
                          <a:solidFill>
                            <a:srgbClr val="000000"/>
                          </a:solidFill>
                          <a:latin typeface="Courier New"/>
                          <a:ea typeface="Courier New"/>
                          <a:cs typeface="Courier New"/>
                          <a:sym typeface="Courier New"/>
                        </a:rPr>
                        <a:t>(RDD2)</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10" name="Shape 569"/>
          <p:cNvGraphicFramePr/>
          <p:nvPr>
            <p:extLst>
              <p:ext uri="{D42A27DB-BD31-4B8C-83A1-F6EECF244321}">
                <p14:modId xmlns:p14="http://schemas.microsoft.com/office/powerpoint/2010/main" val="952848297"/>
              </p:ext>
            </p:extLst>
          </p:nvPr>
        </p:nvGraphicFramePr>
        <p:xfrm>
          <a:off x="696910" y="3779837"/>
          <a:ext cx="8877301" cy="636862"/>
        </p:xfrm>
        <a:graphic>
          <a:graphicData uri="http://schemas.openxmlformats.org/drawingml/2006/table">
            <a:tbl>
              <a:tblPr>
                <a:noFill/>
              </a:tblPr>
              <a:tblGrid>
                <a:gridCol w="3429002">
                  <a:extLst>
                    <a:ext uri="{9D8B030D-6E8A-4147-A177-3AD203B41FA5}">
                      <a16:colId xmlns:a16="http://schemas.microsoft.com/office/drawing/2014/main" xmlns="" val="20000"/>
                    </a:ext>
                  </a:extLst>
                </a:gridCol>
                <a:gridCol w="1828800">
                  <a:extLst>
                    <a:ext uri="{9D8B030D-6E8A-4147-A177-3AD203B41FA5}">
                      <a16:colId xmlns:a16="http://schemas.microsoft.com/office/drawing/2014/main" xmlns="" val="20001"/>
                    </a:ext>
                  </a:extLst>
                </a:gridCol>
                <a:gridCol w="1223794">
                  <a:extLst>
                    <a:ext uri="{9D8B030D-6E8A-4147-A177-3AD203B41FA5}">
                      <a16:colId xmlns:a16="http://schemas.microsoft.com/office/drawing/2014/main" xmlns="" val="20002"/>
                    </a:ext>
                  </a:extLst>
                </a:gridCol>
                <a:gridCol w="2395705">
                  <a:extLst>
                    <a:ext uri="{9D8B030D-6E8A-4147-A177-3AD203B41FA5}">
                      <a16:colId xmlns:a16="http://schemas.microsoft.com/office/drawing/2014/main" xmlns="" val="20003"/>
                    </a:ext>
                  </a:extLst>
                </a:gridCol>
              </a:tblGrid>
              <a:tr h="264633">
                <a:tc>
                  <a:txBody>
                    <a:bodyPr/>
                    <a:lstStyle/>
                    <a:p>
                      <a:pPr marL="0" marR="0" lvl="0" indent="0" algn="l" rtl="0">
                        <a:spcBef>
                          <a:spcPts val="0"/>
                        </a:spcBef>
                        <a:spcAft>
                          <a:spcPts val="0"/>
                        </a:spcAft>
                        <a:buSzPct val="25000"/>
                        <a:buNone/>
                      </a:pPr>
                      <a:r>
                        <a:rPr lang="en-US" sz="1800" b="1" i="0" u="none" strike="noStrike" dirty="0" err="1" smtClean="0">
                          <a:solidFill>
                            <a:srgbClr val="000000"/>
                          </a:solidFill>
                          <a:latin typeface="Courier New"/>
                          <a:ea typeface="Courier New"/>
                          <a:cs typeface="Courier New"/>
                          <a:sym typeface="Courier New"/>
                        </a:rPr>
                        <a:t>rdd.join</a:t>
                      </a:r>
                      <a:r>
                        <a:rPr lang="en-US" sz="1800" b="1" i="0" u="none" strike="noStrike" dirty="0" smtClean="0">
                          <a:solidFill>
                            <a:srgbClr val="000000"/>
                          </a:solidFill>
                          <a:latin typeface="Courier New"/>
                          <a:ea typeface="Courier New"/>
                          <a:cs typeface="Courier New"/>
                          <a:sym typeface="Courier New"/>
                        </a:rPr>
                        <a:t>(RDD2)</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{(3,(4,9)),(3,(6,9))}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14" name="Shape 570"/>
          <p:cNvGraphicFramePr/>
          <p:nvPr>
            <p:extLst>
              <p:ext uri="{D42A27DB-BD31-4B8C-83A1-F6EECF244321}">
                <p14:modId xmlns:p14="http://schemas.microsoft.com/office/powerpoint/2010/main" val="4154494492"/>
              </p:ext>
            </p:extLst>
          </p:nvPr>
        </p:nvGraphicFramePr>
        <p:xfrm>
          <a:off x="696910" y="5837237"/>
          <a:ext cx="8877301" cy="911182"/>
        </p:xfrm>
        <a:graphic>
          <a:graphicData uri="http://schemas.openxmlformats.org/drawingml/2006/table">
            <a:tbl>
              <a:tblPr>
                <a:noFill/>
              </a:tblPr>
              <a:tblGrid>
                <a:gridCol w="3429002">
                  <a:extLst>
                    <a:ext uri="{9D8B030D-6E8A-4147-A177-3AD203B41FA5}">
                      <a16:colId xmlns:a16="http://schemas.microsoft.com/office/drawing/2014/main" xmlns="" val="20000"/>
                    </a:ext>
                  </a:extLst>
                </a:gridCol>
                <a:gridCol w="1828800">
                  <a:extLst>
                    <a:ext uri="{9D8B030D-6E8A-4147-A177-3AD203B41FA5}">
                      <a16:colId xmlns:a16="http://schemas.microsoft.com/office/drawing/2014/main" xmlns="" val="20001"/>
                    </a:ext>
                  </a:extLst>
                </a:gridCol>
                <a:gridCol w="1223794">
                  <a:extLst>
                    <a:ext uri="{9D8B030D-6E8A-4147-A177-3AD203B41FA5}">
                      <a16:colId xmlns:a16="http://schemas.microsoft.com/office/drawing/2014/main" xmlns="" val="20002"/>
                    </a:ext>
                  </a:extLst>
                </a:gridCol>
                <a:gridCol w="2395705">
                  <a:extLst>
                    <a:ext uri="{9D8B030D-6E8A-4147-A177-3AD203B41FA5}">
                      <a16:colId xmlns:a16="http://schemas.microsoft.com/office/drawing/2014/main" xmlns="" val="20003"/>
                    </a:ext>
                  </a:extLst>
                </a:gridCol>
              </a:tblGrid>
              <a:tr h="617455">
                <a:tc>
                  <a:txBody>
                    <a:bodyPr/>
                    <a:lstStyle/>
                    <a:p>
                      <a:pPr marL="0" marR="0" lvl="0" indent="0" algn="l" rtl="0">
                        <a:spcBef>
                          <a:spcPts val="0"/>
                        </a:spcBef>
                        <a:spcAft>
                          <a:spcPts val="0"/>
                        </a:spcAft>
                        <a:buSzPct val="25000"/>
                        <a:buNone/>
                      </a:pPr>
                      <a:r>
                        <a:rPr lang="en-US" sz="1800" b="1" i="0" u="none" strike="noStrike" dirty="0" err="1" smtClean="0">
                          <a:solidFill>
                            <a:srgbClr val="000000"/>
                          </a:solidFill>
                          <a:latin typeface="Courier New"/>
                          <a:ea typeface="Courier New"/>
                          <a:cs typeface="Courier New"/>
                          <a:sym typeface="Courier New"/>
                        </a:rPr>
                        <a:t>rdd.leftOuterJoin</a:t>
                      </a:r>
                      <a:r>
                        <a:rPr lang="en-US" sz="1800" b="1" i="0" u="none" strike="noStrike" dirty="0" smtClean="0">
                          <a:solidFill>
                            <a:srgbClr val="000000"/>
                          </a:solidFill>
                          <a:latin typeface="Courier New"/>
                          <a:ea typeface="Courier New"/>
                          <a:cs typeface="Courier New"/>
                          <a:sym typeface="Courier New"/>
                        </a:rPr>
                        <a:t>(RDD2)</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{(1,(2,None)),</a:t>
                      </a:r>
                    </a:p>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(3,(4,Some(9))),</a:t>
                      </a:r>
                    </a:p>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(3,(6,Some(9)))}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
        <p:nvSpPr>
          <p:cNvPr id="15"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004012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4680127"/>
          </a:xfrm>
          <a:prstGeom prst="rect">
            <a:avLst/>
          </a:prstGeom>
        </p:spPr>
        <p:txBody>
          <a:bodyPr wrap="square" rtlCol="0" anchor="t">
            <a:spAutoFit/>
          </a:bodyPr>
          <a:lstStyle/>
          <a:p>
            <a:pPr marL="0" indent="0">
              <a:spcBef>
                <a:spcPts val="232"/>
              </a:spcBef>
              <a:spcAft>
                <a:spcPts val="0"/>
              </a:spcAft>
              <a:buClr>
                <a:schemeClr val="dk1"/>
              </a:buClr>
              <a:buSzPct val="25000"/>
            </a:pPr>
            <a:r>
              <a:rPr lang="en-US" sz="2800" b="1" dirty="0" err="1">
                <a:solidFill>
                  <a:schemeClr val="dk1"/>
                </a:solidFill>
                <a:latin typeface="Arial"/>
                <a:ea typeface="Arial"/>
                <a:cs typeface="Arial"/>
                <a:sym typeface="Arial"/>
              </a:rPr>
              <a:t>rightOuterJoin</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Perform a join </a:t>
            </a:r>
            <a:r>
              <a:rPr lang="en-US" sz="2800" dirty="0" smtClean="0">
                <a:solidFill>
                  <a:schemeClr val="dk1"/>
                </a:solidFill>
                <a:latin typeface="Arial"/>
                <a:ea typeface="Arial"/>
                <a:cs typeface="Arial"/>
                <a:sym typeface="Arial"/>
              </a:rPr>
              <a:t>between </a:t>
            </a:r>
            <a:r>
              <a:rPr lang="en-US" sz="2800" dirty="0">
                <a:solidFill>
                  <a:schemeClr val="dk1"/>
                </a:solidFill>
                <a:latin typeface="Arial"/>
                <a:ea typeface="Arial"/>
                <a:cs typeface="Arial"/>
                <a:sym typeface="Arial"/>
              </a:rPr>
              <a:t>two RDDs where resulting pair RDD has entries for each key in the other RDD.</a:t>
            </a:r>
          </a:p>
          <a:p>
            <a:pPr marL="283510" indent="-283510">
              <a:spcBef>
                <a:spcPts val="232"/>
              </a:spcBef>
              <a:spcAft>
                <a:spcPts val="0"/>
              </a:spcAft>
              <a:buClr>
                <a:schemeClr val="dk1"/>
              </a:buClr>
              <a:buSzPct val="7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a:spcBef>
                <a:spcPts val="232"/>
              </a:spcBef>
              <a:spcAft>
                <a:spcPts val="0"/>
              </a:spcAft>
              <a:buClr>
                <a:schemeClr val="dk1"/>
              </a:buClr>
              <a:buSzPct val="25000"/>
            </a:pPr>
            <a:r>
              <a:rPr lang="en-US" sz="2800" b="1" dirty="0" err="1">
                <a:solidFill>
                  <a:schemeClr val="dk1"/>
                </a:solidFill>
                <a:latin typeface="Arial"/>
                <a:ea typeface="Arial"/>
                <a:cs typeface="Arial"/>
                <a:sym typeface="Arial"/>
              </a:rPr>
              <a:t>cogroup</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Group data from both RDDs sharing the same key.</a:t>
            </a:r>
          </a:p>
          <a:p>
            <a:pPr marL="0" indent="0">
              <a:spcBef>
                <a:spcPts val="232"/>
              </a:spcBef>
              <a:spcAft>
                <a:spcPts val="0"/>
              </a:spcAft>
              <a:buClr>
                <a:schemeClr val="dk1"/>
              </a:buClr>
              <a:buSzPct val="25000"/>
            </a:pPr>
            <a:endParaRPr lang="en-US" sz="2800" dirty="0" smtClean="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b="1" dirty="0">
              <a:solidFill>
                <a:schemeClr val="dk1"/>
              </a:solidFil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49</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Binary Transformations on </a:t>
            </a:r>
            <a:br>
              <a:rPr lang="en-GB" altLang="fi-FI" dirty="0">
                <a:solidFill>
                  <a:srgbClr val="CC0000"/>
                </a:solidFill>
                <a:latin typeface="GFS Neohellenic" charset="0"/>
              </a:rPr>
            </a:br>
            <a:r>
              <a:rPr lang="en-GB" altLang="fi-FI" dirty="0">
                <a:solidFill>
                  <a:srgbClr val="CC0000"/>
                </a:solidFill>
                <a:latin typeface="GFS Neohellenic" charset="0"/>
              </a:rPr>
              <a:t>Pairs</a:t>
            </a:r>
          </a:p>
        </p:txBody>
      </p:sp>
      <p:graphicFrame>
        <p:nvGraphicFramePr>
          <p:cNvPr id="9" name="Shape 568"/>
          <p:cNvGraphicFramePr/>
          <p:nvPr>
            <p:extLst>
              <p:ext uri="{D42A27DB-BD31-4B8C-83A1-F6EECF244321}">
                <p14:modId xmlns:p14="http://schemas.microsoft.com/office/powerpoint/2010/main" val="2022964750"/>
              </p:ext>
            </p:extLst>
          </p:nvPr>
        </p:nvGraphicFramePr>
        <p:xfrm>
          <a:off x="696911" y="2564851"/>
          <a:ext cx="8877301" cy="1062586"/>
        </p:xfrm>
        <a:graphic>
          <a:graphicData uri="http://schemas.openxmlformats.org/drawingml/2006/table">
            <a:tbl>
              <a:tblPr>
                <a:noFill/>
              </a:tblPr>
              <a:tblGrid>
                <a:gridCol w="3505201">
                  <a:extLst>
                    <a:ext uri="{9D8B030D-6E8A-4147-A177-3AD203B41FA5}">
                      <a16:colId xmlns:a16="http://schemas.microsoft.com/office/drawing/2014/main" xmlns="" val="20000"/>
                    </a:ext>
                  </a:extLst>
                </a:gridCol>
                <a:gridCol w="1752600">
                  <a:extLst>
                    <a:ext uri="{9D8B030D-6E8A-4147-A177-3AD203B41FA5}">
                      <a16:colId xmlns:a16="http://schemas.microsoft.com/office/drawing/2014/main" xmlns="" val="20001"/>
                    </a:ext>
                  </a:extLst>
                </a:gridCol>
                <a:gridCol w="1143000">
                  <a:extLst>
                    <a:ext uri="{9D8B030D-6E8A-4147-A177-3AD203B41FA5}">
                      <a16:colId xmlns:a16="http://schemas.microsoft.com/office/drawing/2014/main" xmlns="" val="20002"/>
                    </a:ext>
                  </a:extLst>
                </a:gridCol>
                <a:gridCol w="2476500">
                  <a:extLst>
                    <a:ext uri="{9D8B030D-6E8A-4147-A177-3AD203B41FA5}">
                      <a16:colId xmlns:a16="http://schemas.microsoft.com/office/drawing/2014/main" xmlns="" val="20003"/>
                    </a:ext>
                  </a:extLst>
                </a:gridCol>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smtClean="0">
                          <a:solidFill>
                            <a:srgbClr val="000000"/>
                          </a:solidFill>
                          <a:latin typeface="Arial"/>
                          <a:ea typeface="Arial"/>
                          <a:cs typeface="Arial"/>
                          <a:sym typeface="Arial"/>
                        </a:rPr>
                        <a:t>RDD1</a:t>
                      </a:r>
                      <a:endParaRPr lang="en-US" sz="1800" b="1" dirty="0">
                        <a:solidFill>
                          <a:srgbClr val="000000"/>
                        </a:solidFill>
                        <a:latin typeface="Arial"/>
                        <a:ea typeface="Arial"/>
                        <a:cs typeface="Arial"/>
                        <a:sym typeface="Arial"/>
                      </a:endParaRP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smtClean="0">
                          <a:solidFill>
                            <a:srgbClr val="000000"/>
                          </a:solidFill>
                          <a:latin typeface="Arial"/>
                          <a:ea typeface="Arial"/>
                          <a:cs typeface="Arial"/>
                          <a:sym typeface="Arial"/>
                        </a:rPr>
                        <a:t>RDD2</a:t>
                      </a:r>
                      <a:endParaRPr lang="en-US" sz="1800" b="1" dirty="0">
                        <a:solidFill>
                          <a:srgbClr val="000000"/>
                        </a:solidFill>
                        <a:latin typeface="Arial"/>
                        <a:ea typeface="Arial"/>
                        <a:cs typeface="Arial"/>
                        <a:sym typeface="Arial"/>
                      </a:endParaRP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64633">
                <a:tc>
                  <a:txBody>
                    <a:bodyPr/>
                    <a:lstStyle/>
                    <a:p>
                      <a:pPr marL="0" marR="0" lvl="0" indent="0" algn="l" rtl="0">
                        <a:spcBef>
                          <a:spcPts val="0"/>
                        </a:spcBef>
                        <a:spcAft>
                          <a:spcPts val="0"/>
                        </a:spcAft>
                        <a:buSzPct val="25000"/>
                        <a:buNone/>
                      </a:pPr>
                      <a:r>
                        <a:rPr lang="en-US" sz="1800" b="1" i="0" u="none" strike="noStrike" dirty="0" err="1" smtClean="0">
                          <a:solidFill>
                            <a:srgbClr val="000000"/>
                          </a:solidFill>
                          <a:latin typeface="Courier New" panose="02070309020205020404" pitchFamily="49" charset="0"/>
                          <a:ea typeface="Courier New"/>
                          <a:cs typeface="Courier New" panose="02070309020205020404" pitchFamily="49" charset="0"/>
                          <a:sym typeface="Courier New"/>
                        </a:rPr>
                        <a:t>rdd.rightOuterJoin</a:t>
                      </a:r>
                      <a:r>
                        <a:rPr lang="en-US" sz="1800" b="1" i="0" u="none" strike="noStrike" dirty="0" smtClean="0">
                          <a:solidFill>
                            <a:srgbClr val="000000"/>
                          </a:solidFill>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000000"/>
                          </a:solidFill>
                          <a:latin typeface="Courier New" panose="02070309020205020404" pitchFamily="49" charset="0"/>
                          <a:ea typeface="Arial"/>
                          <a:cs typeface="Courier New" panose="02070309020205020404" pitchFamily="49" charset="0"/>
                          <a:sym typeface="Arial"/>
                        </a:rPr>
                        <a:t>RDD2</a:t>
                      </a:r>
                      <a:r>
                        <a:rPr lang="en-US" sz="1800" b="1" i="0" u="none" strike="noStrike" dirty="0" smtClean="0">
                          <a:solidFill>
                            <a:srgbClr val="000000"/>
                          </a:solidFill>
                          <a:latin typeface="Courier New"/>
                          <a:ea typeface="Courier New"/>
                          <a:cs typeface="Courier New"/>
                          <a:sym typeface="Courier New"/>
                        </a:rPr>
                        <a:t>)</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{(3,(Some(4),9)),</a:t>
                      </a:r>
                    </a:p>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(3,(Some(6),9))}</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15"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graphicFrame>
        <p:nvGraphicFramePr>
          <p:cNvPr id="11" name="Shape 582"/>
          <p:cNvGraphicFramePr/>
          <p:nvPr>
            <p:extLst>
              <p:ext uri="{D42A27DB-BD31-4B8C-83A1-F6EECF244321}">
                <p14:modId xmlns:p14="http://schemas.microsoft.com/office/powerpoint/2010/main" val="2396761947"/>
              </p:ext>
            </p:extLst>
          </p:nvPr>
        </p:nvGraphicFramePr>
        <p:xfrm>
          <a:off x="696911" y="5016967"/>
          <a:ext cx="8877301" cy="636862"/>
        </p:xfrm>
        <a:graphic>
          <a:graphicData uri="http://schemas.openxmlformats.org/drawingml/2006/table">
            <a:tbl>
              <a:tblPr>
                <a:noFill/>
              </a:tblPr>
              <a:tblGrid>
                <a:gridCol w="3505201">
                  <a:extLst>
                    <a:ext uri="{9D8B030D-6E8A-4147-A177-3AD203B41FA5}">
                      <a16:colId xmlns:a16="http://schemas.microsoft.com/office/drawing/2014/main" xmlns="" val="20000"/>
                    </a:ext>
                  </a:extLst>
                </a:gridCol>
                <a:gridCol w="1828800">
                  <a:extLst>
                    <a:ext uri="{9D8B030D-6E8A-4147-A177-3AD203B41FA5}">
                      <a16:colId xmlns:a16="http://schemas.microsoft.com/office/drawing/2014/main" xmlns="" val="20001"/>
                    </a:ext>
                  </a:extLst>
                </a:gridCol>
                <a:gridCol w="1143000">
                  <a:extLst>
                    <a:ext uri="{9D8B030D-6E8A-4147-A177-3AD203B41FA5}">
                      <a16:colId xmlns:a16="http://schemas.microsoft.com/office/drawing/2014/main" xmlns="" val="20002"/>
                    </a:ext>
                  </a:extLst>
                </a:gridCol>
                <a:gridCol w="2400300">
                  <a:extLst>
                    <a:ext uri="{9D8B030D-6E8A-4147-A177-3AD203B41FA5}">
                      <a16:colId xmlns:a16="http://schemas.microsoft.com/office/drawing/2014/main" xmlns="" val="20003"/>
                    </a:ext>
                  </a:extLst>
                </a:gridCol>
              </a:tblGrid>
              <a:tr h="264633">
                <a:tc>
                  <a:txBody>
                    <a:bodyPr/>
                    <a:lstStyle/>
                    <a:p>
                      <a:pPr marL="0" marR="0" lvl="0" indent="0" algn="l" rtl="0">
                        <a:spcBef>
                          <a:spcPts val="0"/>
                        </a:spcBef>
                        <a:spcAft>
                          <a:spcPts val="0"/>
                        </a:spcAft>
                        <a:buSzPct val="25000"/>
                        <a:buNone/>
                      </a:pPr>
                      <a:r>
                        <a:rPr lang="en-US" sz="1800" b="1" i="0" u="none" strike="noStrike" dirty="0" err="1" smtClean="0">
                          <a:solidFill>
                            <a:srgbClr val="000000"/>
                          </a:solidFill>
                          <a:latin typeface="Courier New"/>
                          <a:ea typeface="Courier New"/>
                          <a:cs typeface="Courier New"/>
                          <a:sym typeface="Courier New"/>
                        </a:rPr>
                        <a:t>rdd.cogroup</a:t>
                      </a:r>
                      <a:r>
                        <a:rPr lang="en-US" sz="1800" b="1" i="0" u="none" strike="noStrike" dirty="0" smtClean="0">
                          <a:solidFill>
                            <a:srgbClr val="000000"/>
                          </a:solidFill>
                          <a:latin typeface="Courier New"/>
                          <a:ea typeface="Courier New"/>
                          <a:cs typeface="Courier New"/>
                          <a:sym typeface="Courier New"/>
                        </a:rPr>
                        <a:t>(</a:t>
                      </a:r>
                      <a:r>
                        <a:rPr lang="en-US" sz="1800" b="1" dirty="0" smtClean="0">
                          <a:solidFill>
                            <a:srgbClr val="000000"/>
                          </a:solidFill>
                          <a:latin typeface="Courier New" panose="02070309020205020404" pitchFamily="49" charset="0"/>
                          <a:ea typeface="Arial"/>
                          <a:cs typeface="Courier New" panose="02070309020205020404" pitchFamily="49" charset="0"/>
                          <a:sym typeface="Arial"/>
                        </a:rPr>
                        <a:t>RDD2</a:t>
                      </a:r>
                      <a:r>
                        <a:rPr lang="en-US" sz="1800" b="1" i="0" u="none" strike="noStrike" dirty="0" smtClean="0">
                          <a:solidFill>
                            <a:srgbClr val="000000"/>
                          </a:solidFill>
                          <a:latin typeface="Courier New"/>
                          <a:ea typeface="Courier New"/>
                          <a:cs typeface="Courier New"/>
                          <a:sym typeface="Courier New"/>
                        </a:rPr>
                        <a:t>)</a:t>
                      </a:r>
                      <a:endParaRPr lang="en-US" sz="1800" b="1" i="0" u="none" strike="noStrike" dirty="0">
                        <a:solidFill>
                          <a:srgbClr val="000000"/>
                        </a:solidFill>
                        <a:latin typeface="Courier New"/>
                        <a:ea typeface="Courier New"/>
                        <a:cs typeface="Courier New"/>
                        <a:sym typeface="Courier New"/>
                      </a:endParaRPr>
                    </a:p>
                  </a:txBody>
                  <a:tcPr marL="44111" marR="44111" marT="44111" marB="44111">
                    <a:lnL w="12700" cap="flat" cmpd="sng">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{(1,2),(3,4),(3,6)}</a:t>
                      </a:r>
                    </a:p>
                  </a:txBody>
                  <a:tcPr marL="44111" marR="44111" marT="44111" marB="441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a:solidFill>
                            <a:srgbClr val="000000"/>
                          </a:solidFill>
                          <a:latin typeface="Courier New"/>
                          <a:ea typeface="Courier New"/>
                          <a:cs typeface="Courier New"/>
                          <a:sym typeface="Courier New"/>
                        </a:rPr>
                        <a:t>{(3,9)}</a:t>
                      </a:r>
                    </a:p>
                  </a:txBody>
                  <a:tcPr marL="44111" marR="44111" marT="44111" marB="441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 (3,([4,6],[9]))}</a:t>
                      </a:r>
                    </a:p>
                  </a:txBody>
                  <a:tcPr marL="44111" marR="44111" marT="44111" marB="44111">
                    <a:lnL w="12700" cap="flat" cmpd="sng" algn="ctr">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451932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5</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Different Approaches</a:t>
            </a:r>
            <a:endParaRPr lang="en-GB" altLang="fi-FI" dirty="0">
              <a:solidFill>
                <a:srgbClr val="CC0000"/>
              </a:solidFill>
              <a:latin typeface="GFS Neohellenic"/>
            </a:endParaRPr>
          </a:p>
        </p:txBody>
      </p:sp>
      <p:sp>
        <p:nvSpPr>
          <p:cNvPr id="8" name="Rectangle 2"/>
          <p:cNvSpPr txBox="1">
            <a:spLocks noChangeArrowheads="1"/>
          </p:cNvSpPr>
          <p:nvPr/>
        </p:nvSpPr>
        <p:spPr bwMode="auto">
          <a:xfrm>
            <a:off x="503238" y="1189037"/>
            <a:ext cx="9070975" cy="536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7480" rIns="0" bIns="0" numCol="1" anchor="t" anchorCtr="0" compatLnSpc="1">
            <a:prstTxWarp prst="textNoShape">
              <a:avLst/>
            </a:prstTxWarp>
          </a:bodyPr>
          <a:lstStyle>
            <a:lvl1pPr marL="342900" indent="-342900" algn="l" defTabSz="449263"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smtClean="0"/>
              <a:t>Batch-based (e.g. Hadoop MapReduce)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o</a:t>
            </a:r>
            <a:r>
              <a:rPr lang="en-GB" altLang="fi-FI" sz="2400" dirty="0" smtClean="0"/>
              <a:t>ne huge computation over a big dataset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s</a:t>
            </a:r>
            <a:r>
              <a:rPr lang="en-GB" altLang="fi-FI" sz="2400" dirty="0" smtClean="0"/>
              <a:t>low </a:t>
            </a:r>
            <a:r>
              <a:rPr lang="en-GB" altLang="fi-FI" sz="2400" dirty="0" err="1" smtClean="0"/>
              <a:t>startup</a:t>
            </a:r>
            <a:endParaRPr lang="en-GB" altLang="fi-FI" sz="2400" dirty="0" smtClean="0"/>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600" dirty="0" smtClean="0"/>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smtClean="0"/>
              <a:t>Real-time streamed data  – Storm, </a:t>
            </a:r>
            <a:r>
              <a:rPr lang="en-GB" altLang="fi-FI" sz="2600" b="1" dirty="0" err="1" smtClean="0"/>
              <a:t>Flink</a:t>
            </a:r>
            <a:endParaRPr lang="en-GB" altLang="fi-FI" sz="2600" b="1" dirty="0" smtClean="0"/>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a</a:t>
            </a:r>
            <a:r>
              <a:rPr lang="en-GB" altLang="fi-FI" sz="2400" dirty="0" smtClean="0"/>
              <a:t>pply computations as real-time data arrive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r</a:t>
            </a:r>
            <a:r>
              <a:rPr lang="en-GB" altLang="fi-FI" sz="2400" dirty="0" smtClean="0"/>
              <a:t>educe latency</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600" dirty="0"/>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a:t>Micro-Batching (e.g. spark)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smtClean="0"/>
              <a:t>apply </a:t>
            </a:r>
            <a:r>
              <a:rPr lang="en-GB" altLang="fi-FI" sz="2400" dirty="0"/>
              <a:t>computations over smaller batches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c</a:t>
            </a:r>
            <a:r>
              <a:rPr lang="en-GB" altLang="fi-FI" sz="2400" dirty="0" smtClean="0"/>
              <a:t>an </a:t>
            </a:r>
            <a:r>
              <a:rPr lang="en-GB" altLang="fi-FI" sz="2400" dirty="0"/>
              <a:t>also be used over </a:t>
            </a:r>
            <a:r>
              <a:rPr lang="en-GB" altLang="fi-FI" sz="2400" dirty="0" smtClean="0"/>
              <a:t>small-batched </a:t>
            </a:r>
            <a:r>
              <a:rPr lang="en-GB" altLang="fi-FI" sz="2400" dirty="0"/>
              <a:t>streamed </a:t>
            </a:r>
            <a:r>
              <a:rPr lang="en-GB" altLang="fi-FI" sz="2400" dirty="0" smtClean="0"/>
              <a:t>data</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u</a:t>
            </a:r>
            <a:r>
              <a:rPr lang="en-GB" altLang="fi-FI" sz="2400" dirty="0" smtClean="0"/>
              <a:t>sable for both batched-based and real-time based computations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400" dirty="0"/>
              <a:t>c</a:t>
            </a:r>
            <a:r>
              <a:rPr lang="en-GB" altLang="fi-FI" sz="2400" dirty="0" smtClean="0"/>
              <a:t>ombine ideas from both worlds</a:t>
            </a:r>
            <a:endParaRPr lang="en-GB" altLang="fi-FI" sz="2400" dirty="0"/>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3000" dirty="0" smtClean="0"/>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8265765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52EDEA83-75D4-400C-82EE-BE468155DF49}" type="slidenum">
              <a:rPr lang="en-GB" altLang="fi-FI"/>
              <a:pPr/>
              <a:t>50</a:t>
            </a:fld>
            <a:endParaRPr lang="en-GB" altLang="fi-FI"/>
          </a:p>
        </p:txBody>
      </p:sp>
      <p:sp>
        <p:nvSpPr>
          <p:cNvPr id="4812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operations - Actions</a:t>
            </a:r>
          </a:p>
        </p:txBody>
      </p:sp>
      <p:sp>
        <p:nvSpPr>
          <p:cNvPr id="48130"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sp>
        <p:nvSpPr>
          <p:cNvPr id="48131" name="Text Box 3"/>
          <p:cNvSpPr txBox="1">
            <a:spLocks noChangeArrowheads="1"/>
          </p:cNvSpPr>
          <p:nvPr/>
        </p:nvSpPr>
        <p:spPr bwMode="auto">
          <a:xfrm>
            <a:off x="647700" y="1146175"/>
            <a:ext cx="8999538" cy="568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7480" rIns="0" bIns="0" anchor="t"/>
          <a:lstStyle>
            <a:lvl1pPr marL="4318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3200" dirty="0">
                <a:latin typeface="GFS Neohellenic" charset="0"/>
              </a:rPr>
              <a:t>Apply transformation chains on RDDs, eventually performing some additional operations (e.g. counting)</a:t>
            </a:r>
          </a:p>
          <a:p>
            <a:pPr lvl="1">
              <a:lnSpc>
                <a:spcPct val="69000"/>
              </a:lnSpc>
              <a:spcBef>
                <a:spcPts val="1138"/>
              </a:spcBef>
              <a:buSzPct val="75000"/>
              <a:buFont typeface="Symbol" panose="05050102010706020507" pitchFamily="18" charset="2"/>
              <a:buChar char=""/>
            </a:pPr>
            <a:r>
              <a:rPr lang="en-GB" altLang="fi-FI" sz="3200" dirty="0">
                <a:latin typeface="GFS Neohellenic" charset="0"/>
              </a:rPr>
              <a:t>i.e. trigger job </a:t>
            </a:r>
            <a:r>
              <a:rPr lang="en-GB" altLang="fi-FI" sz="3200" dirty="0" smtClean="0">
                <a:latin typeface="GFS Neohellenic" charset="0"/>
              </a:rPr>
              <a:t>execution</a:t>
            </a:r>
          </a:p>
          <a:p>
            <a:pPr marL="539750" lvl="1" indent="0">
              <a:lnSpc>
                <a:spcPct val="69000"/>
              </a:lnSpc>
              <a:spcBef>
                <a:spcPts val="1138"/>
              </a:spcBef>
              <a:buSzPct val="75000"/>
            </a:pPr>
            <a:endParaRPr lang="en-GB" altLang="fi-FI" sz="3200" dirty="0">
              <a:latin typeface="GFS Neohellenic" charset="0"/>
            </a:endParaRPr>
          </a:p>
          <a:p>
            <a:pPr>
              <a:lnSpc>
                <a:spcPct val="69000"/>
              </a:lnSpc>
              <a:spcBef>
                <a:spcPts val="1425"/>
              </a:spcBef>
              <a:buSzPct val="45000"/>
              <a:buFont typeface="Wingdings" panose="05000000000000000000" pitchFamily="2" charset="2"/>
              <a:buNone/>
            </a:pPr>
            <a:r>
              <a:rPr lang="en-GB" altLang="fi-FI" sz="3200" dirty="0">
                <a:latin typeface="GFS Neohellenic" charset="0"/>
              </a:rPr>
              <a:t>Used to materialize computation </a:t>
            </a:r>
            <a:r>
              <a:rPr lang="en-GB" altLang="fi-FI" sz="3200" dirty="0" smtClean="0">
                <a:latin typeface="GFS Neohellenic" charset="0"/>
              </a:rPr>
              <a:t>results</a:t>
            </a:r>
          </a:p>
          <a:p>
            <a:pPr>
              <a:lnSpc>
                <a:spcPct val="69000"/>
              </a:lnSpc>
              <a:spcBef>
                <a:spcPts val="1425"/>
              </a:spcBef>
              <a:buSzPct val="45000"/>
              <a:buFont typeface="Wingdings" panose="05000000000000000000" pitchFamily="2" charset="2"/>
              <a:buNone/>
            </a:pPr>
            <a:endParaRPr lang="en-GB" altLang="fi-FI" sz="3200" dirty="0" smtClean="0">
              <a:latin typeface="GFS Neohellenic" charset="0"/>
            </a:endParaRPr>
          </a:p>
          <a:p>
            <a:pPr>
              <a:lnSpc>
                <a:spcPct val="69000"/>
              </a:lnSpc>
              <a:spcBef>
                <a:spcPts val="1425"/>
              </a:spcBef>
              <a:buSzPct val="45000"/>
              <a:buFont typeface="Wingdings" panose="05000000000000000000" pitchFamily="2" charset="2"/>
              <a:buNone/>
            </a:pPr>
            <a:r>
              <a:rPr lang="en-GB" altLang="fi-FI" sz="3200" dirty="0" smtClean="0">
                <a:latin typeface="GFS Neohellenic" charset="0"/>
              </a:rPr>
              <a:t>Results are returned to the driver</a:t>
            </a:r>
          </a:p>
          <a:p>
            <a:pPr>
              <a:lnSpc>
                <a:spcPct val="69000"/>
              </a:lnSpc>
              <a:spcBef>
                <a:spcPts val="1425"/>
              </a:spcBef>
              <a:buSzPct val="45000"/>
              <a:buFont typeface="Wingdings" panose="05000000000000000000" pitchFamily="2" charset="2"/>
              <a:buNone/>
            </a:pPr>
            <a:endParaRPr lang="en-GB" altLang="fi-FI" sz="3200" dirty="0">
              <a:latin typeface="GFS Neohellenic" charset="0"/>
            </a:endParaRPr>
          </a:p>
          <a:p>
            <a:pPr>
              <a:lnSpc>
                <a:spcPct val="69000"/>
              </a:lnSpc>
              <a:spcBef>
                <a:spcPts val="1425"/>
              </a:spcBef>
              <a:buSzPct val="45000"/>
              <a:buFont typeface="Wingdings" panose="05000000000000000000" pitchFamily="2" charset="2"/>
              <a:buNone/>
            </a:pPr>
            <a:r>
              <a:rPr lang="en-GB" altLang="fi-FI" sz="3200" dirty="0">
                <a:latin typeface="GFS Neohellenic" charset="0"/>
              </a:rPr>
              <a:t>Some actions only store data from the RDD upon which the action is applied and convey it to the </a:t>
            </a:r>
            <a:r>
              <a:rPr lang="en-GB" altLang="fi-FI" sz="3200" dirty="0" smtClean="0">
                <a:latin typeface="GFS Neohellenic" charset="0"/>
              </a:rPr>
              <a:t>driver (e.g. print, collect, </a:t>
            </a:r>
            <a:r>
              <a:rPr lang="en-GB" altLang="fi-FI" sz="3200" dirty="0" err="1" smtClean="0">
                <a:latin typeface="GFS Neohellenic" charset="0"/>
              </a:rPr>
              <a:t>etc</a:t>
            </a:r>
            <a:r>
              <a:rPr lang="en-GB" altLang="fi-FI" sz="3200" dirty="0" smtClean="0">
                <a:latin typeface="GFS Neohellenic" charset="0"/>
              </a:rPr>
              <a:t>)</a:t>
            </a:r>
            <a:endParaRPr lang="en-GB" altLang="fi-FI" sz="3200" dirty="0">
              <a:latin typeface="GFS Neohellenic" charset="0"/>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630715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idx="12"/>
          </p:nvPr>
        </p:nvSpPr>
        <p:spPr/>
        <p:txBody>
          <a:bodyPr/>
          <a:lstStyle/>
          <a:p>
            <a:fld id="{2828B2E6-B5AE-4E79-B114-F67746CB97FF}" type="slidenum">
              <a:rPr lang="en-GB" altLang="fi-FI"/>
              <a:pPr/>
              <a:t>51</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RDD Actions</a:t>
            </a:r>
          </a:p>
        </p:txBody>
      </p:sp>
      <p:sp>
        <p:nvSpPr>
          <p:cNvPr id="49154" name="Rectangle 2"/>
          <p:cNvSpPr>
            <a:spLocks noGrp="1" noChangeArrowheads="1"/>
          </p:cNvSpPr>
          <p:nvPr>
            <p:ph type="body" idx="1"/>
          </p:nvPr>
        </p:nvSpPr>
        <p:spPr>
          <a:xfrm>
            <a:off x="503238" y="1079500"/>
            <a:ext cx="8999537" cy="5688013"/>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4000">
              <a:latin typeface="GFS Neohellenic" charset="0"/>
            </a:endParaRPr>
          </a:p>
          <a:p>
            <a:pPr marL="863600" lvl="1" indent="-323850">
              <a:lnSpc>
                <a:spcPct val="69000"/>
              </a:lnSpc>
              <a:buSzPct val="75000"/>
              <a:buFont typeface="Symbol" panose="05050102010706020507" pitchFamily="18"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a:latin typeface="GFS Neohellenic" charset="0"/>
            </a:endParaRPr>
          </a:p>
        </p:txBody>
      </p:sp>
      <p:graphicFrame>
        <p:nvGraphicFramePr>
          <p:cNvPr id="49155" name="Group 3"/>
          <p:cNvGraphicFramePr>
            <a:graphicFrameLocks noGrp="1"/>
          </p:cNvGraphicFramePr>
          <p:nvPr>
            <p:extLst>
              <p:ext uri="{D42A27DB-BD31-4B8C-83A1-F6EECF244321}">
                <p14:modId xmlns:p14="http://schemas.microsoft.com/office/powerpoint/2010/main" val="1735428215"/>
              </p:ext>
            </p:extLst>
          </p:nvPr>
        </p:nvGraphicFramePr>
        <p:xfrm>
          <a:off x="963613" y="1825626"/>
          <a:ext cx="8129587" cy="4310574"/>
        </p:xfrm>
        <a:graphic>
          <a:graphicData uri="http://schemas.openxmlformats.org/drawingml/2006/table">
            <a:tbl>
              <a:tblPr/>
              <a:tblGrid>
                <a:gridCol w="4043362">
                  <a:extLst>
                    <a:ext uri="{9D8B030D-6E8A-4147-A177-3AD203B41FA5}">
                      <a16:colId xmlns:a16="http://schemas.microsoft.com/office/drawing/2014/main" xmlns="" val="1045487539"/>
                    </a:ext>
                  </a:extLst>
                </a:gridCol>
                <a:gridCol w="4086225">
                  <a:extLst>
                    <a:ext uri="{9D8B030D-6E8A-4147-A177-3AD203B41FA5}">
                      <a16:colId xmlns:a16="http://schemas.microsoft.com/office/drawing/2014/main" xmlns="" val="2888963591"/>
                    </a:ext>
                  </a:extLst>
                </a:gridCol>
              </a:tblGrid>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reduce()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takeOrdered</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3589683835"/>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collect()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saveAsTextFile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608698332"/>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count()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saveAsSequenceFile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763430444"/>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first()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saveAsObjectFile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995259610"/>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take()</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countByKey</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2148372754"/>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takeSample</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forEach</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596112723"/>
                  </a:ext>
                </a:extLst>
              </a:tr>
              <a:tr h="26684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err="1">
                          <a:ln>
                            <a:noFill/>
                          </a:ln>
                          <a:solidFill>
                            <a:srgbClr val="000000"/>
                          </a:solidFill>
                          <a:effectLst/>
                          <a:latin typeface="Hasklig" pitchFamily="1" charset="0"/>
                          <a:cs typeface="Lucida Sans Unicode" panose="020B0602030504020204" pitchFamily="34" charset="0"/>
                        </a:rPr>
                        <a:t>saveToCassandra</a:t>
                      </a: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2800" b="0" i="0" u="none" strike="noStrike" cap="none" normalizeH="0" baseline="0" dirty="0">
                          <a:ln>
                            <a:noFill/>
                          </a:ln>
                          <a:solidFill>
                            <a:srgbClr val="000000"/>
                          </a:solidFill>
                          <a:effectLst/>
                          <a:latin typeface="Hasklig" pitchFamily="1" charset="0"/>
                          <a:cs typeface="Lucida Sans Unicode" panose="020B0602030504020204" pitchFamily="34"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3769120573"/>
                  </a:ext>
                </a:extLst>
              </a:tr>
              <a:tr h="276048">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93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kumimoji="0" lang="en-GB" altLang="fi-FI" sz="2800" b="0" i="0" u="none" strike="noStrike" cap="none" normalizeH="0" baseline="0" dirty="0">
                        <a:ln>
                          <a:noFill/>
                        </a:ln>
                        <a:solidFill>
                          <a:srgbClr val="000000"/>
                        </a:solidFill>
                        <a:effectLst/>
                        <a:latin typeface="Arial" panose="020B0604020202020204" pitchFamily="34" charset="0"/>
                        <a:cs typeface="Lucida Sans Unicode" panose="020B0602030504020204" pitchFamily="34" charset="0"/>
                      </a:endParaRPr>
                    </a:p>
                  </a:txBody>
                  <a:tcPr marT="61722" horzOverflow="overflow">
                    <a:lnL>
                      <a:noFill/>
                    </a:lnL>
                    <a:lnR>
                      <a:noFill/>
                    </a:lnR>
                    <a:lnT>
                      <a:noFill/>
                    </a:lnT>
                    <a:lnB>
                      <a:noFill/>
                    </a:lnB>
                    <a:lnTlToBr>
                      <a:noFill/>
                    </a:lnTlToBr>
                    <a:lnBlToTr>
                      <a:noFill/>
                    </a:lnBlToTr>
                    <a:noFill/>
                  </a:tcPr>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kumimoji="0" lang="en-GB" altLang="fi-FI" sz="2800" b="0" i="0" u="none" strike="noStrike" cap="none" normalizeH="0" baseline="0" dirty="0">
                        <a:ln>
                          <a:noFill/>
                        </a:ln>
                        <a:solidFill>
                          <a:srgbClr val="000000"/>
                        </a:solidFill>
                        <a:effectLst/>
                        <a:latin typeface="Arial" panose="020B0604020202020204" pitchFamily="34" charset="0"/>
                        <a:cs typeface="Lucida Sans Unicode" panose="020B0602030504020204" pitchFamily="34" charset="0"/>
                      </a:endParaRPr>
                    </a:p>
                  </a:txBody>
                  <a:tcPr marT="61722"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672874294"/>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5" y="1133475"/>
            <a:ext cx="9088437" cy="3928127"/>
          </a:xfrm>
          <a:prstGeom prst="rect">
            <a:avLst/>
          </a:prstGeom>
        </p:spPr>
        <p:txBody>
          <a:bodyPr wrap="square" rtlCol="0">
            <a:spAutoFit/>
          </a:bodyPr>
          <a:lstStyle/>
          <a:p>
            <a:pPr marL="285750" indent="-285750">
              <a:buFont typeface="Arial" panose="020B0604020202020204" pitchFamily="34" charset="0"/>
              <a:buChar char="•"/>
            </a:pPr>
            <a:r>
              <a:rPr lang="en-US" sz="2800" b="1" dirty="0">
                <a:latin typeface="GFS Neohellenic"/>
                <a:cs typeface="Arial"/>
              </a:rPr>
              <a:t>reduce(): </a:t>
            </a:r>
            <a:r>
              <a:rPr lang="en-US" sz="2800" dirty="0">
                <a:latin typeface="GFS Neohellenic"/>
                <a:cs typeface="Arial"/>
              </a:rPr>
              <a:t>Takes a function that operates on two elements of the type in your RDD and returns a new element of the same type. The function is applied on all elements.</a:t>
            </a:r>
          </a:p>
          <a:p>
            <a:r>
              <a:rPr lang="en-US" dirty="0">
                <a:cs typeface="Arial"/>
              </a:rPr>
              <a:t/>
            </a:r>
            <a:br>
              <a:rPr lang="en-US" dirty="0">
                <a:cs typeface="Arial"/>
              </a:rPr>
            </a:br>
            <a:r>
              <a:rPr lang="en-US" dirty="0">
                <a:cs typeface="Arial"/>
              </a:rPr>
              <a:t/>
            </a:r>
            <a:br>
              <a:rPr lang="en-US" dirty="0">
                <a:cs typeface="Arial"/>
              </a:rPr>
            </a:br>
            <a:r>
              <a:rPr lang="en-US" dirty="0">
                <a:cs typeface="Arial"/>
              </a:rPr>
              <a:t/>
            </a:r>
            <a:br>
              <a:rPr lang="en-US" dirty="0">
                <a:cs typeface="Arial"/>
              </a:rPr>
            </a:br>
            <a:endParaRPr lang="en-US" dirty="0">
              <a:cs typeface="Arial"/>
            </a:endParaRPr>
          </a:p>
          <a:p>
            <a:pPr marL="285750" indent="-285750">
              <a:buFont typeface="Arial" panose="020B0604020202020204" pitchFamily="34" charset="0"/>
              <a:buChar char="•"/>
            </a:pPr>
            <a:r>
              <a:rPr lang="en-US" sz="2800" b="1" dirty="0">
                <a:latin typeface="GFS Neohellenic"/>
                <a:cs typeface="Arial"/>
              </a:rPr>
              <a:t>fold(): </a:t>
            </a:r>
            <a:r>
              <a:rPr lang="en-US" sz="2800" dirty="0">
                <a:latin typeface="GFS Neohellenic"/>
                <a:cs typeface="Arial"/>
              </a:rPr>
              <a:t>also takes a function with the same signature as needed for reduce(), but in addition takes a “zero value” </a:t>
            </a:r>
            <a:r>
              <a:rPr lang="en-US" sz="2800" dirty="0">
                <a:latin typeface="GFS Neohellenic"/>
              </a:rPr>
              <a:t>to be used for the initial call on each partition</a:t>
            </a:r>
            <a:r>
              <a:rPr lang="en-US" sz="2800" dirty="0" smtClean="0">
                <a:latin typeface="GFS Neohellenic"/>
              </a:rPr>
              <a:t>.</a:t>
            </a:r>
            <a:endParaRPr lang="en-US" dirty="0"/>
          </a:p>
        </p:txBody>
      </p:sp>
      <p:sp>
        <p:nvSpPr>
          <p:cNvPr id="32" name="Slide Number Placeholder 5"/>
          <p:cNvSpPr>
            <a:spLocks noGrp="1"/>
          </p:cNvSpPr>
          <p:nvPr>
            <p:ph type="sldNum" idx="12"/>
          </p:nvPr>
        </p:nvSpPr>
        <p:spPr/>
        <p:txBody>
          <a:bodyPr/>
          <a:lstStyle/>
          <a:p>
            <a:fld id="{2828B2E6-B5AE-4E79-B114-F67746CB97FF}" type="slidenum">
              <a:rPr lang="en-GB" altLang="fi-FI"/>
              <a:pPr/>
              <a:t>52</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Actions</a:t>
            </a:r>
          </a:p>
        </p:txBody>
      </p:sp>
      <p:graphicFrame>
        <p:nvGraphicFramePr>
          <p:cNvPr id="8" name="Group 3"/>
          <p:cNvGraphicFramePr>
            <a:graphicFrameLocks noGrp="1"/>
          </p:cNvGraphicFramePr>
          <p:nvPr>
            <p:extLst>
              <p:ext uri="{D42A27DB-BD31-4B8C-83A1-F6EECF244321}">
                <p14:modId xmlns:p14="http://schemas.microsoft.com/office/powerpoint/2010/main" val="2387443806"/>
              </p:ext>
            </p:extLst>
          </p:nvPr>
        </p:nvGraphicFramePr>
        <p:xfrm>
          <a:off x="971652" y="2825336"/>
          <a:ext cx="8716859" cy="764414"/>
        </p:xfrm>
        <a:graphic>
          <a:graphicData uri="http://schemas.openxmlformats.org/drawingml/2006/table">
            <a:tbl>
              <a:tblPr>
                <a:tableStyleId>{ED083AE6-46FA-4A59-8FB0-9F97EB10719F}</a:tableStyleId>
              </a:tblPr>
              <a:tblGrid>
                <a:gridCol w="4129215">
                  <a:extLst>
                    <a:ext uri="{9D8B030D-6E8A-4147-A177-3AD203B41FA5}">
                      <a16:colId xmlns:a16="http://schemas.microsoft.com/office/drawing/2014/main" xmlns="" val="1789608618"/>
                    </a:ext>
                  </a:extLst>
                </a:gridCol>
                <a:gridCol w="1666499">
                  <a:extLst>
                    <a:ext uri="{9D8B030D-6E8A-4147-A177-3AD203B41FA5}">
                      <a16:colId xmlns:a16="http://schemas.microsoft.com/office/drawing/2014/main" xmlns="" val="2885603990"/>
                    </a:ext>
                  </a:extLst>
                </a:gridCol>
                <a:gridCol w="2921145">
                  <a:extLst>
                    <a:ext uri="{9D8B030D-6E8A-4147-A177-3AD203B41FA5}">
                      <a16:colId xmlns:a16="http://schemas.microsoft.com/office/drawing/2014/main" xmlns="" val="3969193060"/>
                    </a:ext>
                  </a:extLst>
                </a:gridCol>
              </a:tblGrid>
              <a:tr h="248813">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pPr>
                      <a:r>
                        <a:rPr lang="en-US" sz="1800" b="1" dirty="0" smtClean="0">
                          <a:solidFill>
                            <a:srgbClr val="000000"/>
                          </a:solidFill>
                          <a:latin typeface="Arial"/>
                          <a:ea typeface="Arial"/>
                          <a:cs typeface="Arial"/>
                          <a:sym typeface="Arial"/>
                        </a:rPr>
                        <a:t>Example Scala </a:t>
                      </a: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77900581"/>
                  </a:ext>
                </a:extLst>
              </a:tr>
              <a:tr h="345911">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rdd.reduce((x, y) =&gt; x + y)</a:t>
                      </a:r>
                      <a:endPar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{1,2,3}</a:t>
                      </a:r>
                      <a:endPar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Courier New" panose="02070309020205020404" pitchFamily="49" charset="0"/>
                          <a:cs typeface="Courier New" panose="02070309020205020404" pitchFamily="49" charset="0"/>
                        </a:rPr>
                        <a:t>6</a:t>
                      </a:r>
                      <a:endPar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horzOverflow="overflow"/>
                </a:tc>
                <a:extLst>
                  <a:ext uri="{0D108BD9-81ED-4DB2-BD59-A6C34878D82A}">
                    <a16:rowId xmlns:a16="http://schemas.microsoft.com/office/drawing/2014/main" xmlns="" val="29475396"/>
                  </a:ext>
                </a:extLst>
              </a:tr>
            </a:tbl>
          </a:graphicData>
        </a:graphic>
      </p:graphicFrame>
      <p:graphicFrame>
        <p:nvGraphicFramePr>
          <p:cNvPr id="5" name="Table 4"/>
          <p:cNvGraphicFramePr/>
          <p:nvPr>
            <p:extLst>
              <p:ext uri="{D42A27DB-BD31-4B8C-83A1-F6EECF244321}">
                <p14:modId xmlns:p14="http://schemas.microsoft.com/office/powerpoint/2010/main" val="3454375701"/>
              </p:ext>
            </p:extLst>
          </p:nvPr>
        </p:nvGraphicFramePr>
        <p:xfrm>
          <a:off x="971652" y="5140324"/>
          <a:ext cx="8967934" cy="1746252"/>
        </p:xfrm>
        <a:graphic>
          <a:graphicData uri="http://schemas.openxmlformats.org/drawingml/2006/table">
            <a:tbl>
              <a:tblPr firstRow="1" bandRow="1">
                <a:tableStyleId>{2D5ABB26-0587-4C30-8999-92F81FD0307C}</a:tableStyleId>
              </a:tblPr>
              <a:tblGrid>
                <a:gridCol w="8967934">
                  <a:extLst>
                    <a:ext uri="{9D8B030D-6E8A-4147-A177-3AD203B41FA5}">
                      <a16:colId xmlns:a16="http://schemas.microsoft.com/office/drawing/2014/main" xmlns="" val="2411660617"/>
                    </a:ext>
                  </a:extLst>
                </a:gridCol>
              </a:tblGrid>
              <a:tr h="1746252">
                <a:tc>
                  <a:txBody>
                    <a:bodyPr/>
                    <a:lstStyle/>
                    <a:p>
                      <a:r>
                        <a:rPr lang="en-US" dirty="0">
                          <a:solidFill>
                            <a:srgbClr val="000000"/>
                          </a:solidFill>
                          <a:latin typeface="Courier New" panose="02070309020205020404" pitchFamily="49" charset="0"/>
                          <a:cs typeface="Courier New" panose="02070309020205020404" pitchFamily="49" charset="0"/>
                        </a:rPr>
                        <a:t>val rdd = </a:t>
                      </a:r>
                      <a:r>
                        <a:rPr lang="en-US" dirty="0" err="1" smtClean="0">
                          <a:solidFill>
                            <a:srgbClr val="000000"/>
                          </a:solidFill>
                          <a:latin typeface="Courier New" panose="02070309020205020404" pitchFamily="49" charset="0"/>
                          <a:cs typeface="Courier New" panose="02070309020205020404" pitchFamily="49" charset="0"/>
                        </a:rPr>
                        <a:t>sc.makeRDD</a:t>
                      </a:r>
                      <a:r>
                        <a:rPr lang="en-US" dirty="0" smtClean="0">
                          <a:solidFill>
                            <a:srgbClr val="000000"/>
                          </a:solidFill>
                          <a:latin typeface="Courier New" panose="02070309020205020404" pitchFamily="49" charset="0"/>
                          <a:cs typeface="Courier New" panose="02070309020205020404" pitchFamily="49" charset="0"/>
                        </a:rPr>
                        <a:t>(List(100, 800, 2200))</a:t>
                      </a:r>
                      <a:r>
                        <a:rPr lang="en-US" b="1" dirty="0">
                          <a:solidFill>
                            <a:srgbClr val="FF0000"/>
                          </a:solidFill>
                          <a:latin typeface="Courier New" panose="02070309020205020404" pitchFamily="49" charset="0"/>
                          <a:cs typeface="Courier New" panose="02070309020205020404" pitchFamily="49" charset="0"/>
                        </a:rPr>
                        <a:t/>
                      </a:r>
                      <a:br>
                        <a:rPr lang="en-US" b="1" dirty="0">
                          <a:solidFill>
                            <a:srgbClr val="FF0000"/>
                          </a:solidFill>
                          <a:latin typeface="Courier New" panose="02070309020205020404" pitchFamily="49" charset="0"/>
                          <a:cs typeface="Courier New" panose="02070309020205020404" pitchFamily="49" charset="0"/>
                        </a:rPr>
                      </a:br>
                      <a:r>
                        <a:rPr lang="en-US" dirty="0" err="1">
                          <a:solidFill>
                            <a:srgbClr val="000000"/>
                          </a:solidFill>
                          <a:latin typeface="Courier New" panose="02070309020205020404" pitchFamily="49" charset="0"/>
                          <a:cs typeface="Courier New" panose="02070309020205020404" pitchFamily="49" charset="0"/>
                        </a:rPr>
                        <a:t>val</a:t>
                      </a:r>
                      <a:r>
                        <a:rPr lang="en-US" dirty="0">
                          <a:solidFill>
                            <a:srgbClr val="000000"/>
                          </a:solidFill>
                          <a:latin typeface="Courier New" panose="02070309020205020404" pitchFamily="49" charset="0"/>
                          <a:cs typeface="Courier New" panose="02070309020205020404" pitchFamily="49" charset="0"/>
                        </a:rPr>
                        <a:t> </a:t>
                      </a:r>
                      <a:r>
                        <a:rPr lang="en-US" dirty="0" smtClean="0">
                          <a:solidFill>
                            <a:srgbClr val="000000"/>
                          </a:solidFill>
                          <a:latin typeface="Courier New" panose="02070309020205020404" pitchFamily="49" charset="0"/>
                          <a:cs typeface="Courier New" panose="02070309020205020404" pitchFamily="49" charset="0"/>
                        </a:rPr>
                        <a:t>min= 0</a:t>
                      </a:r>
                      <a:r>
                        <a:rPr lang="en-US" b="1" dirty="0">
                          <a:solidFill>
                            <a:srgbClr val="004080"/>
                          </a:solidFill>
                          <a:latin typeface="Courier New" panose="02070309020205020404" pitchFamily="49" charset="0"/>
                          <a:cs typeface="Courier New" panose="02070309020205020404" pitchFamily="49" charset="0"/>
                        </a:rPr>
                        <a:t/>
                      </a:r>
                      <a:br>
                        <a:rPr lang="en-US" b="1" dirty="0">
                          <a:solidFill>
                            <a:srgbClr val="004080"/>
                          </a:solidFill>
                          <a:latin typeface="Courier New" panose="02070309020205020404" pitchFamily="49" charset="0"/>
                          <a:cs typeface="Courier New" panose="02070309020205020404" pitchFamily="49" charset="0"/>
                        </a:rPr>
                      </a:br>
                      <a:r>
                        <a:rPr lang="en-US" dirty="0" err="1">
                          <a:solidFill>
                            <a:srgbClr val="000000"/>
                          </a:solidFill>
                          <a:latin typeface="Courier New" panose="02070309020205020404" pitchFamily="49" charset="0"/>
                          <a:cs typeface="Courier New" panose="02070309020205020404" pitchFamily="49" charset="0"/>
                        </a:rPr>
                        <a:t>val</a:t>
                      </a:r>
                      <a:r>
                        <a:rPr lang="en-US" dirty="0">
                          <a:solidFill>
                            <a:srgbClr val="000000"/>
                          </a:solidFill>
                          <a:latin typeface="Courier New" panose="02070309020205020404" pitchFamily="49" charset="0"/>
                          <a:cs typeface="Courier New" panose="02070309020205020404" pitchFamily="49" charset="0"/>
                        </a:rPr>
                        <a:t> </a:t>
                      </a:r>
                      <a:r>
                        <a:rPr lang="en-US" dirty="0" smtClean="0">
                          <a:solidFill>
                            <a:srgbClr val="000000"/>
                          </a:solidFill>
                          <a:latin typeface="Courier New" panose="02070309020205020404" pitchFamily="49" charset="0"/>
                          <a:cs typeface="Courier New" panose="02070309020205020404" pitchFamily="49" charset="0"/>
                        </a:rPr>
                        <a:t>max </a:t>
                      </a:r>
                      <a:r>
                        <a:rPr lang="en-US" dirty="0">
                          <a:solidFill>
                            <a:srgbClr val="000000"/>
                          </a:solidFill>
                          <a:latin typeface="Courier New" panose="02070309020205020404" pitchFamily="49" charset="0"/>
                          <a:cs typeface="Courier New" panose="02070309020205020404" pitchFamily="49" charset="0"/>
                        </a:rPr>
                        <a:t>= </a:t>
                      </a:r>
                      <a:r>
                        <a:rPr lang="en-US" dirty="0" err="1" smtClean="0">
                          <a:solidFill>
                            <a:srgbClr val="000000"/>
                          </a:solidFill>
                          <a:latin typeface="Courier New" panose="02070309020205020404" pitchFamily="49" charset="0"/>
                          <a:cs typeface="Courier New" panose="02070309020205020404" pitchFamily="49" charset="0"/>
                        </a:rPr>
                        <a:t>rdd.fold</a:t>
                      </a:r>
                      <a:r>
                        <a:rPr lang="en-US" dirty="0" smtClean="0">
                          <a:solidFill>
                            <a:srgbClr val="000000"/>
                          </a:solidFill>
                          <a:latin typeface="Courier New" panose="02070309020205020404" pitchFamily="49" charset="0"/>
                          <a:cs typeface="Courier New" panose="02070309020205020404" pitchFamily="49" charset="0"/>
                        </a:rPr>
                        <a:t>(min)((</a:t>
                      </a:r>
                      <a:r>
                        <a:rPr lang="en-US" dirty="0">
                          <a:solidFill>
                            <a:srgbClr val="000000"/>
                          </a:solidFill>
                          <a:latin typeface="Courier New" panose="02070309020205020404" pitchFamily="49" charset="0"/>
                          <a:cs typeface="Courier New" panose="02070309020205020404" pitchFamily="49" charset="0"/>
                        </a:rPr>
                        <a:t>a,b) =&gt; {</a:t>
                      </a:r>
                      <a:r>
                        <a:rPr lang="en-US" dirty="0" smtClean="0">
                          <a:solidFill>
                            <a:srgbClr val="000000"/>
                          </a:solidFill>
                          <a:latin typeface="Courier New" panose="02070309020205020404" pitchFamily="49" charset="0"/>
                          <a:cs typeface="Courier New" panose="02070309020205020404" pitchFamily="49" charset="0"/>
                        </a:rPr>
                        <a:t>if(a </a:t>
                      </a:r>
                      <a:r>
                        <a:rPr lang="en-US" dirty="0">
                          <a:solidFill>
                            <a:srgbClr val="000000"/>
                          </a:solidFill>
                          <a:latin typeface="Courier New" panose="02070309020205020404" pitchFamily="49" charset="0"/>
                          <a:cs typeface="Courier New" panose="02070309020205020404" pitchFamily="49" charset="0"/>
                        </a:rPr>
                        <a:t>&lt; </a:t>
                      </a:r>
                      <a:r>
                        <a:rPr lang="en-US" dirty="0" smtClean="0">
                          <a:solidFill>
                            <a:srgbClr val="000000"/>
                          </a:solidFill>
                          <a:latin typeface="Courier New" panose="02070309020205020404" pitchFamily="49" charset="0"/>
                          <a:cs typeface="Courier New" panose="02070309020205020404" pitchFamily="49" charset="0"/>
                        </a:rPr>
                        <a:t>b) </a:t>
                      </a:r>
                      <a:r>
                        <a:rPr lang="en-US" dirty="0">
                          <a:solidFill>
                            <a:srgbClr val="000000"/>
                          </a:solidFill>
                          <a:latin typeface="Courier New" panose="02070309020205020404" pitchFamily="49" charset="0"/>
                          <a:cs typeface="Courier New" panose="02070309020205020404" pitchFamily="49" charset="0"/>
                        </a:rPr>
                        <a:t>b else a})</a:t>
                      </a:r>
                    </a:p>
                    <a:p>
                      <a:r>
                        <a:rPr lang="en-US" dirty="0" err="1">
                          <a:solidFill>
                            <a:srgbClr val="000000"/>
                          </a:solidFill>
                          <a:latin typeface="Courier New" panose="02070309020205020404" pitchFamily="49" charset="0"/>
                          <a:cs typeface="Courier New" panose="02070309020205020404" pitchFamily="49" charset="0"/>
                        </a:rPr>
                        <a:t>println</a:t>
                      </a:r>
                      <a:r>
                        <a:rPr lang="en-US" dirty="0" smtClean="0">
                          <a:solidFill>
                            <a:srgbClr val="000000"/>
                          </a:solidFill>
                          <a:latin typeface="Courier New" panose="02070309020205020404" pitchFamily="49" charset="0"/>
                          <a:cs typeface="Courier New" panose="02070309020205020404" pitchFamily="49" charset="0"/>
                        </a:rPr>
                        <a:t>("max number is </a:t>
                      </a:r>
                      <a:r>
                        <a:rPr lang="en-US" dirty="0">
                          <a:solidFill>
                            <a:srgbClr val="000000"/>
                          </a:solidFill>
                          <a:latin typeface="Courier New" panose="02070309020205020404" pitchFamily="49" charset="0"/>
                          <a:cs typeface="Courier New" panose="02070309020205020404" pitchFamily="49" charset="0"/>
                        </a:rPr>
                        <a:t>" + </a:t>
                      </a:r>
                      <a:r>
                        <a:rPr lang="en-US" dirty="0" smtClean="0">
                          <a:solidFill>
                            <a:srgbClr val="000000"/>
                          </a:solidFill>
                          <a:latin typeface="Courier New" panose="02070309020205020404" pitchFamily="49" charset="0"/>
                          <a:cs typeface="Courier New" panose="02070309020205020404" pitchFamily="49" charset="0"/>
                        </a:rPr>
                        <a:t>max)</a:t>
                      </a: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dirty="0">
                          <a:solidFill>
                            <a:srgbClr val="000000"/>
                          </a:solidFill>
                          <a:latin typeface="Courier New" panose="02070309020205020404" pitchFamily="49" charset="0"/>
                          <a:cs typeface="Courier New" panose="02070309020205020404" pitchFamily="49" charset="0"/>
                        </a:rPr>
                        <a:t>Output: </a:t>
                      </a:r>
                      <a:r>
                        <a:rPr lang="en-US" dirty="0" smtClean="0">
                          <a:solidFill>
                            <a:srgbClr val="000000"/>
                          </a:solidFill>
                          <a:latin typeface="Courier New" panose="02070309020205020404" pitchFamily="49" charset="0"/>
                          <a:cs typeface="Courier New" panose="02070309020205020404" pitchFamily="49" charset="0"/>
                        </a:rPr>
                        <a:t>max number is 2200</a:t>
                      </a:r>
                      <a:endParaRPr lang="en-US" dirty="0">
                        <a:solidFill>
                          <a:srgbClr val="000000"/>
                        </a:solidFill>
                        <a:latin typeface="Courier New" panose="02070309020205020404" pitchFamily="49" charset="0"/>
                        <a:cs typeface="Courier New" panose="02070309020205020404" pitchFamily="49" charset="0"/>
                      </a:endParaRPr>
                    </a:p>
                  </a:txBody>
                  <a:tcPr>
                    <a:noFill/>
                  </a:tcPr>
                </a:tc>
                <a:extLst>
                  <a:ext uri="{0D108BD9-81ED-4DB2-BD59-A6C34878D82A}">
                    <a16:rowId xmlns:a16="http://schemas.microsoft.com/office/drawing/2014/main" xmlns="" val="3961938700"/>
                  </a:ext>
                </a:extLst>
              </a:tr>
            </a:tbl>
          </a:graphicData>
        </a:graphic>
      </p:graphicFrame>
      <p:sp>
        <p:nvSpPr>
          <p:cNvPr id="9"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36328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5" y="1133475"/>
            <a:ext cx="9111484" cy="6447150"/>
          </a:xfrm>
          <a:prstGeom prst="rect">
            <a:avLst/>
          </a:prstGeom>
        </p:spPr>
        <p:txBody>
          <a:bodyPr wrap="square" rtlCol="0" anchor="t">
            <a:spAutoFit/>
          </a:bodyPr>
          <a:lstStyle/>
          <a:p>
            <a:pPr marL="285750" indent="-285750">
              <a:buFont typeface="Arial" panose="020B0604020202020204" pitchFamily="34" charset="0"/>
              <a:buChar char="•"/>
            </a:pPr>
            <a:r>
              <a:rPr lang="en-US" sz="2800" b="1" dirty="0">
                <a:latin typeface="GFS Neohellenic"/>
                <a:cs typeface="Arial"/>
              </a:rPr>
              <a:t>collect():</a:t>
            </a:r>
            <a:r>
              <a:rPr lang="en-US" sz="2800" dirty="0">
                <a:latin typeface="GFS Neohellenic"/>
                <a:cs typeface="Arial"/>
              </a:rPr>
              <a:t> returns the entire RDD’s contents (commonly used in unit tests where the entire contents of the RDD are expected to fit in memory). The restriction here is that all of your data must fit on a single machine, as it all needs to be copied to the driver.</a:t>
            </a:r>
          </a:p>
          <a:p>
            <a:pPr marL="285750" indent="-285750">
              <a:buFont typeface="Arial" panose="020B0604020202020204" pitchFamily="34" charset="0"/>
              <a:buChar char="•"/>
            </a:pPr>
            <a:r>
              <a:rPr lang="en-US" sz="2800" b="1" dirty="0" smtClean="0">
                <a:latin typeface="GFS Neohellenic"/>
                <a:cs typeface="Arial"/>
              </a:rPr>
              <a:t>take():</a:t>
            </a:r>
            <a:r>
              <a:rPr lang="en-US" sz="2800" dirty="0" smtClean="0">
                <a:latin typeface="GFS Neohellenic"/>
                <a:cs typeface="Arial"/>
              </a:rPr>
              <a:t> returns n elements from the RDD and tries to minimize the number of partitions it accesses. No expected order</a:t>
            </a:r>
            <a:endParaRPr lang="en-US" sz="2800" dirty="0" smtClean="0">
              <a:latin typeface="Arial"/>
              <a:cs typeface="Arial"/>
            </a:endParaRPr>
          </a:p>
          <a:p>
            <a:pPr marL="285750" indent="-285750">
              <a:buFont typeface="Arial" panose="020B0604020202020204" pitchFamily="34" charset="0"/>
              <a:buChar char="•"/>
            </a:pPr>
            <a:r>
              <a:rPr lang="en-US" sz="2800" b="1" dirty="0" smtClean="0">
                <a:latin typeface="GFS Neohellenic"/>
                <a:cs typeface="Arial"/>
              </a:rPr>
              <a:t>count</a:t>
            </a:r>
            <a:r>
              <a:rPr lang="en-US" sz="2800" b="1" dirty="0">
                <a:latin typeface="GFS Neohellenic"/>
                <a:cs typeface="Arial"/>
              </a:rPr>
              <a:t>():</a:t>
            </a:r>
            <a:r>
              <a:rPr lang="en-US" sz="2800" dirty="0">
                <a:latin typeface="GFS Neohellenic"/>
                <a:cs typeface="Arial"/>
              </a:rPr>
              <a:t> returns the number of elements</a:t>
            </a:r>
            <a:endParaRPr lang="en-US" sz="2800" dirty="0">
              <a:latin typeface="Arial"/>
              <a:cs typeface="Arial"/>
            </a:endParaRPr>
          </a:p>
          <a:p>
            <a:pPr marL="285750" indent="-285750">
              <a:buFont typeface="Arial" panose="020B0604020202020204" pitchFamily="34" charset="0"/>
              <a:buChar char="•"/>
            </a:pPr>
            <a:endParaRPr lang="en-US" sz="2800" dirty="0">
              <a:latin typeface="Arial"/>
              <a:cs typeface="Arial"/>
            </a:endParaRPr>
          </a:p>
          <a:p>
            <a:r>
              <a:rPr lang="en-US" dirty="0">
                <a:cs typeface="Arial"/>
              </a:rPr>
              <a:t/>
            </a:r>
            <a:br>
              <a:rPr lang="en-US" dirty="0">
                <a:cs typeface="Arial"/>
              </a:rPr>
            </a:br>
            <a:r>
              <a:rPr lang="en-US" dirty="0">
                <a:cs typeface="Arial"/>
              </a:rPr>
              <a:t/>
            </a:r>
            <a:br>
              <a:rPr lang="en-US" dirty="0">
                <a:cs typeface="Arial"/>
              </a:rPr>
            </a:br>
            <a:r>
              <a:rPr lang="en-US" dirty="0">
                <a:cs typeface="Arial"/>
              </a:rPr>
              <a:t/>
            </a:r>
            <a:br>
              <a:rPr lang="en-US" dirty="0">
                <a:cs typeface="Arial"/>
              </a:rPr>
            </a:br>
            <a:endParaRPr lang="en-US" dirty="0">
              <a:cs typeface="Arial"/>
            </a:endParaRPr>
          </a:p>
          <a:p>
            <a:endParaRPr lang="en-US" dirty="0">
              <a:cs typeface="Arial"/>
            </a:endParaRPr>
          </a:p>
          <a:p>
            <a:endParaRPr lang="en-US" dirty="0">
              <a:cs typeface="Arial"/>
            </a:endParaRPr>
          </a:p>
          <a:p>
            <a:endParaRPr lang="en-US" sz="2800" b="1" dirty="0">
              <a:latin typeface="GFS Neohellenic"/>
            </a:endParaRPr>
          </a:p>
        </p:txBody>
      </p:sp>
      <p:sp>
        <p:nvSpPr>
          <p:cNvPr id="32" name="Slide Number Placeholder 5"/>
          <p:cNvSpPr>
            <a:spLocks noGrp="1"/>
          </p:cNvSpPr>
          <p:nvPr>
            <p:ph type="sldNum" idx="12"/>
          </p:nvPr>
        </p:nvSpPr>
        <p:spPr/>
        <p:txBody>
          <a:bodyPr/>
          <a:lstStyle/>
          <a:p>
            <a:fld id="{2828B2E6-B5AE-4E79-B114-F67746CB97FF}" type="slidenum">
              <a:rPr lang="en-GB" altLang="fi-FI"/>
              <a:pPr/>
              <a:t>53</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Actions</a:t>
            </a:r>
          </a:p>
        </p:txBody>
      </p:sp>
      <p:graphicFrame>
        <p:nvGraphicFramePr>
          <p:cNvPr id="8" name="Group 3"/>
          <p:cNvGraphicFramePr>
            <a:graphicFrameLocks noGrp="1"/>
          </p:cNvGraphicFramePr>
          <p:nvPr>
            <p:extLst>
              <p:ext uri="{D42A27DB-BD31-4B8C-83A1-F6EECF244321}">
                <p14:modId xmlns:p14="http://schemas.microsoft.com/office/powerpoint/2010/main" val="145893476"/>
              </p:ext>
            </p:extLst>
          </p:nvPr>
        </p:nvGraphicFramePr>
        <p:xfrm>
          <a:off x="609664" y="5200650"/>
          <a:ext cx="9101896" cy="1528828"/>
        </p:xfrm>
        <a:graphic>
          <a:graphicData uri="http://schemas.openxmlformats.org/drawingml/2006/table">
            <a:tbl>
              <a:tblPr>
                <a:tableStyleId>{ED083AE6-46FA-4A59-8FB0-9F97EB10719F}</a:tableStyleId>
              </a:tblPr>
              <a:tblGrid>
                <a:gridCol w="3440048">
                  <a:extLst>
                    <a:ext uri="{9D8B030D-6E8A-4147-A177-3AD203B41FA5}">
                      <a16:colId xmlns:a16="http://schemas.microsoft.com/office/drawing/2014/main" xmlns="" val="1789608618"/>
                    </a:ext>
                  </a:extLst>
                </a:gridCol>
                <a:gridCol w="2611671">
                  <a:extLst>
                    <a:ext uri="{9D8B030D-6E8A-4147-A177-3AD203B41FA5}">
                      <a16:colId xmlns:a16="http://schemas.microsoft.com/office/drawing/2014/main" xmlns="" val="2885603990"/>
                    </a:ext>
                  </a:extLst>
                </a:gridCol>
                <a:gridCol w="3050177">
                  <a:extLst>
                    <a:ext uri="{9D8B030D-6E8A-4147-A177-3AD203B41FA5}">
                      <a16:colId xmlns:a16="http://schemas.microsoft.com/office/drawing/2014/main" xmlns="" val="3969193060"/>
                    </a:ext>
                  </a:extLst>
                </a:gridCol>
              </a:tblGrid>
              <a:tr h="38220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pPr>
                      <a:r>
                        <a:rPr lang="en-US" sz="1800" b="1" dirty="0" smtClean="0">
                          <a:solidFill>
                            <a:srgbClr val="000000"/>
                          </a:solidFill>
                          <a:latin typeface="Arial"/>
                          <a:ea typeface="Arial"/>
                          <a:cs typeface="Arial"/>
                          <a:sym typeface="Arial"/>
                        </a:rPr>
                        <a:t>Example Scala </a:t>
                      </a: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77900581"/>
                  </a:ext>
                </a:extLst>
              </a:tr>
              <a:tr h="38220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rdd.collect() </a:t>
                      </a:r>
                      <a:endPar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{1,2,3}</a:t>
                      </a:r>
                      <a:endPar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{1,2,3}</a:t>
                      </a:r>
                    </a:p>
                  </a:txBody>
                  <a:tcPr horzOverflow="overflow"/>
                </a:tc>
                <a:extLst>
                  <a:ext uri="{0D108BD9-81ED-4DB2-BD59-A6C34878D82A}">
                    <a16:rowId xmlns:a16="http://schemas.microsoft.com/office/drawing/2014/main" xmlns="" val="29475396"/>
                  </a:ext>
                </a:extLst>
              </a:tr>
              <a:tr h="382207">
                <a:tc>
                  <a:txBody>
                    <a:body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rdd.take(2)</a:t>
                      </a:r>
                      <a:endParaRPr kumimoji="0" lang="en-US" altLang="fi-FI" sz="18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{1,2,3,4}</a:t>
                      </a: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{1,3}</a:t>
                      </a:r>
                    </a:p>
                  </a:txBody>
                  <a:tcPr horzOverflow="overflow"/>
                </a:tc>
                <a:extLst>
                  <a:ext uri="{0D108BD9-81ED-4DB2-BD59-A6C34878D82A}">
                    <a16:rowId xmlns:a16="http://schemas.microsoft.com/office/drawing/2014/main" xmlns="" val="837667175"/>
                  </a:ext>
                </a:extLst>
              </a:tr>
              <a:tr h="382207">
                <a:tc>
                  <a:txBody>
                    <a:bodyPr/>
                    <a:lstStyle/>
                    <a:p>
                      <a:pPr marL="0" marR="0" lvl="0" indent="0" algn="just"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rdd.count() </a:t>
                      </a:r>
                      <a:endParaRPr kumimoji="0" lang="en-US" altLang="fi-FI" sz="18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{1,2,3,3} </a:t>
                      </a:r>
                      <a:endParaRPr kumimoji="0" lang="en-US" altLang="fi-FI" sz="18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txBody>
                  <a:tcPr horzOverflow="overflow"/>
                </a:tc>
                <a:tc>
                  <a:txBody>
                    <a:body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4</a:t>
                      </a:r>
                    </a:p>
                  </a:txBody>
                  <a:tcPr horzOverflow="overflow"/>
                </a:tc>
                <a:extLst>
                  <a:ext uri="{0D108BD9-81ED-4DB2-BD59-A6C34878D82A}">
                    <a16:rowId xmlns:a16="http://schemas.microsoft.com/office/drawing/2014/main" xmlns="" val="1620644225"/>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06734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5" y="1133475"/>
            <a:ext cx="9306741" cy="893834"/>
          </a:xfrm>
          <a:prstGeom prst="rect">
            <a:avLst/>
          </a:prstGeom>
        </p:spPr>
        <p:txBody>
          <a:bodyPr rtlCol="0" anchor="t">
            <a:spAutoFit/>
          </a:bodyPr>
          <a:lstStyle/>
          <a:p>
            <a:pPr marL="285750" indent="-285750">
              <a:buFont typeface="Arial" panose="020B0604020202020204" pitchFamily="34" charset="0"/>
              <a:buChar char="•"/>
            </a:pPr>
            <a:r>
              <a:rPr lang="en-US" sz="2800" b="1" dirty="0" err="1"/>
              <a:t>foreach</a:t>
            </a:r>
            <a:r>
              <a:rPr lang="en-US" sz="2800" b="1" dirty="0"/>
              <a:t>(</a:t>
            </a:r>
            <a:r>
              <a:rPr lang="en-US" sz="2800" b="1" dirty="0" err="1"/>
              <a:t>func</a:t>
            </a:r>
            <a:r>
              <a:rPr lang="en-US" sz="2800" b="1" dirty="0"/>
              <a:t>):</a:t>
            </a:r>
            <a:r>
              <a:rPr lang="en-US" sz="2800" dirty="0"/>
              <a:t> Apply the provided function to each element of the RDD</a:t>
            </a:r>
            <a:r>
              <a:rPr lang="en-US" sz="2800" dirty="0" smtClean="0"/>
              <a:t>.</a:t>
            </a:r>
            <a:endParaRPr lang="en-US" sz="2800" dirty="0">
              <a:latin typeface="Arial"/>
              <a:cs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54</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RDD Actions</a:t>
            </a:r>
          </a:p>
        </p:txBody>
      </p:sp>
      <p:graphicFrame>
        <p:nvGraphicFramePr>
          <p:cNvPr id="8" name="Group 3"/>
          <p:cNvGraphicFramePr>
            <a:graphicFrameLocks noGrp="1"/>
          </p:cNvGraphicFramePr>
          <p:nvPr>
            <p:extLst>
              <p:ext uri="{D42A27DB-BD31-4B8C-83A1-F6EECF244321}">
                <p14:modId xmlns:p14="http://schemas.microsoft.com/office/powerpoint/2010/main" val="2863182044"/>
              </p:ext>
            </p:extLst>
          </p:nvPr>
        </p:nvGraphicFramePr>
        <p:xfrm>
          <a:off x="606279" y="2199227"/>
          <a:ext cx="8967934" cy="1528828"/>
        </p:xfrm>
        <a:graphic>
          <a:graphicData uri="http://schemas.openxmlformats.org/drawingml/2006/table">
            <a:tbl>
              <a:tblPr>
                <a:tableStyleId>{ED083AE6-46FA-4A59-8FB0-9F97EB10719F}</a:tableStyleId>
              </a:tblPr>
              <a:tblGrid>
                <a:gridCol w="5348433">
                  <a:extLst>
                    <a:ext uri="{9D8B030D-6E8A-4147-A177-3AD203B41FA5}">
                      <a16:colId xmlns:a16="http://schemas.microsoft.com/office/drawing/2014/main" xmlns="" val="1789608618"/>
                    </a:ext>
                  </a:extLst>
                </a:gridCol>
                <a:gridCol w="1752600">
                  <a:extLst>
                    <a:ext uri="{9D8B030D-6E8A-4147-A177-3AD203B41FA5}">
                      <a16:colId xmlns:a16="http://schemas.microsoft.com/office/drawing/2014/main" xmlns="" val="2885603990"/>
                    </a:ext>
                  </a:extLst>
                </a:gridCol>
                <a:gridCol w="1866901">
                  <a:extLst>
                    <a:ext uri="{9D8B030D-6E8A-4147-A177-3AD203B41FA5}">
                      <a16:colId xmlns:a16="http://schemas.microsoft.com/office/drawing/2014/main" xmlns="" val="3969193060"/>
                    </a:ext>
                  </a:extLst>
                </a:gridCol>
              </a:tblGrid>
              <a:tr h="382207">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5999"/>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pPr>
                      <a:r>
                        <a:rPr lang="en-US" sz="1800" b="1" dirty="0" smtClean="0">
                          <a:solidFill>
                            <a:srgbClr val="000000"/>
                          </a:solidFill>
                          <a:latin typeface="Arial"/>
                          <a:ea typeface="Arial"/>
                          <a:cs typeface="Arial"/>
                          <a:sym typeface="Arial"/>
                        </a:rPr>
                        <a:t>Example Scala </a:t>
                      </a: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GB" altLang="fi-FI" sz="1800" b="1" u="none" strike="noStrike" cap="none" normalizeH="0" baseline="0" dirty="0">
                          <a:ln>
                            <a:noFill/>
                          </a:ln>
                          <a:effectLst/>
                          <a:latin typeface="Hasklig"/>
                        </a:rPr>
                        <a:t>RDD</a:t>
                      </a:r>
                      <a:endParaRPr kumimoji="0" lang="en-GB" altLang="fi-FI" sz="1800" b="1" i="0" u="none" strike="noStrike" cap="none" normalizeH="0" baseline="0">
                        <a:ln>
                          <a:noFill/>
                        </a:ln>
                        <a:solidFill>
                          <a:srgbClr val="000000"/>
                        </a:solidFill>
                        <a:effectLst/>
                        <a:latin typeface="Hasklig"/>
                      </a:endParaRPr>
                    </a:p>
                  </a:txBody>
                  <a:tcPr horzOverflow="overflow"/>
                </a:tc>
                <a:tc>
                  <a:txBody>
                    <a:bodyPr/>
                    <a:lstStyle/>
                    <a:p>
                      <a:pPr marL="0" marR="0" lvl="0" indent="0" algn="l" defTabSz="449263" rtl="0" eaLnBrk="1" fontAlgn="base" latinLnBrk="0" hangingPunct="1">
                        <a:lnSpc>
                          <a:spcPct val="106000"/>
                        </a:lnSpc>
                        <a:spcBef>
                          <a:spcPct val="0"/>
                        </a:spcBef>
                        <a:spcAft>
                          <a:spcPct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kumimoji="0" lang="en-US" altLang="fi-FI" sz="1800" b="1" u="none" strike="noStrike" cap="none" normalizeH="0" baseline="0" dirty="0">
                          <a:ln>
                            <a:noFill/>
                          </a:ln>
                          <a:effectLst/>
                          <a:latin typeface="Hasklig"/>
                        </a:rPr>
                        <a:t>Result</a:t>
                      </a:r>
                      <a:endParaRPr kumimoji="0" lang="en-US" altLang="fi-FI" sz="1800" b="1" i="0" u="none" strike="noStrike" cap="none" normalizeH="0" baseline="0" dirty="0">
                        <a:ln>
                          <a:noFill/>
                        </a:ln>
                        <a:solidFill>
                          <a:srgbClr val="000000"/>
                        </a:solidFill>
                        <a:effectLst/>
                        <a:latin typeface="Hasklig"/>
                        <a:cs typeface="Lucida Sans Unicode" panose="020B0602030504020204" pitchFamily="34" charset="0"/>
                      </a:endParaRPr>
                    </a:p>
                  </a:txBody>
                  <a:tcPr horzOverflow="overflow"/>
                </a:tc>
                <a:extLst>
                  <a:ext uri="{0D108BD9-81ED-4DB2-BD59-A6C34878D82A}">
                    <a16:rowId xmlns:a16="http://schemas.microsoft.com/office/drawing/2014/main" xmlns="" val="77900581"/>
                  </a:ext>
                </a:extLst>
              </a:tr>
              <a:tr h="1146621">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rtl="0"/>
                      <a:r>
                        <a:rPr lang="en-US" sz="1800" b="1" i="0" u="none" strike="noStrike" kern="1200" dirty="0" err="1" smtClean="0">
                          <a:solidFill>
                            <a:srgbClr val="000000"/>
                          </a:solidFill>
                          <a:effectLst/>
                          <a:latin typeface="Courier New" panose="02070309020205020404" pitchFamily="49" charset="0"/>
                          <a:ea typeface="+mn-ea"/>
                          <a:cs typeface="Courier New" panose="02070309020205020404" pitchFamily="49" charset="0"/>
                        </a:rPr>
                        <a:t>val</a:t>
                      </a:r>
                      <a:r>
                        <a:rPr lang="en-US" sz="1800" b="1" i="0" u="none" strike="noStrike" kern="1200" dirty="0" smtClean="0">
                          <a:solidFill>
                            <a:srgbClr val="000000"/>
                          </a:solidFill>
                          <a:effectLst/>
                          <a:latin typeface="Courier New" panose="02070309020205020404" pitchFamily="49" charset="0"/>
                          <a:ea typeface="+mn-ea"/>
                          <a:cs typeface="Courier New" panose="02070309020205020404" pitchFamily="49" charset="0"/>
                        </a:rPr>
                        <a:t> rdd1 = </a:t>
                      </a:r>
                      <a:r>
                        <a:rPr lang="en-US" sz="1800" b="1" i="0" u="none" strike="noStrike" kern="1200" dirty="0" err="1" smtClean="0">
                          <a:solidFill>
                            <a:srgbClr val="000000"/>
                          </a:solidFill>
                          <a:effectLst/>
                          <a:latin typeface="Courier New" panose="02070309020205020404" pitchFamily="49" charset="0"/>
                          <a:ea typeface="+mn-ea"/>
                          <a:cs typeface="Courier New" panose="02070309020205020404" pitchFamily="49" charset="0"/>
                        </a:rPr>
                        <a:t>sc.parallelize</a:t>
                      </a:r>
                      <a:r>
                        <a:rPr lang="en-US" sz="1800" b="1" i="0" u="none" strike="noStrike" kern="1200" dirty="0" smtClean="0">
                          <a:solidFill>
                            <a:srgbClr val="000000"/>
                          </a:solidFill>
                          <a:effectLst/>
                          <a:latin typeface="Courier New" panose="02070309020205020404" pitchFamily="49" charset="0"/>
                          <a:ea typeface="+mn-ea"/>
                          <a:cs typeface="Courier New" panose="02070309020205020404" pitchFamily="49" charset="0"/>
                        </a:rPr>
                        <a:t>(</a:t>
                      </a:r>
                    </a:p>
                    <a:p>
                      <a:pPr rtl="0"/>
                      <a:r>
                        <a:rPr lang="en-US" sz="1800" b="1" i="0" u="none" strike="noStrike" kern="1200" baseline="0" dirty="0" smtClean="0">
                          <a:solidFill>
                            <a:srgbClr val="000000"/>
                          </a:solidFill>
                          <a:effectLst/>
                          <a:latin typeface="Courier New" panose="02070309020205020404" pitchFamily="49" charset="0"/>
                          <a:ea typeface="+mn-ea"/>
                          <a:cs typeface="Courier New" panose="02070309020205020404" pitchFamily="49" charset="0"/>
                        </a:rPr>
                        <a:t>              </a:t>
                      </a:r>
                      <a:r>
                        <a:rPr lang="en-US" sz="1800" b="1" i="0" u="none" strike="noStrike" kern="1200" dirty="0" smtClean="0">
                          <a:solidFill>
                            <a:srgbClr val="000000"/>
                          </a:solidFill>
                          <a:effectLst/>
                          <a:latin typeface="Courier New" panose="02070309020205020404" pitchFamily="49" charset="0"/>
                          <a:ea typeface="+mn-ea"/>
                          <a:cs typeface="Courier New" panose="02070309020205020404" pitchFamily="49" charset="0"/>
                        </a:rPr>
                        <a:t>List(1, 2, 3, 3))</a:t>
                      </a:r>
                      <a:endParaRPr lang="en-US" b="1" dirty="0" smtClean="0">
                        <a:effectLst/>
                        <a:latin typeface="Courier New" panose="02070309020205020404" pitchFamily="49" charset="0"/>
                        <a:cs typeface="Courier New" panose="02070309020205020404" pitchFamily="49" charset="0"/>
                      </a:endParaRPr>
                    </a:p>
                    <a:p>
                      <a:r>
                        <a:rPr lang="en-US" sz="1800" b="1" i="0" u="none" strike="noStrike" kern="1200" dirty="0" err="1" smtClean="0">
                          <a:solidFill>
                            <a:srgbClr val="000000"/>
                          </a:solidFill>
                          <a:effectLst/>
                          <a:latin typeface="Courier New" panose="02070309020205020404" pitchFamily="49" charset="0"/>
                          <a:ea typeface="+mn-ea"/>
                          <a:cs typeface="Courier New" panose="02070309020205020404" pitchFamily="49" charset="0"/>
                        </a:rPr>
                        <a:t>rdd.foreach</a:t>
                      </a:r>
                      <a:r>
                        <a:rPr lang="en-US" sz="1800" b="1" i="0" u="none" strike="noStrike" kern="1200" dirty="0" smtClean="0">
                          <a:solidFill>
                            <a:srgbClr val="000000"/>
                          </a:solidFill>
                          <a:effectLst/>
                          <a:latin typeface="Courier New" panose="02070309020205020404" pitchFamily="49" charset="0"/>
                          <a:ea typeface="+mn-ea"/>
                          <a:cs typeface="Courier New" panose="02070309020205020404" pitchFamily="49" charset="0"/>
                        </a:rPr>
                        <a:t>(a=&gt;print (a))</a:t>
                      </a:r>
                      <a:endParaRPr kumimoji="0" lang="en-US" altLang="fi-FI"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horzOverflow="overflow"/>
                </a:tc>
                <a:tc>
                  <a:txBody>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panose="020B0604020202020204" pitchFamily="34" charset="0"/>
                          <a:cs typeface="Lucida Sans Unicode" panose="020B0602030504020204" pitchFamily="34" charset="0"/>
                        </a:defRPr>
                      </a:lvl9pPr>
                    </a:lstStyle>
                    <a:p>
                      <a:pPr rtl="0"/>
                      <a:r>
                        <a:rPr lang="en-US" sz="1800" b="1" i="0" u="none" strike="noStrike" kern="1200" dirty="0" smtClean="0">
                          <a:solidFill>
                            <a:srgbClr val="000000"/>
                          </a:solidFill>
                          <a:effectLst/>
                          <a:latin typeface="Courier New" panose="02070309020205020404" pitchFamily="49" charset="0"/>
                          <a:ea typeface="+mn-ea"/>
                          <a:cs typeface="Courier New" panose="02070309020205020404" pitchFamily="49" charset="0"/>
                        </a:rPr>
                        <a:t>{1,2,3,3}</a:t>
                      </a:r>
                      <a:endParaRPr lang="en-US" b="1" dirty="0" smtClean="0">
                        <a:effectLst/>
                        <a:latin typeface="Courier New" panose="02070309020205020404" pitchFamily="49" charset="0"/>
                        <a:cs typeface="Courier New" panose="02070309020205020404" pitchFamily="49" charset="0"/>
                      </a:endParaRPr>
                    </a:p>
                  </a:txBody>
                  <a:tcPr horzOverflow="overflow"/>
                </a:tc>
                <a:tc>
                  <a:txBody>
                    <a:bodyPr/>
                    <a:lstStyle/>
                    <a:p>
                      <a:pPr rtl="0"/>
                      <a:r>
                        <a:rPr lang="en-US" sz="1800" b="1" i="0" u="none" strike="noStrike" kern="1200" dirty="0" smtClean="0">
                          <a:solidFill>
                            <a:schemeClr val="tx1"/>
                          </a:solidFill>
                          <a:effectLst/>
                          <a:latin typeface="Courier New" panose="02070309020205020404" pitchFamily="49" charset="0"/>
                          <a:ea typeface="+mn-ea"/>
                          <a:cs typeface="Courier New" panose="02070309020205020404" pitchFamily="49" charset="0"/>
                        </a:rPr>
                        <a:t>{1,3,2,3}</a:t>
                      </a:r>
                      <a:endParaRPr lang="en-US" b="1" dirty="0" smtClean="0">
                        <a:effectLst/>
                        <a:latin typeface="Courier New" panose="02070309020205020404" pitchFamily="49" charset="0"/>
                        <a:cs typeface="Courier New" panose="02070309020205020404" pitchFamily="49" charset="0"/>
                      </a:endParaRPr>
                    </a:p>
                  </a:txBody>
                  <a:tcPr horzOverflow="overflow"/>
                </a:tc>
                <a:extLst>
                  <a:ext uri="{0D108BD9-81ED-4DB2-BD59-A6C34878D82A}">
                    <a16:rowId xmlns:a16="http://schemas.microsoft.com/office/drawing/2014/main" xmlns="" val="29475396"/>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511191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076" y="1133475"/>
            <a:ext cx="8974138" cy="4757071"/>
          </a:xfrm>
          <a:prstGeom prst="rect">
            <a:avLst/>
          </a:prstGeom>
        </p:spPr>
        <p:txBody>
          <a:bodyPr wrap="square" rtlCol="0" anchor="t">
            <a:spAutoFit/>
          </a:bodyPr>
          <a:lstStyle/>
          <a:p>
            <a:pPr marL="0" indent="0">
              <a:spcBef>
                <a:spcPts val="463"/>
              </a:spcBef>
              <a:spcAft>
                <a:spcPts val="0"/>
              </a:spcAft>
              <a:buClr>
                <a:schemeClr val="dk1"/>
              </a:buClr>
              <a:buSzPct val="25000"/>
            </a:pPr>
            <a:endParaRPr lang="en-US" sz="2800" b="1" dirty="0" smtClean="0">
              <a:solidFill>
                <a:schemeClr val="dk1"/>
              </a:solidFill>
              <a:latin typeface="Arial"/>
              <a:ea typeface="Arial"/>
              <a:cs typeface="Arial"/>
              <a:sym typeface="Arial"/>
            </a:endParaRPr>
          </a:p>
          <a:p>
            <a:pPr marL="0" indent="0">
              <a:spcBef>
                <a:spcPts val="463"/>
              </a:spcBef>
              <a:spcAft>
                <a:spcPts val="0"/>
              </a:spcAft>
              <a:buClr>
                <a:schemeClr val="dk1"/>
              </a:buClr>
              <a:buSzPct val="25000"/>
            </a:pPr>
            <a:r>
              <a:rPr lang="en-US" sz="2800" b="1" dirty="0" err="1" smtClean="0">
                <a:solidFill>
                  <a:schemeClr val="dk1"/>
                </a:solidFill>
                <a:latin typeface="Arial"/>
                <a:ea typeface="Arial"/>
                <a:cs typeface="Arial"/>
                <a:sym typeface="Arial"/>
              </a:rPr>
              <a:t>countByKey</a:t>
            </a:r>
            <a:r>
              <a:rPr lang="en-US" sz="2800" b="1"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Count the number of elements for each key. Returns a </a:t>
            </a:r>
            <a:r>
              <a:rPr lang="en-US" sz="2800" dirty="0" err="1">
                <a:solidFill>
                  <a:schemeClr val="dk1"/>
                </a:solidFill>
                <a:latin typeface="Arial"/>
                <a:ea typeface="Arial"/>
                <a:cs typeface="Arial"/>
                <a:sym typeface="Arial"/>
              </a:rPr>
              <a:t>hashmap</a:t>
            </a:r>
            <a:r>
              <a:rPr lang="en-US" sz="2800" dirty="0">
                <a:solidFill>
                  <a:schemeClr val="dk1"/>
                </a:solidFill>
                <a:latin typeface="Arial"/>
                <a:ea typeface="Arial"/>
                <a:cs typeface="Arial"/>
                <a:sym typeface="Arial"/>
              </a:rPr>
              <a:t> of (K, </a:t>
            </a:r>
            <a:r>
              <a:rPr lang="en-US" sz="2800" dirty="0" err="1">
                <a:solidFill>
                  <a:schemeClr val="dk1"/>
                </a:solidFill>
                <a:latin typeface="Arial"/>
                <a:ea typeface="Arial"/>
                <a:cs typeface="Arial"/>
                <a:sym typeface="Arial"/>
              </a:rPr>
              <a:t>Int</a:t>
            </a:r>
            <a:r>
              <a:rPr lang="en-US" sz="2800" dirty="0">
                <a:solidFill>
                  <a:schemeClr val="dk1"/>
                </a:solidFill>
                <a:latin typeface="Arial"/>
                <a:ea typeface="Arial"/>
                <a:cs typeface="Arial"/>
                <a:sym typeface="Arial"/>
              </a:rPr>
              <a:t>) pairs with the count of each key.</a:t>
            </a:r>
          </a:p>
          <a:p>
            <a:pPr marL="0" indent="0">
              <a:spcBef>
                <a:spcPts val="463"/>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a:p>
            <a:pPr marL="0" indent="0">
              <a:spcBef>
                <a:spcPts val="232"/>
              </a:spcBef>
              <a:spcAft>
                <a:spcPts val="0"/>
              </a:spcAft>
              <a:buClr>
                <a:schemeClr val="dk1"/>
              </a:buClr>
              <a:buSzPct val="25000"/>
            </a:pPr>
            <a:r>
              <a:rPr lang="en-US" sz="2800" b="1" dirty="0" smtClean="0">
                <a:solidFill>
                  <a:schemeClr val="dk1"/>
                </a:solidFill>
                <a:latin typeface="Arial"/>
                <a:ea typeface="Arial"/>
                <a:cs typeface="Arial"/>
                <a:sym typeface="Arial"/>
              </a:rPr>
              <a:t>lookup(key</a:t>
            </a:r>
            <a:r>
              <a:rPr lang="en-US" sz="2800" b="1" dirty="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Return all values associated with the provided key.</a:t>
            </a:r>
          </a:p>
          <a:p>
            <a:pPr marL="0" indent="0">
              <a:spcBef>
                <a:spcPts val="232"/>
              </a:spcBef>
              <a:spcAft>
                <a:spcPts val="0"/>
              </a:spcAft>
              <a:buClr>
                <a:schemeClr val="dk1"/>
              </a:buClr>
              <a:buSzPct val="25000"/>
            </a:pPr>
            <a:endParaRPr lang="en-US" sz="2800" dirty="0">
              <a:solidFill>
                <a:schemeClr val="dk1"/>
              </a:solidFill>
              <a:latin typeface="Arial"/>
              <a:ea typeface="Arial"/>
              <a:cs typeface="Arial"/>
              <a:sym typeface="Arial"/>
            </a:endParaRPr>
          </a:p>
        </p:txBody>
      </p:sp>
      <p:sp>
        <p:nvSpPr>
          <p:cNvPr id="32" name="Slide Number Placeholder 5"/>
          <p:cNvSpPr>
            <a:spLocks noGrp="1"/>
          </p:cNvSpPr>
          <p:nvPr>
            <p:ph type="sldNum" idx="12"/>
          </p:nvPr>
        </p:nvSpPr>
        <p:spPr/>
        <p:txBody>
          <a:bodyPr/>
          <a:lstStyle/>
          <a:p>
            <a:fld id="{2828B2E6-B5AE-4E79-B114-F67746CB97FF}" type="slidenum">
              <a:rPr lang="en-GB" altLang="fi-FI"/>
              <a:pPr/>
              <a:t>55</a:t>
            </a:fld>
            <a:endParaRPr lang="en-GB" altLang="fi-FI"/>
          </a:p>
        </p:txBody>
      </p:sp>
      <p:sp>
        <p:nvSpPr>
          <p:cNvPr id="4915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Actions on Pairs</a:t>
            </a:r>
            <a:endParaRPr lang="en-GB" altLang="fi-FI" dirty="0">
              <a:solidFill>
                <a:srgbClr val="CC0000"/>
              </a:solidFill>
              <a:latin typeface="GFS Neohellenic" charset="0"/>
            </a:endParaRPr>
          </a:p>
        </p:txBody>
      </p:sp>
      <p:sp>
        <p:nvSpPr>
          <p:cNvPr id="15"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graphicFrame>
        <p:nvGraphicFramePr>
          <p:cNvPr id="10" name="Shape 593"/>
          <p:cNvGraphicFramePr/>
          <p:nvPr>
            <p:extLst>
              <p:ext uri="{D42A27DB-BD31-4B8C-83A1-F6EECF244321}">
                <p14:modId xmlns:p14="http://schemas.microsoft.com/office/powerpoint/2010/main" val="814348721"/>
              </p:ext>
            </p:extLst>
          </p:nvPr>
        </p:nvGraphicFramePr>
        <p:xfrm>
          <a:off x="696911" y="3075063"/>
          <a:ext cx="8877301" cy="788266"/>
        </p:xfrm>
        <a:graphic>
          <a:graphicData uri="http://schemas.openxmlformats.org/drawingml/2006/table">
            <a:tbl>
              <a:tblPr>
                <a:noFill/>
              </a:tblPr>
              <a:tblGrid>
                <a:gridCol w="3025898">
                  <a:extLst>
                    <a:ext uri="{9D8B030D-6E8A-4147-A177-3AD203B41FA5}">
                      <a16:colId xmlns:a16="http://schemas.microsoft.com/office/drawing/2014/main" xmlns="" val="20000"/>
                    </a:ext>
                  </a:extLst>
                </a:gridCol>
                <a:gridCol w="2917703">
                  <a:extLst>
                    <a:ext uri="{9D8B030D-6E8A-4147-A177-3AD203B41FA5}">
                      <a16:colId xmlns:a16="http://schemas.microsoft.com/office/drawing/2014/main" xmlns="" val="20001"/>
                    </a:ext>
                  </a:extLst>
                </a:gridCol>
                <a:gridCol w="2933700">
                  <a:extLst>
                    <a:ext uri="{9D8B030D-6E8A-4147-A177-3AD203B41FA5}">
                      <a16:colId xmlns:a16="http://schemas.microsoft.com/office/drawing/2014/main" xmlns="" val="20002"/>
                    </a:ext>
                  </a:extLst>
                </a:gridCol>
              </a:tblGrid>
              <a:tr h="313129">
                <a:tc>
                  <a:txBody>
                    <a:bodyPr/>
                    <a:lstStyle/>
                    <a:p>
                      <a:pPr marL="0" marR="0" lvl="0" indent="0" algn="l" rtl="0">
                        <a:lnSpc>
                          <a:spcPct val="115000"/>
                        </a:lnSpc>
                        <a:spcBef>
                          <a:spcPts val="0"/>
                        </a:spcBef>
                        <a:spcAft>
                          <a:spcPts val="0"/>
                        </a:spcAft>
                        <a:buSzPct val="25000"/>
                        <a:buNone/>
                      </a:pPr>
                      <a:r>
                        <a:rPr lang="en-US" sz="1800" b="1" dirty="0">
                          <a:solidFill>
                            <a:srgbClr val="000000"/>
                          </a:solidFill>
                          <a:latin typeface="Arial"/>
                          <a:ea typeface="Arial"/>
                          <a:cs typeface="Arial"/>
                          <a:sym typeface="Arial"/>
                        </a:rPr>
                        <a:t>Example Scala </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RDD</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SzPct val="25000"/>
                        <a:buNone/>
                      </a:pPr>
                      <a:r>
                        <a:rPr lang="en-US" sz="1800" b="1">
                          <a:solidFill>
                            <a:srgbClr val="000000"/>
                          </a:solidFill>
                          <a:latin typeface="Arial"/>
                          <a:ea typeface="Arial"/>
                          <a:cs typeface="Arial"/>
                          <a:sym typeface="Arial"/>
                        </a:rPr>
                        <a:t>Result</a:t>
                      </a:r>
                    </a:p>
                  </a:txBody>
                  <a:tcPr marL="55128" marR="55128" marT="55128" marB="55128">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rdd.countByKey</a:t>
                      </a:r>
                      <a:r>
                        <a:rPr lang="en-US" sz="1800" b="1" i="0" u="none" strike="noStrike" dirty="0">
                          <a:solidFill>
                            <a:srgbClr val="000000"/>
                          </a:solidFill>
                          <a:latin typeface="Courier New"/>
                          <a:ea typeface="Courier New"/>
                          <a:cs typeface="Courier New"/>
                          <a:sym typeface="Courier New"/>
                        </a:rPr>
                        <a:t>()</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{(1,1),(3,2)}</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12" name="Shape 595"/>
          <p:cNvGraphicFramePr/>
          <p:nvPr>
            <p:extLst>
              <p:ext uri="{D42A27DB-BD31-4B8C-83A1-F6EECF244321}">
                <p14:modId xmlns:p14="http://schemas.microsoft.com/office/powerpoint/2010/main" val="696967468"/>
              </p:ext>
            </p:extLst>
          </p:nvPr>
        </p:nvGraphicFramePr>
        <p:xfrm>
          <a:off x="696910" y="5474695"/>
          <a:ext cx="8877301" cy="362542"/>
        </p:xfrm>
        <a:graphic>
          <a:graphicData uri="http://schemas.openxmlformats.org/drawingml/2006/table">
            <a:tbl>
              <a:tblPr>
                <a:noFill/>
              </a:tblPr>
              <a:tblGrid>
                <a:gridCol w="3025898">
                  <a:extLst>
                    <a:ext uri="{9D8B030D-6E8A-4147-A177-3AD203B41FA5}">
                      <a16:colId xmlns:a16="http://schemas.microsoft.com/office/drawing/2014/main" xmlns="" val="20000"/>
                    </a:ext>
                  </a:extLst>
                </a:gridCol>
                <a:gridCol w="2993904">
                  <a:extLst>
                    <a:ext uri="{9D8B030D-6E8A-4147-A177-3AD203B41FA5}">
                      <a16:colId xmlns:a16="http://schemas.microsoft.com/office/drawing/2014/main" xmlns="" val="20001"/>
                    </a:ext>
                  </a:extLst>
                </a:gridCol>
                <a:gridCol w="2857499">
                  <a:extLst>
                    <a:ext uri="{9D8B030D-6E8A-4147-A177-3AD203B41FA5}">
                      <a16:colId xmlns:a16="http://schemas.microsoft.com/office/drawing/2014/main" xmlns="" val="20002"/>
                    </a:ext>
                  </a:extLst>
                </a:gridCol>
              </a:tblGrid>
              <a:tr h="264633">
                <a:tc>
                  <a:txBody>
                    <a:bodyPr/>
                    <a:lstStyle/>
                    <a:p>
                      <a:pPr marL="0" marR="0" lvl="0" indent="0" algn="l" rtl="0">
                        <a:spcBef>
                          <a:spcPts val="0"/>
                        </a:spcBef>
                        <a:spcAft>
                          <a:spcPts val="0"/>
                        </a:spcAft>
                        <a:buSzPct val="25000"/>
                        <a:buNone/>
                      </a:pPr>
                      <a:r>
                        <a:rPr lang="en-US" sz="1800" b="1" i="0" u="none" strike="noStrike" dirty="0" err="1">
                          <a:solidFill>
                            <a:srgbClr val="000000"/>
                          </a:solidFill>
                          <a:latin typeface="Courier New"/>
                          <a:ea typeface="Courier New"/>
                          <a:cs typeface="Courier New"/>
                          <a:sym typeface="Courier New"/>
                        </a:rPr>
                        <a:t>rdd.lookup</a:t>
                      </a:r>
                      <a:r>
                        <a:rPr lang="en-US" sz="1800" b="1" i="0" u="none" strike="noStrike" dirty="0">
                          <a:solidFill>
                            <a:srgbClr val="000000"/>
                          </a:solidFill>
                          <a:latin typeface="Courier New"/>
                          <a:ea typeface="Courier New"/>
                          <a:cs typeface="Courier New"/>
                          <a:sym typeface="Courier New"/>
                        </a:rPr>
                        <a:t>(3)</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{(1,2),(3,4),(3,6)}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spcBef>
                          <a:spcPts val="0"/>
                        </a:spcBef>
                        <a:spcAft>
                          <a:spcPts val="0"/>
                        </a:spcAft>
                        <a:buSzPct val="25000"/>
                        <a:buNone/>
                      </a:pPr>
                      <a:r>
                        <a:rPr lang="en-US" sz="1800" b="1" i="0" u="none" strike="noStrike" dirty="0">
                          <a:solidFill>
                            <a:srgbClr val="000000"/>
                          </a:solidFill>
                          <a:latin typeface="Courier New"/>
                          <a:ea typeface="Courier New"/>
                          <a:cs typeface="Courier New"/>
                          <a:sym typeface="Courier New"/>
                        </a:rPr>
                        <a:t>[4, 6]</a:t>
                      </a:r>
                    </a:p>
                  </a:txBody>
                  <a:tcPr marL="44111" marR="44111" marT="44111" marB="44111">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489356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B994356E-4FB1-4C3D-92EF-9ACA1FB3A052}" type="slidenum">
              <a:rPr lang="en-GB" altLang="fi-FI"/>
              <a:pPr/>
              <a:t>56</a:t>
            </a:fld>
            <a:endParaRPr lang="en-GB" altLang="fi-FI"/>
          </a:p>
        </p:txBody>
      </p:sp>
      <p:sp>
        <p:nvSpPr>
          <p:cNvPr id="5632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Shuffle</a:t>
            </a:r>
          </a:p>
        </p:txBody>
      </p:sp>
      <p:sp>
        <p:nvSpPr>
          <p:cNvPr id="56322" name="Text Box 2"/>
          <p:cNvSpPr txBox="1">
            <a:spLocks noChangeArrowheads="1"/>
          </p:cNvSpPr>
          <p:nvPr/>
        </p:nvSpPr>
        <p:spPr bwMode="auto">
          <a:xfrm>
            <a:off x="627063" y="1504950"/>
            <a:ext cx="4589462" cy="508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25983" rIns="0" bIns="0"/>
          <a:lstStyle>
            <a:lvl1pPr marL="4318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1pPr>
            <a:lvl2pPr marL="863600" indent="-32385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spcBef>
                <a:spcPts val="1425"/>
              </a:spcBef>
              <a:buSzPct val="45000"/>
              <a:buFont typeface="Wingdings" panose="05000000000000000000" pitchFamily="2" charset="2"/>
              <a:buNone/>
            </a:pPr>
            <a:r>
              <a:rPr lang="en-GB" altLang="fi-FI" sz="2800" dirty="0">
                <a:latin typeface="GFS Neohellenic" charset="0"/>
              </a:rPr>
              <a:t>Redistributes data among partitions</a:t>
            </a:r>
          </a:p>
          <a:p>
            <a:pPr>
              <a:lnSpc>
                <a:spcPct val="69000"/>
              </a:lnSpc>
              <a:spcBef>
                <a:spcPts val="1425"/>
              </a:spcBef>
              <a:buSzPct val="45000"/>
              <a:buFont typeface="Wingdings" panose="05000000000000000000" pitchFamily="2" charset="2"/>
              <a:buNone/>
            </a:pPr>
            <a:r>
              <a:rPr lang="en-GB" altLang="fi-FI" sz="2800" dirty="0" smtClean="0">
                <a:solidFill>
                  <a:schemeClr val="tx1"/>
                </a:solidFill>
                <a:latin typeface="GFS Neohellenic" charset="0"/>
              </a:rPr>
              <a:t>Sort-Based Partitioning by default</a:t>
            </a:r>
            <a:endParaRPr lang="en-GB" altLang="fi-FI" sz="2800" dirty="0">
              <a:solidFill>
                <a:schemeClr val="tx1"/>
              </a:solidFill>
              <a:latin typeface="GFS Neohellenic" charset="0"/>
            </a:endParaRPr>
          </a:p>
          <a:p>
            <a:pPr>
              <a:lnSpc>
                <a:spcPct val="69000"/>
              </a:lnSpc>
              <a:spcBef>
                <a:spcPts val="1425"/>
              </a:spcBef>
              <a:buSzPct val="45000"/>
              <a:buFont typeface="Wingdings" panose="05000000000000000000" pitchFamily="2" charset="2"/>
              <a:buNone/>
            </a:pPr>
            <a:r>
              <a:rPr lang="en-GB" altLang="fi-FI" sz="2800" dirty="0">
                <a:latin typeface="GFS Neohellenic" charset="0"/>
              </a:rPr>
              <a:t>Optimizations:</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Avoided when possible, if data is already properly partitioned</a:t>
            </a:r>
          </a:p>
          <a:p>
            <a:pPr lvl="1">
              <a:lnSpc>
                <a:spcPct val="69000"/>
              </a:lnSpc>
              <a:spcBef>
                <a:spcPts val="1138"/>
              </a:spcBef>
              <a:buSzPct val="75000"/>
              <a:buFont typeface="Symbol" panose="05050102010706020507" pitchFamily="18" charset="2"/>
              <a:buChar char=""/>
            </a:pPr>
            <a:r>
              <a:rPr lang="en-GB" altLang="fi-FI" sz="2400" dirty="0">
                <a:latin typeface="GFS Neohellenic" charset="0"/>
              </a:rPr>
              <a:t>Partial aggregation reduces data </a:t>
            </a:r>
            <a:r>
              <a:rPr lang="en-GB" altLang="fi-FI" sz="2400" dirty="0" smtClean="0">
                <a:latin typeface="GFS Neohellenic" charset="0"/>
              </a:rPr>
              <a:t>movement</a:t>
            </a:r>
          </a:p>
          <a:p>
            <a:pPr marL="539750" lvl="1" indent="0">
              <a:lnSpc>
                <a:spcPct val="69000"/>
              </a:lnSpc>
              <a:spcBef>
                <a:spcPts val="1138"/>
              </a:spcBef>
              <a:buSzPct val="75000"/>
            </a:pPr>
            <a:r>
              <a:rPr lang="en-US" altLang="fi-FI" sz="2400" dirty="0">
                <a:latin typeface="GFS Neohellenic" charset="0"/>
              </a:rPr>
              <a:t>Operations that trigger shuffle event:</a:t>
            </a:r>
          </a:p>
          <a:p>
            <a:pPr lvl="1">
              <a:lnSpc>
                <a:spcPct val="69000"/>
              </a:lnSpc>
              <a:spcBef>
                <a:spcPts val="1138"/>
              </a:spcBef>
              <a:buSzPct val="75000"/>
              <a:buFont typeface="Symbol" panose="05050102010706020507" pitchFamily="18" charset="2"/>
              <a:buChar char=""/>
            </a:pPr>
            <a:r>
              <a:rPr lang="en-US" altLang="fi-FI" sz="2400" dirty="0">
                <a:latin typeface="GFS Neohellenic" charset="0"/>
              </a:rPr>
              <a:t>repartition, </a:t>
            </a:r>
            <a:r>
              <a:rPr lang="en-US" altLang="fi-FI" sz="2400" dirty="0" err="1">
                <a:latin typeface="GFS Neohellenic" charset="0"/>
              </a:rPr>
              <a:t>reduceByKey</a:t>
            </a:r>
            <a:r>
              <a:rPr lang="en-US" altLang="fi-FI" sz="2400" dirty="0">
                <a:latin typeface="GFS Neohellenic" charset="0"/>
              </a:rPr>
              <a:t>, </a:t>
            </a:r>
            <a:r>
              <a:rPr lang="en-US" altLang="fi-FI" sz="2400" dirty="0" err="1">
                <a:latin typeface="GFS Neohellenic" charset="0"/>
              </a:rPr>
              <a:t>combineByKey</a:t>
            </a:r>
            <a:r>
              <a:rPr lang="en-US" altLang="fi-FI" sz="2400" dirty="0">
                <a:latin typeface="GFS Neohellenic" charset="0"/>
              </a:rPr>
              <a:t>, </a:t>
            </a:r>
            <a:r>
              <a:rPr lang="en-US" altLang="fi-FI" sz="2400" dirty="0" err="1">
                <a:latin typeface="GFS Neohellenic" charset="0"/>
              </a:rPr>
              <a:t>groupBy</a:t>
            </a:r>
            <a:r>
              <a:rPr lang="en-US" altLang="fi-FI" sz="2400" dirty="0">
                <a:latin typeface="GFS Neohellenic" charset="0"/>
              </a:rPr>
              <a:t>, </a:t>
            </a:r>
            <a:r>
              <a:rPr lang="en-US" altLang="fi-FI" sz="2400" dirty="0" err="1">
                <a:latin typeface="GFS Neohellenic" charset="0"/>
              </a:rPr>
              <a:t>cogroup</a:t>
            </a:r>
            <a:r>
              <a:rPr lang="en-US" altLang="fi-FI" sz="2400" dirty="0">
                <a:latin typeface="GFS Neohellenic" charset="0"/>
              </a:rPr>
              <a:t>, join </a:t>
            </a:r>
          </a:p>
          <a:p>
            <a:pPr lvl="1">
              <a:lnSpc>
                <a:spcPct val="69000"/>
              </a:lnSpc>
              <a:spcBef>
                <a:spcPts val="1138"/>
              </a:spcBef>
              <a:buSzPct val="75000"/>
              <a:buFont typeface="Symbol" panose="05050102010706020507" pitchFamily="18" charset="2"/>
              <a:buChar char=""/>
            </a:pPr>
            <a:endParaRPr lang="en-GB" altLang="fi-FI" sz="2400" dirty="0">
              <a:latin typeface="GFS Neohellenic" charset="0"/>
            </a:endParaRPr>
          </a:p>
        </p:txBody>
      </p:sp>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795338"/>
            <a:ext cx="4286250" cy="594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11892731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A8E34E41-FD1F-4797-A87E-F8DC9535A754}" type="slidenum">
              <a:rPr lang="en-GB" altLang="fi-FI"/>
              <a:pPr/>
              <a:t>57</a:t>
            </a:fld>
            <a:endParaRPr lang="en-GB" altLang="fi-FI"/>
          </a:p>
        </p:txBody>
      </p:sp>
      <p:sp>
        <p:nvSpPr>
          <p:cNvPr id="5836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Shuffle</a:t>
            </a: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788" y="1481138"/>
            <a:ext cx="6638925" cy="4495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1" name="Text Box 3"/>
          <p:cNvSpPr txBox="1">
            <a:spLocks noChangeArrowheads="1"/>
          </p:cNvSpPr>
          <p:nvPr/>
        </p:nvSpPr>
        <p:spPr bwMode="auto">
          <a:xfrm>
            <a:off x="3059112" y="5984875"/>
            <a:ext cx="37226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dirty="0">
                <a:latin typeface="GFS Neohellenic" charset="0"/>
              </a:rPr>
              <a:t>Diagram from Spark Shuffle Introduction</a:t>
            </a:r>
          </a:p>
        </p:txBody>
      </p:sp>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924583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9E2A1EBC-60FE-44F5-9065-EFF1EA11EC5F}" type="slidenum">
              <a:rPr lang="en-GB" altLang="fi-FI"/>
              <a:pPr/>
              <a:t>58</a:t>
            </a:fld>
            <a:endParaRPr lang="en-GB" altLang="fi-FI"/>
          </a:p>
        </p:txBody>
      </p:sp>
      <p:sp>
        <p:nvSpPr>
          <p:cNvPr id="593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Why Shuffle is expensive</a:t>
            </a:r>
          </a:p>
        </p:txBody>
      </p:sp>
      <p:sp>
        <p:nvSpPr>
          <p:cNvPr id="59394"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b="1" dirty="0">
                <a:latin typeface="GFS Neohellenic" charset="0"/>
              </a:rPr>
              <a:t>During shuffle data no longer stays in memory</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latin typeface="GFS Neohellenic" charset="0"/>
              </a:rPr>
              <a:t>Shuffling involves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Data partition</a:t>
            </a:r>
            <a:r>
              <a:rPr lang="en-GB" altLang="fi-FI" sz="3200" dirty="0">
                <a:latin typeface="GFS Neohellenic" charset="0"/>
              </a:rPr>
              <a:t> which might involve very expensive data sorting works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Serialization/Deserialization</a:t>
            </a:r>
            <a:r>
              <a:rPr lang="en-GB" altLang="fi-FI" sz="3200" dirty="0">
                <a:latin typeface="GFS Neohellenic" charset="0"/>
              </a:rPr>
              <a:t> to transfer data through the network or across processes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Data compression </a:t>
            </a:r>
            <a:r>
              <a:rPr lang="en-GB" altLang="fi-FI" sz="3200" dirty="0">
                <a:latin typeface="GFS Neohellenic" charset="0"/>
              </a:rPr>
              <a:t>to reduce IO</a:t>
            </a:r>
          </a:p>
          <a:p>
            <a:pPr marL="1295400" lvl="2" indent="-287338">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dirty="0">
                <a:latin typeface="GFS Neohellenic" charset="0"/>
              </a:rPr>
              <a:t>increases CPU usage though</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3200" b="1" dirty="0">
                <a:latin typeface="GFS Neohellenic" charset="0"/>
              </a:rPr>
              <a:t>Disk IO </a:t>
            </a:r>
            <a:r>
              <a:rPr lang="en-GB" altLang="fi-FI" sz="3200" dirty="0">
                <a:latin typeface="GFS Neohellenic" charset="0"/>
              </a:rPr>
              <a:t>multiple times on one single data block</a:t>
            </a: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12237021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40204876-C545-4388-9A12-A63C064AAE18}" type="slidenum">
              <a:rPr lang="en-GB" altLang="fi-FI"/>
              <a:pPr/>
              <a:t>59</a:t>
            </a:fld>
            <a:endParaRPr lang="en-GB" altLang="fi-FI"/>
          </a:p>
        </p:txBody>
      </p:sp>
      <p:sp>
        <p:nvSpPr>
          <p:cNvPr id="5120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Persistence - </a:t>
            </a:r>
            <a:r>
              <a:rPr lang="en-GB" altLang="fi-FI" dirty="0" err="1">
                <a:solidFill>
                  <a:srgbClr val="CC0000"/>
                </a:solidFill>
                <a:latin typeface="GFS Neohellenic" charset="0"/>
              </a:rPr>
              <a:t>rdd.cache</a:t>
            </a:r>
            <a:r>
              <a:rPr lang="en-GB" altLang="fi-FI" dirty="0">
                <a:solidFill>
                  <a:srgbClr val="CC0000"/>
                </a:solidFill>
                <a:latin typeface="GFS Neohellenic" charset="0"/>
              </a:rPr>
              <a:t>()</a:t>
            </a:r>
          </a:p>
        </p:txBody>
      </p:sp>
      <p:sp>
        <p:nvSpPr>
          <p:cNvPr id="51202" name="Rectangle 2"/>
          <p:cNvSpPr>
            <a:spLocks noGrp="1" noChangeArrowheads="1"/>
          </p:cNvSpPr>
          <p:nvPr>
            <p:ph type="body" idx="1"/>
          </p:nvPr>
        </p:nvSpPr>
        <p:spPr>
          <a:xfrm>
            <a:off x="503238" y="1552575"/>
            <a:ext cx="4068762"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If we need the results of an RDD many times, </a:t>
            </a:r>
            <a:r>
              <a:rPr lang="en-GB" altLang="fi-FI" sz="3000" b="1" dirty="0">
                <a:latin typeface="GFS Neohellenic" charset="0"/>
              </a:rPr>
              <a:t>it is best to cache it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RDD partitions are loaded into the memory of the nodes that hold it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avoids re-computation of the entire lineage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3000" dirty="0">
                <a:latin typeface="GFS Neohellenic" charset="0"/>
              </a:rPr>
              <a:t>in case of node failure compute the lineage again</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2147888"/>
            <a:ext cx="6342063" cy="4530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4" name="Text Box 4"/>
          <p:cNvSpPr txBox="1">
            <a:spLocks noChangeArrowheads="1"/>
          </p:cNvSpPr>
          <p:nvPr/>
        </p:nvSpPr>
        <p:spPr bwMode="auto">
          <a:xfrm>
            <a:off x="6626225" y="6464300"/>
            <a:ext cx="325596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http://datalakes.com/rdds-simplified/</a:t>
            </a:r>
          </a:p>
        </p:txBody>
      </p:sp>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02D3DC-AE2D-48E9-BC9A-68556BF1822B}" type="slidenum">
              <a:rPr lang="en-GB" altLang="fi-FI"/>
              <a:pPr/>
              <a:t>6</a:t>
            </a:fld>
            <a:endParaRPr lang="en-GB" altLang="fi-FI"/>
          </a:p>
        </p:txBody>
      </p:sp>
      <p:sp>
        <p:nvSpPr>
          <p:cNvPr id="409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a:rPr>
              <a:t>Spark is more popular than Hadoop</a:t>
            </a:r>
            <a:endParaRPr lang="en-GB" altLang="fi-FI" dirty="0">
              <a:solidFill>
                <a:srgbClr val="CC0000"/>
              </a:solidFill>
              <a:latin typeface="GFS Neohellenic"/>
            </a:endParaRP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250" b="8008"/>
          <a:stretch/>
        </p:blipFill>
        <p:spPr bwMode="auto">
          <a:xfrm>
            <a:off x="615949" y="1036638"/>
            <a:ext cx="8969375"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7423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17CBEE4-20E0-490C-8996-956ACF2CB6B1}" type="slidenum">
              <a:rPr lang="en-GB" altLang="fi-FI"/>
              <a:pPr/>
              <a:t>60</a:t>
            </a:fld>
            <a:endParaRPr lang="en-GB" altLang="fi-FI"/>
          </a:p>
        </p:txBody>
      </p:sp>
      <p:sp>
        <p:nvSpPr>
          <p:cNvPr id="52225"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Persistence - levels</a:t>
            </a:r>
          </a:p>
        </p:txBody>
      </p:sp>
      <p:sp>
        <p:nvSpPr>
          <p:cNvPr id="52226" name="Rectangle 2"/>
          <p:cNvSpPr>
            <a:spLocks noGrp="1" noChangeArrowheads="1"/>
          </p:cNvSpPr>
          <p:nvPr>
            <p:ph type="body" idx="1"/>
          </p:nvPr>
        </p:nvSpPr>
        <p:spPr>
          <a:xfrm>
            <a:off x="475456" y="4313237"/>
            <a:ext cx="9126537" cy="2146299"/>
          </a:xfrm>
          <a:ln/>
        </p:spPr>
        <p:txBody>
          <a:bodyPr tIns="157480"/>
          <a:lstStyle/>
          <a:p>
            <a:r>
              <a:rPr lang="en-US" sz="2200" dirty="0" smtClean="0"/>
              <a:t>*</a:t>
            </a:r>
            <a:r>
              <a:rPr lang="en-US" sz="2200" dirty="0"/>
              <a:t>	If the RDD does not fit in memory, some partitions will not be cached and will be recomputed on the fly each time they're needed. This is the default level</a:t>
            </a:r>
            <a:r>
              <a:rPr lang="en-US" sz="2200" dirty="0" smtClean="0"/>
              <a:t>.</a:t>
            </a:r>
          </a:p>
          <a:p>
            <a:r>
              <a:rPr lang="en-US" sz="2200" dirty="0" smtClean="0"/>
              <a:t>** </a:t>
            </a:r>
            <a:r>
              <a:rPr lang="en-US" sz="2200" dirty="0"/>
              <a:t> Spills to disk if there is too much data to fit in memory.</a:t>
            </a:r>
          </a:p>
          <a:p>
            <a:r>
              <a:rPr lang="en-US" sz="2200" dirty="0" smtClean="0"/>
              <a:t>*** </a:t>
            </a:r>
            <a:r>
              <a:rPr lang="en-US" sz="2200" dirty="0"/>
              <a:t>Spills to disk if there is too much data to fit in memory. Stores serialized representation in memory</a:t>
            </a:r>
            <a:r>
              <a:rPr lang="en-US" sz="2200" dirty="0" smtClean="0"/>
              <a:t>.</a:t>
            </a:r>
            <a:endParaRPr lang="en-US" sz="2200" dirty="0"/>
          </a:p>
        </p:txBody>
      </p:sp>
      <p:graphicFrame>
        <p:nvGraphicFramePr>
          <p:cNvPr id="6" name="Content Placeholder 16"/>
          <p:cNvGraphicFramePr>
            <a:graphicFrameLocks/>
          </p:cNvGraphicFramePr>
          <p:nvPr>
            <p:extLst>
              <p:ext uri="{D42A27DB-BD31-4B8C-83A1-F6EECF244321}">
                <p14:modId xmlns:p14="http://schemas.microsoft.com/office/powerpoint/2010/main" val="3342295702"/>
              </p:ext>
            </p:extLst>
          </p:nvPr>
        </p:nvGraphicFramePr>
        <p:xfrm>
          <a:off x="503238" y="1790702"/>
          <a:ext cx="9126537" cy="2395536"/>
        </p:xfrm>
        <a:graphic>
          <a:graphicData uri="http://schemas.openxmlformats.org/drawingml/2006/table">
            <a:tbl>
              <a:tblPr firstRow="1" firstCol="1" bandRow="1"/>
              <a:tblGrid>
                <a:gridCol w="3622674">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1295400">
                  <a:extLst>
                    <a:ext uri="{9D8B030D-6E8A-4147-A177-3AD203B41FA5}">
                      <a16:colId xmlns:a16="http://schemas.microsoft.com/office/drawing/2014/main" xmlns="" val="20002"/>
                    </a:ext>
                  </a:extLst>
                </a:gridCol>
                <a:gridCol w="1371600">
                  <a:extLst>
                    <a:ext uri="{9D8B030D-6E8A-4147-A177-3AD203B41FA5}">
                      <a16:colId xmlns:a16="http://schemas.microsoft.com/office/drawing/2014/main" xmlns="" val="20003"/>
                    </a:ext>
                  </a:extLst>
                </a:gridCol>
                <a:gridCol w="1160463">
                  <a:extLst>
                    <a:ext uri="{9D8B030D-6E8A-4147-A177-3AD203B41FA5}">
                      <a16:colId xmlns:a16="http://schemas.microsoft.com/office/drawing/2014/main" xmlns="" val="20004"/>
                    </a:ext>
                  </a:extLst>
                </a:gridCol>
              </a:tblGrid>
              <a:tr h="365573">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Level</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Space Used</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CPU Time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In Memory</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dirty="0" smtClean="0">
                          <a:effectLst/>
                        </a:rPr>
                        <a:t>On Disk</a:t>
                      </a:r>
                      <a:endParaRPr lang="en-US" sz="2000" b="1"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74018">
                <a:tc>
                  <a:txBody>
                    <a:bodyPr/>
                    <a:lstStyle/>
                    <a:p>
                      <a:pPr rtl="0" fontAlgn="t">
                        <a:spcBef>
                          <a:spcPts val="0"/>
                        </a:spcBef>
                        <a:spcAft>
                          <a:spcPts val="0"/>
                        </a:spcAft>
                      </a:pPr>
                      <a:r>
                        <a:rPr lang="en-US" sz="2000" b="0" i="0" u="none" strike="noStrike" dirty="0" smtClean="0">
                          <a:solidFill>
                            <a:srgbClr val="000000"/>
                          </a:solidFill>
                          <a:effectLst/>
                          <a:latin typeface="Arial" panose="020B0604020202020204" pitchFamily="34" charset="0"/>
                        </a:rPr>
                        <a:t>MEMORY_ONLY*</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a:solidFill>
                            <a:srgbClr val="000000"/>
                          </a:solidFill>
                          <a:effectLst/>
                          <a:latin typeface="Arial" panose="020B0604020202020204" pitchFamily="34" charset="0"/>
                        </a:rPr>
                        <a:t>Low</a:t>
                      </a:r>
                      <a:endParaRPr lang="en-US" sz="200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Yes</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No</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77421">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MEMORY_ONLY_SER</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Low</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Yes</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No</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74018">
                <a:tc>
                  <a:txBody>
                    <a:bodyPr/>
                    <a:lstStyle/>
                    <a:p>
                      <a:pPr rtl="0" fontAlgn="t">
                        <a:spcBef>
                          <a:spcPts val="0"/>
                        </a:spcBef>
                        <a:spcAft>
                          <a:spcPts val="0"/>
                        </a:spcAft>
                      </a:pPr>
                      <a:r>
                        <a:rPr lang="en-US" sz="2000" b="0" i="0" u="none" strike="noStrike" dirty="0" smtClean="0">
                          <a:solidFill>
                            <a:srgbClr val="000000"/>
                          </a:solidFill>
                          <a:effectLst/>
                          <a:latin typeface="Arial" panose="020B0604020202020204" pitchFamily="34" charset="0"/>
                        </a:rPr>
                        <a:t>MEMORY_AND_DISK**</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Medium</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74018">
                <a:tc>
                  <a:txBody>
                    <a:bodyPr/>
                    <a:lstStyle/>
                    <a:p>
                      <a:pPr rtl="0" fontAlgn="t">
                        <a:spcBef>
                          <a:spcPts val="0"/>
                        </a:spcBef>
                        <a:spcAft>
                          <a:spcPts val="0"/>
                        </a:spcAft>
                      </a:pPr>
                      <a:r>
                        <a:rPr lang="en-US" sz="2000" b="0" i="0" u="none" strike="noStrike" dirty="0" smtClean="0">
                          <a:solidFill>
                            <a:srgbClr val="000000"/>
                          </a:solidFill>
                          <a:effectLst/>
                          <a:latin typeface="Arial" panose="020B0604020202020204" pitchFamily="34" charset="0"/>
                        </a:rPr>
                        <a:t>MEMORY_AND_DISK_SER***</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Low</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Some</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78044">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DISK_ONLY</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Low</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High</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No</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dirty="0" smtClean="0">
                          <a:effectLst/>
                        </a:rPr>
                        <a:t>Yes</a:t>
                      </a:r>
                      <a:endParaRPr lang="en-US" sz="2000" dirty="0">
                        <a:effectLst/>
                      </a:endParaRPr>
                    </a:p>
                  </a:txBody>
                  <a:tcPr marL="47228" marR="47228" marT="47228" marB="472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A53FFB21-B5C0-4C70-B947-26DB1F435DCD}" type="slidenum">
              <a:rPr lang="en-GB" altLang="fi-FI"/>
              <a:pPr/>
              <a:t>61</a:t>
            </a:fld>
            <a:endParaRPr lang="en-GB" altLang="fi-FI"/>
          </a:p>
        </p:txBody>
      </p:sp>
      <p:sp>
        <p:nvSpPr>
          <p:cNvPr id="5324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Persistence – </a:t>
            </a:r>
            <a:r>
              <a:rPr lang="en-GB" altLang="fi-FI" dirty="0" err="1">
                <a:solidFill>
                  <a:srgbClr val="CC0000"/>
                </a:solidFill>
                <a:latin typeface="GFS Neohellenic" charset="0"/>
              </a:rPr>
              <a:t>rdd.persist</a:t>
            </a:r>
            <a:r>
              <a:rPr lang="en-GB" altLang="fi-FI" dirty="0">
                <a:solidFill>
                  <a:srgbClr val="CC0000"/>
                </a:solidFill>
                <a:latin typeface="GFS Neohellenic" charset="0"/>
              </a:rPr>
              <a:t>()</a:t>
            </a:r>
          </a:p>
        </p:txBody>
      </p:sp>
      <p:sp>
        <p:nvSpPr>
          <p:cNvPr id="53250" name="Text Box 2"/>
          <p:cNvSpPr txBox="1">
            <a:spLocks noChangeArrowheads="1"/>
          </p:cNvSpPr>
          <p:nvPr/>
        </p:nvSpPr>
        <p:spPr bwMode="auto">
          <a:xfrm>
            <a:off x="6626225" y="6464300"/>
            <a:ext cx="33782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115866" rIns="90000" bIns="45000" anchor="t"/>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Lucida Sans Unicode" panose="020B0602030504020204" pitchFamily="34" charset="0"/>
              </a:defRPr>
            </a:lvl9pPr>
          </a:lstStyle>
          <a:p>
            <a:pPr>
              <a:lnSpc>
                <a:spcPct val="69000"/>
              </a:lnSpc>
            </a:pPr>
            <a:r>
              <a:rPr lang="en-GB" altLang="fi-FI" sz="1600" dirty="0">
                <a:latin typeface="GFS Neohellenic" charset="0"/>
              </a:rPr>
              <a:t>http://datalakes.com/rdds-simplified2/</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650875"/>
            <a:ext cx="8880475" cy="6342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030544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3C777815-564E-4FAD-95DA-B2C7AC958346}" type="slidenum">
              <a:rPr lang="en-GB" altLang="fi-FI"/>
              <a:pPr/>
              <a:t>62</a:t>
            </a:fld>
            <a:endParaRPr lang="en-GB" altLang="fi-FI"/>
          </a:p>
        </p:txBody>
      </p:sp>
      <p:sp>
        <p:nvSpPr>
          <p:cNvPr id="7065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Determinants of Performance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in </a:t>
            </a:r>
            <a:r>
              <a:rPr lang="en-GB" altLang="fi-FI" dirty="0">
                <a:solidFill>
                  <a:srgbClr val="CC0000"/>
                </a:solidFill>
                <a:latin typeface="GFS Neohellenic" charset="0"/>
              </a:rPr>
              <a:t>Spark</a:t>
            </a:r>
          </a:p>
        </p:txBody>
      </p:sp>
      <p:sp>
        <p:nvSpPr>
          <p:cNvPr id="70658"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t>Quantity of data shuffled</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t>In general avoiding shuffle will make your program run faster	</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Filter input earlier in the program rather than later</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Switching to LZF compression can improve shuffle performance</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t>Degree of Parallelism</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If you have a huge number of </a:t>
            </a:r>
            <a:r>
              <a:rPr lang="en-GB" altLang="fi-FI" dirty="0" smtClean="0"/>
              <a:t>tasks operating in small partitions (e.g</a:t>
            </a:r>
            <a:r>
              <a:rPr lang="en-GB" altLang="fi-FI" dirty="0"/>
              <a:t>. 10’s of thousands), then it is often good to coalesce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If you are not using all slots in your cluster, repartition can increase parallelism</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24530005-F4B3-4128-9D29-CB55D631E731}" type="slidenum">
              <a:rPr lang="en-GB" altLang="fi-FI"/>
              <a:pPr/>
              <a:t>63</a:t>
            </a:fld>
            <a:endParaRPr lang="en-GB" altLang="fi-FI"/>
          </a:p>
        </p:txBody>
      </p:sp>
      <p:sp>
        <p:nvSpPr>
          <p:cNvPr id="71681"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Determinants of Performance </a:t>
            </a:r>
            <a:r>
              <a:rPr lang="en-GB" altLang="fi-FI" dirty="0" smtClean="0">
                <a:solidFill>
                  <a:srgbClr val="CC0000"/>
                </a:solidFill>
                <a:latin typeface="GFS Neohellenic" charset="0"/>
              </a:rPr>
              <a:t/>
            </a:r>
            <a:br>
              <a:rPr lang="en-GB" altLang="fi-FI" dirty="0" smtClean="0">
                <a:solidFill>
                  <a:srgbClr val="CC0000"/>
                </a:solidFill>
                <a:latin typeface="GFS Neohellenic" charset="0"/>
              </a:rPr>
            </a:br>
            <a:r>
              <a:rPr lang="en-GB" altLang="fi-FI" dirty="0" smtClean="0">
                <a:solidFill>
                  <a:srgbClr val="CC0000"/>
                </a:solidFill>
                <a:latin typeface="GFS Neohellenic" charset="0"/>
              </a:rPr>
              <a:t>in </a:t>
            </a:r>
            <a:r>
              <a:rPr lang="en-GB" altLang="fi-FI" dirty="0">
                <a:solidFill>
                  <a:srgbClr val="CC0000"/>
                </a:solidFill>
                <a:latin typeface="GFS Neohellenic" charset="0"/>
              </a:rPr>
              <a:t>Spark</a:t>
            </a:r>
          </a:p>
        </p:txBody>
      </p:sp>
      <p:sp>
        <p:nvSpPr>
          <p:cNvPr id="71682" name="Rectangle 2"/>
          <p:cNvSpPr>
            <a:spLocks noGrp="1" noChangeArrowheads="1"/>
          </p:cNvSpPr>
          <p:nvPr>
            <p:ph type="body" idx="1"/>
          </p:nvPr>
        </p:nvSpPr>
        <p:spPr>
          <a:xfrm>
            <a:off x="503238" y="1768475"/>
            <a:ext cx="9070975"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t>Serialization</a:t>
            </a:r>
            <a:endParaRPr lang="en-GB" altLang="fi-FI" sz="2800" dirty="0">
              <a:solidFill>
                <a:schemeClr val="tx1"/>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smtClean="0"/>
              <a:t>Serialization </a:t>
            </a:r>
            <a:r>
              <a:rPr lang="en-GB" altLang="fi-FI" sz="2800" dirty="0"/>
              <a:t>is sometimes the bottleneck </a:t>
            </a:r>
            <a:r>
              <a:rPr lang="en-GB" altLang="fi-FI" sz="2800"/>
              <a:t>when </a:t>
            </a:r>
            <a:r>
              <a:rPr lang="en-GB" altLang="fi-FI" sz="2800" smtClean="0"/>
              <a:t>shuffling</a:t>
            </a:r>
            <a:r>
              <a:rPr lang="en-GB" altLang="fi-FI" sz="2800" dirty="0"/>
              <a:t>	and caching data</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Using the </a:t>
            </a:r>
            <a:r>
              <a:rPr lang="en-GB" altLang="fi-FI" dirty="0" err="1"/>
              <a:t>kryo</a:t>
            </a:r>
            <a:r>
              <a:rPr lang="en-GB" altLang="fi-FI" dirty="0"/>
              <a:t> </a:t>
            </a:r>
            <a:r>
              <a:rPr lang="en-GB" altLang="fi-FI" dirty="0" err="1"/>
              <a:t>serializer</a:t>
            </a:r>
            <a:r>
              <a:rPr lang="en-GB" altLang="fi-FI" dirty="0"/>
              <a:t> is often faster</a:t>
            </a:r>
          </a:p>
          <a:p>
            <a:pPr marL="1511300" lvl="2" indent="-5715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solidFill>
                  <a:schemeClr val="tx1"/>
                </a:solidFill>
              </a:rPr>
              <a:t>Almost 10x </a:t>
            </a:r>
            <a:r>
              <a:rPr lang="en-GB" altLang="fi-FI" sz="2800" dirty="0" smtClean="0">
                <a:solidFill>
                  <a:schemeClr val="tx1"/>
                </a:solidFill>
              </a:rPr>
              <a:t>faster than default Java</a:t>
            </a:r>
          </a:p>
          <a:p>
            <a:pPr marL="539750" lvl="1"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dirty="0">
              <a:solidFill>
                <a:schemeClr val="tx1"/>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a:t>Cache format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dirty="0"/>
              <a:t>By default Spark will cache data using MEMORY_ONLY level de-serialized JVM objects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t>MEMORY_AND_DISK can avoid expensive re-computations</a:t>
            </a: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9E2A1EBC-60FE-44F5-9065-EFF1EA11EC5F}" type="slidenum">
              <a:rPr lang="en-GB" altLang="fi-FI"/>
              <a:pPr/>
              <a:t>64</a:t>
            </a:fld>
            <a:endParaRPr lang="en-GB" altLang="fi-FI"/>
          </a:p>
        </p:txBody>
      </p:sp>
      <p:sp>
        <p:nvSpPr>
          <p:cNvPr id="5939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Things to remember!</a:t>
            </a:r>
            <a:endParaRPr lang="en-GB" altLang="fi-FI" dirty="0">
              <a:solidFill>
                <a:srgbClr val="CC0000"/>
              </a:solidFill>
              <a:latin typeface="GFS Neohellenic" charset="0"/>
            </a:endParaRPr>
          </a:p>
        </p:txBody>
      </p:sp>
      <p:sp>
        <p:nvSpPr>
          <p:cNvPr id="59394" name="Rectangle 2"/>
          <p:cNvSpPr>
            <a:spLocks noGrp="1" noChangeArrowheads="1"/>
          </p:cNvSpPr>
          <p:nvPr>
            <p:ph type="body" idx="1"/>
          </p:nvPr>
        </p:nvSpPr>
        <p:spPr>
          <a:xfrm>
            <a:off x="503238" y="1265237"/>
            <a:ext cx="8651874"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RDDs are expensive</a:t>
            </a:r>
            <a:r>
              <a:rPr lang="en-GB" altLang="fi-FI" sz="2800" dirty="0" smtClean="0">
                <a:latin typeface="GFS Neohellenic" charset="0"/>
              </a:rPr>
              <a:t> when</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smtClean="0">
                <a:latin typeface="GFS Neohellenic" charset="0"/>
              </a:rPr>
              <a:t>Serialize </a:t>
            </a:r>
            <a:r>
              <a:rPr lang="en-GB" altLang="fi-FI" sz="2400" dirty="0">
                <a:latin typeface="GFS Neohellenic" charset="0"/>
              </a:rPr>
              <a:t>/ De-serialize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a:latin typeface="GFS Neohellenic" charset="0"/>
              </a:rPr>
              <a:t>Write to </a:t>
            </a:r>
            <a:r>
              <a:rPr lang="en-GB" altLang="fi-FI" sz="2400" dirty="0" smtClean="0">
                <a:latin typeface="GFS Neohellenic" charset="0"/>
              </a:rPr>
              <a:t>disk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smtClean="0">
                <a:latin typeface="GFS Neohellenic" charset="0"/>
              </a:rPr>
              <a:t>Network transfer</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800" b="1" dirty="0" smtClean="0">
                <a:latin typeface="GFS Neohellenic" charset="0"/>
              </a:rPr>
              <a:t>RDDs </a:t>
            </a:r>
            <a:r>
              <a:rPr lang="en-GB" altLang="fi-FI" sz="2800" b="1" dirty="0">
                <a:latin typeface="GFS Neohellenic" charset="0"/>
              </a:rPr>
              <a:t>are </a:t>
            </a:r>
            <a:r>
              <a:rPr lang="en-GB" altLang="fi-FI" sz="2800" b="1" dirty="0" smtClean="0">
                <a:latin typeface="GFS Neohellenic" charset="0"/>
              </a:rPr>
              <a:t>cheap </a:t>
            </a:r>
            <a:r>
              <a:rPr lang="en-GB" altLang="fi-FI" sz="2800" dirty="0" smtClean="0">
                <a:latin typeface="GFS Neohellenic" charset="0"/>
              </a:rPr>
              <a:t>when</a:t>
            </a:r>
            <a:endParaRPr lang="en-GB" altLang="fi-FI" sz="2800"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a:latin typeface="GFS Neohellenic" charset="0"/>
              </a:rPr>
              <a:t>No serialization</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a:latin typeface="GFS Neohellenic" charset="0"/>
              </a:rPr>
              <a:t>No Disk IO</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r>
              <a:rPr lang="en-GB" altLang="fi-FI" sz="2400" dirty="0" smtClean="0">
                <a:latin typeface="GFS Neohellenic" charset="0"/>
              </a:rPr>
              <a:t>Pipelined</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Lst>
            </a:pPr>
            <a:endParaRPr lang="en-GB" altLang="fi-FI" sz="2400" dirty="0" smtClean="0">
              <a:latin typeface="GFS Neohellenic" charset="0"/>
            </a:endParaRPr>
          </a:p>
          <a:p>
            <a:pPr>
              <a:lnSpc>
                <a:spcPct val="69000"/>
              </a:lnSpc>
              <a:buSzPct val="45000"/>
            </a:pPr>
            <a:r>
              <a:rPr lang="en-GB" altLang="fi-FI" sz="2400" b="1" dirty="0"/>
              <a:t>Be </a:t>
            </a:r>
            <a:r>
              <a:rPr lang="en-GB" altLang="fi-FI" sz="2400" b="1" dirty="0" smtClean="0"/>
              <a:t>careful! </a:t>
            </a:r>
          </a:p>
          <a:p>
            <a:pPr>
              <a:lnSpc>
                <a:spcPct val="69000"/>
              </a:lnSpc>
              <a:buSzPct val="45000"/>
            </a:pPr>
            <a:r>
              <a:rPr lang="en-GB" altLang="fi-FI" sz="2400" dirty="0" smtClean="0"/>
              <a:t>It </a:t>
            </a:r>
            <a:r>
              <a:rPr lang="en-GB" altLang="fi-FI" sz="2400" dirty="0"/>
              <a:t>is easy to build an </a:t>
            </a:r>
            <a:r>
              <a:rPr lang="en-GB" altLang="fi-FI" sz="2400" dirty="0" smtClean="0"/>
              <a:t>inefficient </a:t>
            </a:r>
            <a:r>
              <a:rPr lang="en-GB" altLang="fi-FI" sz="2400" dirty="0"/>
              <a:t>RDD </a:t>
            </a:r>
            <a:r>
              <a:rPr lang="en-GB" altLang="fi-FI" sz="2400" dirty="0" smtClean="0"/>
              <a:t>lineage</a:t>
            </a:r>
          </a:p>
          <a:p>
            <a:pPr lvl="1">
              <a:lnSpc>
                <a:spcPct val="106000"/>
              </a:lnSpc>
              <a:buSzPct val="75000"/>
            </a:pPr>
            <a:r>
              <a:rPr lang="en-GB" altLang="fi-FI" sz="2400" i="1" dirty="0" err="1" smtClean="0"/>
              <a:t>rdd.groupBy</a:t>
            </a:r>
            <a:r>
              <a:rPr lang="en-GB" altLang="fi-FI" sz="2400" i="1" dirty="0" smtClean="0"/>
              <a:t>().filter() </a:t>
            </a:r>
            <a:r>
              <a:rPr lang="en-GB" altLang="fi-FI" sz="2400" dirty="0" smtClean="0"/>
              <a:t>more expensive </a:t>
            </a:r>
            <a:r>
              <a:rPr lang="en-GB" altLang="fi-FI" sz="2400" i="1" dirty="0" err="1" smtClean="0"/>
              <a:t>rdd.filter</a:t>
            </a:r>
            <a:r>
              <a:rPr lang="en-GB" altLang="fi-FI" sz="2400" i="1" dirty="0"/>
              <a:t>().</a:t>
            </a:r>
            <a:r>
              <a:rPr lang="en-GB" altLang="fi-FI" sz="2400" i="1" dirty="0" err="1"/>
              <a:t>groupBy</a:t>
            </a:r>
            <a:r>
              <a:rPr lang="en-GB" altLang="fi-FI" sz="2400" i="1" dirty="0"/>
              <a:t>()</a:t>
            </a:r>
          </a:p>
          <a:p>
            <a:pPr marL="139700" indent="0">
              <a:lnSpc>
                <a:spcPct val="69000"/>
              </a:lnSpc>
              <a:buSzPct val="75000"/>
              <a:tabLst>
                <a:tab pos="449263" algn="l"/>
                <a:tab pos="898525" algn="l"/>
                <a:tab pos="1347788" algn="l"/>
                <a:tab pos="1797050" algn="l"/>
                <a:tab pos="2246313" algn="l"/>
                <a:tab pos="2695575" algn="l"/>
                <a:tab pos="3144838" algn="l"/>
                <a:tab pos="3594100" algn="l"/>
                <a:tab pos="4043363" algn="l"/>
              </a:tabLst>
            </a:pPr>
            <a:endParaRPr lang="en-GB" altLang="fi-FI" sz="2800" dirty="0">
              <a:latin typeface="GFS Neohellenic" charset="0"/>
            </a:endParaRPr>
          </a:p>
          <a:p>
            <a:pPr marL="831850" lvl="1"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a:p>
            <a:pPr marL="831850" lvl="1"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75"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21407484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Wrapping up</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smtClean="0">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"spark://139.91.183.88:7077"</a:t>
            </a: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323"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654"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690"/>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691"/>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692"/>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693"/>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694"/>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695"/>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Tree>
    <p:extLst>
      <p:ext uri="{BB962C8B-B14F-4D97-AF65-F5344CB8AC3E}">
        <p14:creationId xmlns:p14="http://schemas.microsoft.com/office/powerpoint/2010/main" val="21815173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RDD[List[String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706"/>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707"/>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708"/>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709"/>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710"/>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711"/>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712"/>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713"/>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714"/>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715"/>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18" name="Shape 716"/>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19" name="Shape 717"/>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0" name="Shape 718"/>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1" name="Shape 719"/>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sp>
        <p:nvSpPr>
          <p:cNvPr id="22" name="Shape 720"/>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23" name="Shape 721"/>
          <p:cNvSpPr txBox="1"/>
          <p:nvPr/>
        </p:nvSpPr>
        <p:spPr>
          <a:xfrm>
            <a:off x="2787463" y="5573752"/>
            <a:ext cx="801439"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Tree>
    <p:extLst>
      <p:ext uri="{BB962C8B-B14F-4D97-AF65-F5344CB8AC3E}">
        <p14:creationId xmlns:p14="http://schemas.microsoft.com/office/powerpoint/2010/main" val="15594917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RDD[List[String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	.map(word=&gt;(word, 1)))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732"/>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733"/>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734"/>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735"/>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736"/>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737"/>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738"/>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739"/>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740"/>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741"/>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742"/>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743"/>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744"/>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745"/>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746"/>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23" name="Shape 747"/>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4" name="Shape 748"/>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5" name="Shape 749"/>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6" name="Shape 750"/>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7" name="Shape 751"/>
          <p:cNvCxnSpPr>
            <a:stCxn id="14" idx="3"/>
            <a:endCxn id="19"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8" name="Shape 752"/>
          <p:cNvCxnSpPr>
            <a:stCxn id="15" idx="3"/>
            <a:endCxn id="20"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29" name="Shape 753"/>
          <p:cNvCxnSpPr>
            <a:stCxn id="16" idx="3"/>
            <a:endCxn id="21"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30" name="Shape 754"/>
          <p:cNvCxnSpPr>
            <a:stCxn id="17" idx="3"/>
            <a:endCxn id="22"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sp>
        <p:nvSpPr>
          <p:cNvPr id="31" name="Shape 755"/>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32" name="Shape 756"/>
          <p:cNvSpPr txBox="1"/>
          <p:nvPr/>
        </p:nvSpPr>
        <p:spPr>
          <a:xfrm>
            <a:off x="2787461" y="5573752"/>
            <a:ext cx="872133"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33" name="Shape 757"/>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Tree>
    <p:extLst>
      <p:ext uri="{BB962C8B-B14F-4D97-AF65-F5344CB8AC3E}">
        <p14:creationId xmlns:p14="http://schemas.microsoft.com/office/powerpoint/2010/main" val="34614064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smtClean="0">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RDD[List[String</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map(word=&gt;(word, 1)))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err="1">
                <a:latin typeface="Courier New"/>
                <a:ea typeface="Courier New"/>
                <a:cs typeface="Courier New"/>
                <a:sym typeface="Courier New"/>
              </a:rPr>
              <a:t>reduceByKey</a:t>
            </a:r>
            <a:r>
              <a:rPr lang="en-US" sz="1400" b="1" dirty="0">
                <a:latin typeface="Courier New"/>
                <a:ea typeface="Courier New"/>
                <a:cs typeface="Courier New"/>
                <a:sym typeface="Courier New"/>
              </a:rPr>
              <a:t>(_ + _)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768"/>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769"/>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770"/>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771"/>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772"/>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773"/>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774"/>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775"/>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776"/>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777"/>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778"/>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779"/>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780"/>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781"/>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782"/>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3" name="Shape 783"/>
          <p:cNvSpPr/>
          <p:nvPr/>
        </p:nvSpPr>
        <p:spPr>
          <a:xfrm>
            <a:off x="5663881" y="4706758"/>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4" name="Shape 784"/>
          <p:cNvSpPr/>
          <p:nvPr/>
        </p:nvSpPr>
        <p:spPr>
          <a:xfrm>
            <a:off x="5741424" y="478430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5" name="Shape 785"/>
          <p:cNvSpPr/>
          <p:nvPr/>
        </p:nvSpPr>
        <p:spPr>
          <a:xfrm>
            <a:off x="5741424"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6" name="Shape 786"/>
          <p:cNvSpPr/>
          <p:nvPr/>
        </p:nvSpPr>
        <p:spPr>
          <a:xfrm>
            <a:off x="5741424" y="523445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27" name="Shape 787"/>
          <p:cNvCxnSpPr>
            <a:stCxn id="19" idx="3"/>
            <a:endCxn id="24" idx="1"/>
          </p:cNvCxnSpPr>
          <p:nvPr/>
        </p:nvCxnSpPr>
        <p:spPr>
          <a:xfrm>
            <a:off x="4898238" y="4756317"/>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8" name="Shape 788"/>
          <p:cNvCxnSpPr/>
          <p:nvPr/>
        </p:nvCxnSpPr>
        <p:spPr>
          <a:xfrm>
            <a:off x="4898142" y="4784303"/>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29" name="Shape 789"/>
          <p:cNvCxnSpPr>
            <a:stCxn id="20" idx="3"/>
            <a:endCxn id="24" idx="1"/>
          </p:cNvCxnSpPr>
          <p:nvPr/>
        </p:nvCxnSpPr>
        <p:spPr>
          <a:xfrm rot="10800000" flipH="1">
            <a:off x="4898238" y="4872737"/>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30" name="Shape 790"/>
          <p:cNvCxnSpPr>
            <a:stCxn id="19" idx="3"/>
            <a:endCxn id="25" idx="1"/>
          </p:cNvCxnSpPr>
          <p:nvPr/>
        </p:nvCxnSpPr>
        <p:spPr>
          <a:xfrm>
            <a:off x="4898238" y="4756318"/>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31" name="Shape 791"/>
          <p:cNvCxnSpPr>
            <a:stCxn id="20" idx="3"/>
            <a:endCxn id="25" idx="1"/>
          </p:cNvCxnSpPr>
          <p:nvPr/>
        </p:nvCxnSpPr>
        <p:spPr>
          <a:xfrm>
            <a:off x="4898238" y="498039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2" name="Shape 792"/>
          <p:cNvCxnSpPr>
            <a:stCxn id="20" idx="3"/>
            <a:endCxn id="26" idx="1"/>
          </p:cNvCxnSpPr>
          <p:nvPr/>
        </p:nvCxnSpPr>
        <p:spPr>
          <a:xfrm>
            <a:off x="4898238" y="4980390"/>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33" name="Shape 793"/>
          <p:cNvCxnSpPr>
            <a:stCxn id="21" idx="3"/>
            <a:endCxn id="24" idx="1"/>
          </p:cNvCxnSpPr>
          <p:nvPr/>
        </p:nvCxnSpPr>
        <p:spPr>
          <a:xfrm rot="10800000" flipH="1">
            <a:off x="4898238" y="4872845"/>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34" name="Shape 794"/>
          <p:cNvCxnSpPr>
            <a:stCxn id="21" idx="3"/>
            <a:endCxn id="26" idx="1"/>
          </p:cNvCxnSpPr>
          <p:nvPr/>
        </p:nvCxnSpPr>
        <p:spPr>
          <a:xfrm>
            <a:off x="4898238" y="5206468"/>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5" name="Shape 795"/>
          <p:cNvCxnSpPr>
            <a:endCxn id="25" idx="1"/>
          </p:cNvCxnSpPr>
          <p:nvPr/>
        </p:nvCxnSpPr>
        <p:spPr>
          <a:xfrm rot="10800000" flipH="1">
            <a:off x="4898065" y="5096805"/>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36" name="Shape 796"/>
          <p:cNvCxnSpPr>
            <a:stCxn id="22" idx="3"/>
            <a:endCxn id="26" idx="1"/>
          </p:cNvCxnSpPr>
          <p:nvPr/>
        </p:nvCxnSpPr>
        <p:spPr>
          <a:xfrm rot="10800000" flipH="1">
            <a:off x="4898238" y="5322963"/>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37" name="Shape 797"/>
          <p:cNvCxnSpPr>
            <a:stCxn id="22" idx="3"/>
            <a:endCxn id="25" idx="1"/>
          </p:cNvCxnSpPr>
          <p:nvPr/>
        </p:nvCxnSpPr>
        <p:spPr>
          <a:xfrm rot="10800000" flipH="1">
            <a:off x="4898238" y="5096744"/>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38" name="Shape 798"/>
          <p:cNvCxnSpPr>
            <a:stCxn id="22" idx="3"/>
            <a:endCxn id="24" idx="1"/>
          </p:cNvCxnSpPr>
          <p:nvPr/>
        </p:nvCxnSpPr>
        <p:spPr>
          <a:xfrm rot="10800000" flipH="1">
            <a:off x="4898238" y="4872758"/>
            <a:ext cx="843111" cy="557113"/>
          </a:xfrm>
          <a:prstGeom prst="straightConnector1">
            <a:avLst/>
          </a:prstGeom>
          <a:noFill/>
          <a:ln w="25400" cap="flat" cmpd="sng">
            <a:solidFill>
              <a:srgbClr val="00B050"/>
            </a:solidFill>
            <a:prstDash val="solid"/>
            <a:round/>
            <a:headEnd type="none" w="med" len="med"/>
            <a:tailEnd type="triangle" w="lg" len="lg"/>
          </a:ln>
        </p:spPr>
      </p:cxnSp>
      <p:cxnSp>
        <p:nvCxnSpPr>
          <p:cNvPr id="39" name="Shape 799"/>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0" name="Shape 800"/>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1" name="Shape 801"/>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2" name="Shape 802"/>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3" name="Shape 803"/>
          <p:cNvCxnSpPr>
            <a:stCxn id="14" idx="3"/>
            <a:endCxn id="19"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4" name="Shape 804"/>
          <p:cNvCxnSpPr>
            <a:stCxn id="15" idx="3"/>
            <a:endCxn id="20"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5" name="Shape 805"/>
          <p:cNvCxnSpPr>
            <a:stCxn id="16" idx="3"/>
            <a:endCxn id="21"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6" name="Shape 806"/>
          <p:cNvCxnSpPr>
            <a:stCxn id="17" idx="3"/>
            <a:endCxn id="22"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sp>
        <p:nvSpPr>
          <p:cNvPr id="47" name="Shape 807"/>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48" name="Shape 808"/>
          <p:cNvSpPr txBox="1"/>
          <p:nvPr/>
        </p:nvSpPr>
        <p:spPr>
          <a:xfrm>
            <a:off x="2787460" y="5573752"/>
            <a:ext cx="83839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49" name="Shape 809"/>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
        <p:nvSpPr>
          <p:cNvPr id="50" name="Shape 810"/>
          <p:cNvSpPr txBox="1"/>
          <p:nvPr/>
        </p:nvSpPr>
        <p:spPr>
          <a:xfrm>
            <a:off x="5374704" y="5584670"/>
            <a:ext cx="130522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reduceByKey</a:t>
            </a:r>
          </a:p>
        </p:txBody>
      </p:sp>
    </p:spTree>
    <p:extLst>
      <p:ext uri="{BB962C8B-B14F-4D97-AF65-F5344CB8AC3E}">
        <p14:creationId xmlns:p14="http://schemas.microsoft.com/office/powerpoint/2010/main" val="23756547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69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330761" lvl="1" indent="-5250">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a:t>
            </a:r>
            <a:r>
              <a:rPr lang="en-US" sz="1400" b="1" dirty="0" err="1" smtClean="0">
                <a:latin typeface="Courier New"/>
                <a:ea typeface="Courier New"/>
                <a:cs typeface="Courier New"/>
                <a:sym typeface="Courier New"/>
              </a:rPr>
              <a:t>setAppName</a:t>
            </a:r>
            <a:r>
              <a:rPr lang="en-US" sz="1400" b="1" dirty="0" smtClean="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WordCount</a:t>
            </a:r>
            <a:r>
              <a:rPr lang="en-US" sz="1400" b="1" dirty="0">
                <a:solidFill>
                  <a:srgbClr val="FF0000"/>
                </a:solidFill>
                <a:latin typeface="Courier New"/>
                <a:ea typeface="Courier New"/>
                <a:cs typeface="Courier New"/>
                <a:sym typeface="Courier New"/>
              </a:rPr>
              <a: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setMaster</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"spark://</a:t>
            </a:r>
            <a:r>
              <a:rPr lang="en-US" sz="1400" b="1" dirty="0" smtClean="0">
                <a:solidFill>
                  <a:srgbClr val="FF0000"/>
                </a:solidFill>
                <a:latin typeface="Courier New"/>
                <a:ea typeface="Courier New"/>
                <a:cs typeface="Courier New"/>
                <a:sym typeface="Courier New"/>
              </a:rPr>
              <a:t>139.91.183.88:7077"</a:t>
            </a:r>
            <a:r>
              <a:rPr lang="en-US" sz="1400" b="1" dirty="0" smtClean="0">
                <a:latin typeface="Courier New"/>
                <a:ea typeface="Courier New"/>
                <a:cs typeface="Courier New"/>
                <a:sym typeface="Courier New"/>
              </a:rPr>
              <a:t>) </a:t>
            </a:r>
            <a:endParaRPr lang="en-US" sz="1400" b="1" dirty="0">
              <a:latin typeface="Courier New"/>
              <a:ea typeface="Courier New"/>
              <a:cs typeface="Courier New"/>
              <a:sym typeface="Courier New"/>
            </a:endParaRPr>
          </a:p>
          <a:p>
            <a:pPr marL="330761" lvl="1" indent="-5250">
              <a:spcBef>
                <a:spcPts val="265"/>
              </a:spcBef>
              <a:spcAft>
                <a:spcPts val="0"/>
              </a:spcAft>
              <a:buClr>
                <a:schemeClr val="dk1"/>
              </a:buClr>
              <a:buSzPct val="25000"/>
            </a:pPr>
            <a:r>
              <a:rPr lang="en-US" sz="1400" b="1" dirty="0" err="1">
                <a:solidFill>
                  <a:srgbClr val="004080"/>
                </a:solidFill>
                <a:latin typeface="Courier New"/>
                <a:ea typeface="Courier New"/>
                <a:cs typeface="Courier New"/>
                <a:sym typeface="Courier New"/>
              </a:rPr>
              <a:t>val</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sc</a:t>
            </a:r>
            <a:r>
              <a:rPr lang="en-US" sz="1400" b="1" dirty="0">
                <a:latin typeface="Courier New"/>
                <a:ea typeface="Courier New"/>
                <a:cs typeface="Courier New"/>
                <a:sym typeface="Courier New"/>
              </a:rPr>
              <a:t> = </a:t>
            </a:r>
            <a:r>
              <a:rPr lang="en-US" sz="1400" b="1" dirty="0">
                <a:solidFill>
                  <a:srgbClr val="004080"/>
                </a:solidFill>
                <a:latin typeface="Courier New"/>
                <a:ea typeface="Courier New"/>
                <a:cs typeface="Courier New"/>
                <a:sym typeface="Courier New"/>
              </a:rPr>
              <a:t>new</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SparkContext</a:t>
            </a:r>
            <a:r>
              <a:rPr lang="en-US" sz="1400" b="1" dirty="0">
                <a:latin typeface="Courier New"/>
                <a:ea typeface="Courier New"/>
                <a:cs typeface="Courier New"/>
                <a:sym typeface="Courier New"/>
              </a:rPr>
              <a:t>(</a:t>
            </a:r>
            <a:r>
              <a:rPr lang="en-US" sz="1400" b="1" dirty="0" err="1">
                <a:latin typeface="Courier New"/>
                <a:ea typeface="Courier New"/>
                <a:cs typeface="Courier New"/>
                <a:sym typeface="Courier New"/>
              </a:rPr>
              <a:t>conf</a:t>
            </a:r>
            <a:r>
              <a:rPr lang="en-US" sz="1400" b="1" dirty="0">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err="1">
                <a:latin typeface="Courier New"/>
                <a:ea typeface="Courier New"/>
                <a:cs typeface="Courier New"/>
                <a:sym typeface="Courier New"/>
              </a:rPr>
              <a:t>sc.textFile</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a:t>
            </a:r>
            <a:r>
              <a:rPr lang="en-US" sz="1400" b="1" dirty="0" err="1">
                <a:solidFill>
                  <a:srgbClr val="FF0000"/>
                </a:solidFill>
                <a:latin typeface="Courier New"/>
                <a:ea typeface="Courier New"/>
                <a:cs typeface="Courier New"/>
                <a:sym typeface="Courier New"/>
              </a:rPr>
              <a:t>hdfs</a:t>
            </a:r>
            <a:r>
              <a:rPr lang="en-US" sz="1400" b="1" dirty="0">
                <a:solidFill>
                  <a:srgbClr val="FF0000"/>
                </a:solidFill>
                <a:latin typeface="Courier New"/>
                <a:ea typeface="Courier New"/>
                <a:cs typeface="Courier New"/>
                <a:sym typeface="Courier New"/>
              </a:rPr>
              <a:t>://139.91.183.88:9000/data/food.txt"</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RDD[String</a:t>
            </a:r>
            <a:r>
              <a:rPr lang="en-US" sz="1400" b="1" dirty="0">
                <a:solidFill>
                  <a:srgbClr val="00B0F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err="1">
                <a:latin typeface="Courier New"/>
                <a:ea typeface="Courier New"/>
                <a:cs typeface="Courier New"/>
                <a:sym typeface="Courier New"/>
              </a:rPr>
              <a:t>flatMap</a:t>
            </a:r>
            <a:r>
              <a:rPr lang="en-US" sz="1400" b="1" dirty="0">
                <a:latin typeface="Courier New"/>
                <a:ea typeface="Courier New"/>
                <a:cs typeface="Courier New"/>
                <a:sym typeface="Courier New"/>
              </a:rPr>
              <a:t>(line=&gt;</a:t>
            </a:r>
            <a:r>
              <a:rPr lang="en-US" sz="1400" b="1" dirty="0" err="1">
                <a:latin typeface="Courier New"/>
                <a:ea typeface="Courier New"/>
                <a:cs typeface="Courier New"/>
                <a:sym typeface="Courier New"/>
              </a:rPr>
              <a:t>line.split</a:t>
            </a:r>
            <a:r>
              <a:rPr lang="en-US" sz="1400" b="1" dirty="0">
                <a:latin typeface="Courier New"/>
                <a:ea typeface="Courier New"/>
                <a:cs typeface="Courier New"/>
                <a:sym typeface="Courier New"/>
              </a:rPr>
              <a:t>(</a:t>
            </a:r>
            <a:r>
              <a:rPr lang="en-US" sz="1400" b="1" dirty="0">
                <a:solidFill>
                  <a:srgbClr val="FF0000"/>
                </a:solidFill>
                <a:latin typeface="Courier New"/>
                <a:ea typeface="Courier New"/>
                <a:cs typeface="Courier New"/>
                <a:sym typeface="Courier New"/>
              </a:rPr>
              <a:t>" "</a:t>
            </a:r>
            <a:r>
              <a:rPr lang="en-US" sz="1400" b="1" dirty="0">
                <a:latin typeface="Courier New"/>
                <a:ea typeface="Courier New"/>
                <a:cs typeface="Courier New"/>
                <a:sym typeface="Courier New"/>
              </a:rPr>
              <a:t>)) 			</a:t>
            </a:r>
            <a:r>
              <a:rPr lang="en-US" sz="1400" b="1" dirty="0">
                <a:solidFill>
                  <a:srgbClr val="00B0F0"/>
                </a:solidFill>
                <a:latin typeface="Courier New"/>
                <a:ea typeface="Courier New"/>
                <a:cs typeface="Courier New"/>
                <a:sym typeface="Courier New"/>
              </a:rPr>
              <a:t> 				RDD[List[String]]</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map(word=&gt;(word, 1))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r>
              <a:rPr lang="en-US" sz="1400" b="1" dirty="0" smtClean="0">
                <a:latin typeface="Courier New"/>
                <a:ea typeface="Courier New"/>
                <a:cs typeface="Courier New"/>
                <a:sym typeface="Courier New"/>
              </a:rPr>
              <a:t>	.</a:t>
            </a:r>
            <a:r>
              <a:rPr lang="en-US" sz="1400" b="1" dirty="0" err="1">
                <a:latin typeface="Courier New"/>
                <a:ea typeface="Courier New"/>
                <a:cs typeface="Courier New"/>
                <a:sym typeface="Courier New"/>
              </a:rPr>
              <a:t>reduceByKey</a:t>
            </a:r>
            <a:r>
              <a:rPr lang="en-US" sz="1400" b="1" dirty="0">
                <a:latin typeface="Courier New"/>
                <a:ea typeface="Courier New"/>
                <a:cs typeface="Courier New"/>
                <a:sym typeface="Courier New"/>
              </a:rPr>
              <a:t>(_ + _)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RDD</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smtClean="0">
                <a:latin typeface="Courier New"/>
                <a:ea typeface="Courier New"/>
                <a:cs typeface="Courier New"/>
                <a:sym typeface="Courier New"/>
              </a:rPr>
              <a:t>	</a:t>
            </a:r>
            <a:r>
              <a:rPr lang="en-US" sz="1400" b="1" dirty="0">
                <a:latin typeface="Courier New"/>
                <a:ea typeface="Courier New"/>
                <a:cs typeface="Courier New"/>
                <a:sym typeface="Courier New"/>
              </a:rPr>
              <a:t>	.collect()						</a:t>
            </a:r>
            <a:r>
              <a:rPr lang="en-US" sz="1400" b="1" dirty="0">
                <a:solidFill>
                  <a:srgbClr val="00B0F0"/>
                </a:solidFill>
                <a:latin typeface="Courier New"/>
                <a:ea typeface="Courier New"/>
                <a:cs typeface="Courier New"/>
                <a:sym typeface="Courier New"/>
              </a:rPr>
              <a:t> 						</a:t>
            </a:r>
            <a:r>
              <a:rPr lang="en-US" sz="1400" b="1" dirty="0" smtClean="0">
                <a:solidFill>
                  <a:srgbClr val="00B0F0"/>
                </a:solidFill>
                <a:latin typeface="Courier New"/>
                <a:ea typeface="Courier New"/>
                <a:cs typeface="Courier New"/>
                <a:sym typeface="Courier New"/>
              </a:rPr>
              <a:t>Array</a:t>
            </a:r>
            <a:r>
              <a:rPr lang="en-US" sz="1400" b="1" dirty="0">
                <a:solidFill>
                  <a:srgbClr val="00B0F0"/>
                </a:solidFill>
                <a:latin typeface="Courier New"/>
                <a:ea typeface="Courier New"/>
                <a:cs typeface="Courier New"/>
                <a:sym typeface="Courier New"/>
              </a:rPr>
              <a:t>[(String, </a:t>
            </a:r>
            <a:r>
              <a:rPr lang="en-US" sz="1400" b="1" dirty="0" err="1">
                <a:solidFill>
                  <a:srgbClr val="00B0F0"/>
                </a:solidFill>
                <a:latin typeface="Courier New"/>
                <a:ea typeface="Courier New"/>
                <a:cs typeface="Courier New"/>
                <a:sym typeface="Courier New"/>
              </a:rPr>
              <a:t>Int</a:t>
            </a:r>
            <a:r>
              <a:rPr lang="en-US" sz="1400" b="1" dirty="0">
                <a:solidFill>
                  <a:srgbClr val="00B0F0"/>
                </a:solidFill>
                <a:latin typeface="Courier New"/>
                <a:ea typeface="Courier New"/>
                <a:cs typeface="Courier New"/>
                <a:sym typeface="Courier New"/>
              </a:rPr>
              <a:t>)]</a:t>
            </a:r>
          </a:p>
          <a:p>
            <a:pPr marL="330761" lvl="1" indent="-5250">
              <a:spcBef>
                <a:spcPts val="265"/>
              </a:spcBef>
              <a:spcAft>
                <a:spcPts val="0"/>
              </a:spcAft>
              <a:buClr>
                <a:schemeClr val="dk1"/>
              </a:buClr>
              <a:buSzPct val="25000"/>
            </a:pPr>
            <a:r>
              <a:rPr lang="en-US" sz="1400" b="1" dirty="0">
                <a:latin typeface="Courier New"/>
                <a:ea typeface="Courier New"/>
                <a:cs typeface="Courier New"/>
                <a:sym typeface="Courier New"/>
              </a:rPr>
              <a:t>	</a:t>
            </a:r>
          </a:p>
          <a:p>
            <a:pPr marL="330761" lvl="1" indent="-5250">
              <a:spcBef>
                <a:spcPts val="265"/>
              </a:spcBef>
              <a:spcAft>
                <a:spcPts val="0"/>
              </a:spcAft>
              <a:buClr>
                <a:schemeClr val="dk1"/>
              </a:buClr>
              <a:buSzPct val="25000"/>
            </a:pPr>
            <a:endParaRPr lang="en-US" sz="1400" b="1" dirty="0">
              <a:solidFill>
                <a:schemeClr val="dk1"/>
              </a:solidFill>
              <a:ea typeface="Arial"/>
              <a:cs typeface="Arial"/>
              <a:sym typeface="Arial"/>
            </a:endParaRPr>
          </a:p>
          <a:p>
            <a:pPr marL="0" indent="0">
              <a:spcBef>
                <a:spcPts val="331"/>
              </a:spcBef>
              <a:spcAft>
                <a:spcPts val="0"/>
              </a:spcAft>
              <a:buClr>
                <a:schemeClr val="dk1"/>
              </a:buClr>
              <a:buSzPct val="25000"/>
            </a:pPr>
            <a:endParaRPr lang="en-US" sz="18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8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821"/>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822"/>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823"/>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824"/>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825"/>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826"/>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827"/>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828"/>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829"/>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830"/>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831"/>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832"/>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833"/>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834"/>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835"/>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3" name="Shape 836"/>
          <p:cNvSpPr/>
          <p:nvPr/>
        </p:nvSpPr>
        <p:spPr>
          <a:xfrm>
            <a:off x="5663881" y="4706758"/>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4" name="Shape 837"/>
          <p:cNvSpPr/>
          <p:nvPr/>
        </p:nvSpPr>
        <p:spPr>
          <a:xfrm>
            <a:off x="5741424" y="478430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5" name="Shape 838"/>
          <p:cNvSpPr/>
          <p:nvPr/>
        </p:nvSpPr>
        <p:spPr>
          <a:xfrm>
            <a:off x="5741424"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6" name="Shape 839"/>
          <p:cNvSpPr/>
          <p:nvPr/>
        </p:nvSpPr>
        <p:spPr>
          <a:xfrm>
            <a:off x="5741424" y="523445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27" name="Shape 840"/>
          <p:cNvCxnSpPr>
            <a:stCxn id="19" idx="3"/>
            <a:endCxn id="24" idx="1"/>
          </p:cNvCxnSpPr>
          <p:nvPr/>
        </p:nvCxnSpPr>
        <p:spPr>
          <a:xfrm>
            <a:off x="4898238" y="4756317"/>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8" name="Shape 841"/>
          <p:cNvCxnSpPr/>
          <p:nvPr/>
        </p:nvCxnSpPr>
        <p:spPr>
          <a:xfrm>
            <a:off x="4898142" y="4784303"/>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29" name="Shape 842"/>
          <p:cNvCxnSpPr>
            <a:stCxn id="20" idx="3"/>
            <a:endCxn id="24" idx="1"/>
          </p:cNvCxnSpPr>
          <p:nvPr/>
        </p:nvCxnSpPr>
        <p:spPr>
          <a:xfrm rot="10800000" flipH="1">
            <a:off x="4898238" y="4872737"/>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30" name="Shape 843"/>
          <p:cNvCxnSpPr>
            <a:stCxn id="19" idx="3"/>
            <a:endCxn id="25" idx="1"/>
          </p:cNvCxnSpPr>
          <p:nvPr/>
        </p:nvCxnSpPr>
        <p:spPr>
          <a:xfrm>
            <a:off x="4898238" y="4756318"/>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31" name="Shape 844"/>
          <p:cNvCxnSpPr>
            <a:stCxn id="20" idx="3"/>
            <a:endCxn id="25" idx="1"/>
          </p:cNvCxnSpPr>
          <p:nvPr/>
        </p:nvCxnSpPr>
        <p:spPr>
          <a:xfrm>
            <a:off x="4898238" y="498039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2" name="Shape 845"/>
          <p:cNvCxnSpPr>
            <a:stCxn id="20" idx="3"/>
            <a:endCxn id="26" idx="1"/>
          </p:cNvCxnSpPr>
          <p:nvPr/>
        </p:nvCxnSpPr>
        <p:spPr>
          <a:xfrm>
            <a:off x="4898238" y="4980390"/>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33" name="Shape 846"/>
          <p:cNvCxnSpPr>
            <a:stCxn id="21" idx="3"/>
            <a:endCxn id="24" idx="1"/>
          </p:cNvCxnSpPr>
          <p:nvPr/>
        </p:nvCxnSpPr>
        <p:spPr>
          <a:xfrm rot="10800000" flipH="1">
            <a:off x="4898238" y="4872845"/>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34" name="Shape 847"/>
          <p:cNvCxnSpPr>
            <a:stCxn id="21" idx="3"/>
            <a:endCxn id="26" idx="1"/>
          </p:cNvCxnSpPr>
          <p:nvPr/>
        </p:nvCxnSpPr>
        <p:spPr>
          <a:xfrm>
            <a:off x="4898238" y="5206468"/>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5" name="Shape 848"/>
          <p:cNvCxnSpPr>
            <a:endCxn id="25" idx="1"/>
          </p:cNvCxnSpPr>
          <p:nvPr/>
        </p:nvCxnSpPr>
        <p:spPr>
          <a:xfrm rot="10800000" flipH="1">
            <a:off x="4898065" y="5096805"/>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36" name="Shape 849"/>
          <p:cNvCxnSpPr>
            <a:stCxn id="22" idx="3"/>
            <a:endCxn id="26" idx="1"/>
          </p:cNvCxnSpPr>
          <p:nvPr/>
        </p:nvCxnSpPr>
        <p:spPr>
          <a:xfrm rot="10800000" flipH="1">
            <a:off x="4898238" y="5322963"/>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37" name="Shape 850"/>
          <p:cNvCxnSpPr>
            <a:stCxn id="22" idx="3"/>
            <a:endCxn id="25" idx="1"/>
          </p:cNvCxnSpPr>
          <p:nvPr/>
        </p:nvCxnSpPr>
        <p:spPr>
          <a:xfrm rot="10800000" flipH="1">
            <a:off x="4898238" y="5096744"/>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38" name="Shape 851"/>
          <p:cNvCxnSpPr>
            <a:stCxn id="22" idx="3"/>
            <a:endCxn id="24" idx="1"/>
          </p:cNvCxnSpPr>
          <p:nvPr/>
        </p:nvCxnSpPr>
        <p:spPr>
          <a:xfrm rot="10800000" flipH="1">
            <a:off x="4898238" y="4872758"/>
            <a:ext cx="843111" cy="557113"/>
          </a:xfrm>
          <a:prstGeom prst="straightConnector1">
            <a:avLst/>
          </a:prstGeom>
          <a:noFill/>
          <a:ln w="25400" cap="flat" cmpd="sng">
            <a:solidFill>
              <a:srgbClr val="00B050"/>
            </a:solidFill>
            <a:prstDash val="solid"/>
            <a:round/>
            <a:headEnd type="none" w="med" len="med"/>
            <a:tailEnd type="triangle" w="lg" len="lg"/>
          </a:ln>
        </p:spPr>
      </p:cxnSp>
      <p:sp>
        <p:nvSpPr>
          <p:cNvPr id="39" name="Shape 852"/>
          <p:cNvSpPr/>
          <p:nvPr/>
        </p:nvSpPr>
        <p:spPr>
          <a:xfrm>
            <a:off x="7068409"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40" name="Shape 853"/>
          <p:cNvCxnSpPr>
            <a:stCxn id="9" idx="3"/>
            <a:endCxn id="14"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1" name="Shape 854"/>
          <p:cNvCxnSpPr>
            <a:stCxn id="10" idx="3"/>
            <a:endCxn id="15"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2" name="Shape 855"/>
          <p:cNvCxnSpPr>
            <a:stCxn id="11" idx="3"/>
            <a:endCxn id="16"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3" name="Shape 856"/>
          <p:cNvCxnSpPr>
            <a:stCxn id="12" idx="3"/>
            <a:endCxn id="17"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4" name="Shape 857"/>
          <p:cNvCxnSpPr>
            <a:stCxn id="14" idx="3"/>
            <a:endCxn id="19"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5" name="Shape 858"/>
          <p:cNvCxnSpPr>
            <a:stCxn id="15" idx="3"/>
            <a:endCxn id="20"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6" name="Shape 859"/>
          <p:cNvCxnSpPr>
            <a:stCxn id="16" idx="3"/>
            <a:endCxn id="21"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7" name="Shape 860"/>
          <p:cNvCxnSpPr>
            <a:stCxn id="17" idx="3"/>
            <a:endCxn id="22"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8" name="Shape 861"/>
          <p:cNvCxnSpPr>
            <a:stCxn id="25" idx="3"/>
            <a:endCxn id="39" idx="1"/>
          </p:cNvCxnSpPr>
          <p:nvPr/>
        </p:nvCxnSpPr>
        <p:spPr>
          <a:xfrm>
            <a:off x="6323094" y="5096805"/>
            <a:ext cx="745381" cy="0"/>
          </a:xfrm>
          <a:prstGeom prst="straightConnector1">
            <a:avLst/>
          </a:prstGeom>
          <a:noFill/>
          <a:ln w="25400" cap="flat" cmpd="sng">
            <a:solidFill>
              <a:srgbClr val="00B050"/>
            </a:solidFill>
            <a:prstDash val="solid"/>
            <a:round/>
            <a:headEnd type="none" w="med" len="med"/>
            <a:tailEnd type="triangle" w="lg" len="lg"/>
          </a:ln>
        </p:spPr>
      </p:cxnSp>
      <p:sp>
        <p:nvSpPr>
          <p:cNvPr id="49" name="Shape 862"/>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50" name="Shape 863"/>
          <p:cNvSpPr txBox="1"/>
          <p:nvPr/>
        </p:nvSpPr>
        <p:spPr>
          <a:xfrm>
            <a:off x="2787461" y="5573752"/>
            <a:ext cx="77440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51" name="Shape 864"/>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
        <p:nvSpPr>
          <p:cNvPr id="52" name="Shape 865"/>
          <p:cNvSpPr txBox="1"/>
          <p:nvPr/>
        </p:nvSpPr>
        <p:spPr>
          <a:xfrm>
            <a:off x="5374704" y="5584670"/>
            <a:ext cx="130522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reduceByKey</a:t>
            </a:r>
          </a:p>
        </p:txBody>
      </p:sp>
      <p:sp>
        <p:nvSpPr>
          <p:cNvPr id="53" name="Shape 866"/>
          <p:cNvSpPr txBox="1"/>
          <p:nvPr/>
        </p:nvSpPr>
        <p:spPr>
          <a:xfrm>
            <a:off x="7011390" y="5576198"/>
            <a:ext cx="695523" cy="302865"/>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collect</a:t>
            </a:r>
          </a:p>
        </p:txBody>
      </p:sp>
    </p:spTree>
    <p:extLst>
      <p:ext uri="{BB962C8B-B14F-4D97-AF65-F5344CB8AC3E}">
        <p14:creationId xmlns:p14="http://schemas.microsoft.com/office/powerpoint/2010/main" val="24968507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3D31B015-9097-40DC-A466-AFC661D449CB}" type="slidenum">
              <a:rPr lang="en-GB" altLang="fi-FI"/>
              <a:pPr/>
              <a:t>7</a:t>
            </a:fld>
            <a:endParaRPr lang="en-GB" altLang="fi-FI"/>
          </a:p>
        </p:txBody>
      </p:sp>
      <p:sp>
        <p:nvSpPr>
          <p:cNvPr id="7169"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Motivation for </a:t>
            </a:r>
            <a:r>
              <a:rPr lang="en-GB" altLang="fi-FI" dirty="0" smtClean="0">
                <a:solidFill>
                  <a:srgbClr val="CC0000"/>
                </a:solidFill>
                <a:latin typeface="GFS Neohellenic" charset="0"/>
              </a:rPr>
              <a:t>spark – A successor of Hadoop MapReduce</a:t>
            </a:r>
            <a:endParaRPr lang="en-GB" altLang="fi-FI" dirty="0">
              <a:solidFill>
                <a:srgbClr val="CC0000"/>
              </a:solidFill>
              <a:latin typeface="GFS Neohellenic" charset="0"/>
            </a:endParaRPr>
          </a:p>
        </p:txBody>
      </p:sp>
      <p:sp>
        <p:nvSpPr>
          <p:cNvPr id="7170" name="Rectangle 2"/>
          <p:cNvSpPr>
            <a:spLocks noGrp="1" noChangeArrowheads="1"/>
          </p:cNvSpPr>
          <p:nvPr>
            <p:ph type="body" idx="1"/>
          </p:nvPr>
        </p:nvSpPr>
        <p:spPr>
          <a:xfrm>
            <a:off x="503238" y="1189037"/>
            <a:ext cx="9070975" cy="536892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a:latin typeface="GFS Neohellenic" charset="0"/>
              </a:rPr>
              <a:t>Software Engineering</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Hadoop code base is huge</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Contributions/Extensions are difficult</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Java </a:t>
            </a:r>
            <a:r>
              <a:rPr lang="en-GB" altLang="fi-FI" sz="2600" dirty="0" smtClean="0">
                <a:latin typeface="GFS Neohellenic" charset="0"/>
              </a:rPr>
              <a:t>only</a:t>
            </a:r>
            <a:endParaRPr lang="en-GB" altLang="fi-FI" sz="2600"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a:latin typeface="GFS Neohellenic" charset="0"/>
              </a:rPr>
              <a:t>System/Framework</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smtClean="0">
                <a:latin typeface="GFS Neohellenic" charset="0"/>
              </a:rPr>
              <a:t>Diverse pipeline</a:t>
            </a:r>
            <a:endParaRPr lang="en-GB" altLang="fi-FI" sz="2600"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smtClean="0">
                <a:latin typeface="GFS Neohellenic" charset="0"/>
              </a:rPr>
              <a:t>Complicated data </a:t>
            </a:r>
            <a:r>
              <a:rPr lang="en-GB" altLang="fi-FI" sz="2600" dirty="0">
                <a:latin typeface="GFS Neohellenic" charset="0"/>
              </a:rPr>
              <a:t>flow</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smtClean="0">
                <a:latin typeface="GFS Neohellenic" charset="0"/>
              </a:rPr>
              <a:t>Slow processing speed</a:t>
            </a:r>
          </a:p>
          <a:p>
            <a:pPr marL="539750" lvl="1" indent="0">
              <a:lnSpc>
                <a:spcPct val="69000"/>
              </a:lnSpc>
              <a:buSzPct val="7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600" dirty="0">
              <a:latin typeface="GFS Neohellenic" charset="0"/>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b="1" dirty="0" smtClean="0">
                <a:latin typeface="GFS Neohellenic" charset="0"/>
              </a:rPr>
              <a:t>Spark – New Data Abstraction</a:t>
            </a:r>
            <a:endParaRPr lang="en-GB" altLang="fi-FI" sz="2600" b="1" dirty="0">
              <a:latin typeface="GFS Neohellenic" charset="0"/>
            </a:endParaRP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New fundamental data abstraction that is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 easy to extend with new operators</a:t>
            </a:r>
          </a:p>
          <a:p>
            <a:pPr marL="863600" lvl="1" indent="-323850">
              <a:lnSpc>
                <a:spcPct val="69000"/>
              </a:lnSpc>
              <a:buSzPct val="75000"/>
              <a:buFont typeface="Symbol" panose="05050102010706020507" pitchFamily="18" charset="2"/>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sz="2600" dirty="0">
                <a:latin typeface="GFS Neohellenic" charset="0"/>
              </a:rPr>
              <a:t>… allows for a more descriptive computing model</a:t>
            </a:r>
          </a:p>
        </p:txBody>
      </p:sp>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1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3312" y="2484437"/>
            <a:ext cx="3698250" cy="220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70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0" indent="0">
              <a:spcAft>
                <a:spcPts val="0"/>
              </a:spcAft>
              <a:buClr>
                <a:schemeClr val="dk1"/>
              </a:buClr>
              <a:buSzPct val="25000"/>
            </a:pPr>
            <a:r>
              <a:rPr lang="en-US" sz="2400" dirty="0">
                <a:solidFill>
                  <a:schemeClr val="dk1"/>
                </a:solidFill>
                <a:ea typeface="Arial"/>
                <a:cs typeface="Arial"/>
                <a:sym typeface="Arial"/>
              </a:rPr>
              <a:t>Stages are sequence of </a:t>
            </a:r>
            <a:r>
              <a:rPr lang="en-US" sz="2400" dirty="0" smtClean="0">
                <a:solidFill>
                  <a:schemeClr val="dk1"/>
                </a:solidFill>
                <a:ea typeface="Arial"/>
                <a:cs typeface="Arial"/>
                <a:sym typeface="Arial"/>
              </a:rPr>
              <a:t>RDDs</a:t>
            </a:r>
          </a:p>
          <a:p>
            <a:pPr marL="0" indent="0">
              <a:spcAft>
                <a:spcPts val="0"/>
              </a:spcAft>
              <a:buClr>
                <a:schemeClr val="dk1"/>
              </a:buClr>
              <a:buSzPct val="25000"/>
            </a:pPr>
            <a:r>
              <a:rPr lang="en-US" sz="2400" dirty="0">
                <a:solidFill>
                  <a:schemeClr val="dk1"/>
                </a:solidFill>
                <a:ea typeface="Arial"/>
                <a:cs typeface="Arial"/>
                <a:sym typeface="Arial"/>
              </a:rPr>
              <a:t>	</a:t>
            </a:r>
            <a:r>
              <a:rPr lang="en-US" sz="2400" dirty="0" smtClean="0">
                <a:solidFill>
                  <a:schemeClr val="dk1"/>
                </a:solidFill>
                <a:ea typeface="Arial"/>
                <a:cs typeface="Arial"/>
                <a:sym typeface="Arial"/>
              </a:rPr>
              <a:t>that </a:t>
            </a:r>
            <a:r>
              <a:rPr lang="en-US" sz="2400" dirty="0">
                <a:solidFill>
                  <a:schemeClr val="dk1"/>
                </a:solidFill>
                <a:ea typeface="Arial"/>
                <a:cs typeface="Arial"/>
                <a:sym typeface="Arial"/>
              </a:rPr>
              <a:t>don’t have a shuffle in between</a:t>
            </a:r>
          </a:p>
          <a:p>
            <a:pPr marL="0" indent="0">
              <a:spcBef>
                <a:spcPts val="331"/>
              </a:spcBef>
              <a:spcAft>
                <a:spcPts val="0"/>
              </a:spcAft>
              <a:buClr>
                <a:schemeClr val="dk1"/>
              </a:buClr>
              <a:buSzPct val="25000"/>
            </a:pPr>
            <a:endParaRPr lang="en-US" sz="2000" dirty="0">
              <a:solidFill>
                <a:schemeClr val="dk1"/>
              </a:solidFill>
              <a:ea typeface="Arial"/>
              <a:cs typeface="Arial"/>
              <a:sym typeface="Aria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877"/>
          <p:cNvSpPr/>
          <p:nvPr/>
        </p:nvSpPr>
        <p:spPr>
          <a:xfrm>
            <a:off x="463950" y="3992909"/>
            <a:ext cx="4834434"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878"/>
          <p:cNvSpPr txBox="1"/>
          <p:nvPr/>
        </p:nvSpPr>
        <p:spPr>
          <a:xfrm>
            <a:off x="2275266" y="4064413"/>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1</a:t>
            </a:r>
          </a:p>
        </p:txBody>
      </p:sp>
      <p:sp>
        <p:nvSpPr>
          <p:cNvPr id="10" name="Shape 879"/>
          <p:cNvSpPr txBox="1"/>
          <p:nvPr/>
        </p:nvSpPr>
        <p:spPr>
          <a:xfrm>
            <a:off x="5489657" y="4069355"/>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2</a:t>
            </a:r>
          </a:p>
        </p:txBody>
      </p:sp>
      <p:sp>
        <p:nvSpPr>
          <p:cNvPr id="11" name="Shape 880"/>
          <p:cNvSpPr/>
          <p:nvPr/>
        </p:nvSpPr>
        <p:spPr>
          <a:xfrm>
            <a:off x="5346505" y="3992909"/>
            <a:ext cx="1545828"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881"/>
          <p:cNvSpPr/>
          <p:nvPr/>
        </p:nvSpPr>
        <p:spPr>
          <a:xfrm>
            <a:off x="1389314"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882"/>
          <p:cNvSpPr/>
          <p:nvPr/>
        </p:nvSpPr>
        <p:spPr>
          <a:xfrm>
            <a:off x="1466857"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883"/>
          <p:cNvSpPr/>
          <p:nvPr/>
        </p:nvSpPr>
        <p:spPr>
          <a:xfrm>
            <a:off x="1466857"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884"/>
          <p:cNvSpPr/>
          <p:nvPr/>
        </p:nvSpPr>
        <p:spPr>
          <a:xfrm>
            <a:off x="1466857"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885"/>
          <p:cNvSpPr/>
          <p:nvPr/>
        </p:nvSpPr>
        <p:spPr>
          <a:xfrm>
            <a:off x="1466857"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7" name="Shape 886"/>
          <p:cNvSpPr/>
          <p:nvPr/>
        </p:nvSpPr>
        <p:spPr>
          <a:xfrm>
            <a:off x="2814169"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8" name="Shape 887"/>
          <p:cNvSpPr/>
          <p:nvPr/>
        </p:nvSpPr>
        <p:spPr>
          <a:xfrm>
            <a:off x="2891712"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9" name="Shape 888"/>
          <p:cNvSpPr/>
          <p:nvPr/>
        </p:nvSpPr>
        <p:spPr>
          <a:xfrm>
            <a:off x="2891712"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0" name="Shape 889"/>
          <p:cNvSpPr/>
          <p:nvPr/>
        </p:nvSpPr>
        <p:spPr>
          <a:xfrm>
            <a:off x="2891712"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1" name="Shape 890"/>
          <p:cNvSpPr/>
          <p:nvPr/>
        </p:nvSpPr>
        <p:spPr>
          <a:xfrm>
            <a:off x="2891712"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2" name="Shape 891"/>
          <p:cNvSpPr/>
          <p:nvPr/>
        </p:nvSpPr>
        <p:spPr>
          <a:xfrm>
            <a:off x="4239026" y="4590344"/>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3" name="Shape 892"/>
          <p:cNvSpPr/>
          <p:nvPr/>
        </p:nvSpPr>
        <p:spPr>
          <a:xfrm>
            <a:off x="4316568" y="466788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4" name="Shape 893"/>
          <p:cNvSpPr/>
          <p:nvPr/>
        </p:nvSpPr>
        <p:spPr>
          <a:xfrm>
            <a:off x="4316568" y="489196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5" name="Shape 894"/>
          <p:cNvSpPr/>
          <p:nvPr/>
        </p:nvSpPr>
        <p:spPr>
          <a:xfrm>
            <a:off x="4316568" y="51180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6" name="Shape 895"/>
          <p:cNvSpPr/>
          <p:nvPr/>
        </p:nvSpPr>
        <p:spPr>
          <a:xfrm>
            <a:off x="4316568" y="534144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7" name="Shape 896"/>
          <p:cNvSpPr/>
          <p:nvPr/>
        </p:nvSpPr>
        <p:spPr>
          <a:xfrm>
            <a:off x="5663881" y="4706758"/>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8" name="Shape 897"/>
          <p:cNvSpPr/>
          <p:nvPr/>
        </p:nvSpPr>
        <p:spPr>
          <a:xfrm>
            <a:off x="5741424" y="478430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29" name="Shape 898"/>
          <p:cNvSpPr/>
          <p:nvPr/>
        </p:nvSpPr>
        <p:spPr>
          <a:xfrm>
            <a:off x="5741424"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30" name="Shape 899"/>
          <p:cNvSpPr/>
          <p:nvPr/>
        </p:nvSpPr>
        <p:spPr>
          <a:xfrm>
            <a:off x="5741424" y="523445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31" name="Shape 900"/>
          <p:cNvCxnSpPr>
            <a:stCxn id="23" idx="3"/>
            <a:endCxn id="28" idx="1"/>
          </p:cNvCxnSpPr>
          <p:nvPr/>
        </p:nvCxnSpPr>
        <p:spPr>
          <a:xfrm>
            <a:off x="4898238" y="4756317"/>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2" name="Shape 901"/>
          <p:cNvCxnSpPr/>
          <p:nvPr/>
        </p:nvCxnSpPr>
        <p:spPr>
          <a:xfrm>
            <a:off x="4898142" y="4784303"/>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33" name="Shape 902"/>
          <p:cNvCxnSpPr>
            <a:stCxn id="24" idx="3"/>
            <a:endCxn id="28" idx="1"/>
          </p:cNvCxnSpPr>
          <p:nvPr/>
        </p:nvCxnSpPr>
        <p:spPr>
          <a:xfrm rot="10800000" flipH="1">
            <a:off x="4898238" y="4872737"/>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34" name="Shape 903"/>
          <p:cNvCxnSpPr>
            <a:stCxn id="23" idx="3"/>
            <a:endCxn id="29" idx="1"/>
          </p:cNvCxnSpPr>
          <p:nvPr/>
        </p:nvCxnSpPr>
        <p:spPr>
          <a:xfrm>
            <a:off x="4898238" y="4756318"/>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35" name="Shape 904"/>
          <p:cNvCxnSpPr>
            <a:stCxn id="24" idx="3"/>
            <a:endCxn id="29" idx="1"/>
          </p:cNvCxnSpPr>
          <p:nvPr/>
        </p:nvCxnSpPr>
        <p:spPr>
          <a:xfrm>
            <a:off x="4898238" y="498039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6" name="Shape 905"/>
          <p:cNvCxnSpPr>
            <a:stCxn id="24" idx="3"/>
            <a:endCxn id="30" idx="1"/>
          </p:cNvCxnSpPr>
          <p:nvPr/>
        </p:nvCxnSpPr>
        <p:spPr>
          <a:xfrm>
            <a:off x="4898238" y="4980390"/>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37" name="Shape 906"/>
          <p:cNvCxnSpPr>
            <a:stCxn id="25" idx="3"/>
            <a:endCxn id="28" idx="1"/>
          </p:cNvCxnSpPr>
          <p:nvPr/>
        </p:nvCxnSpPr>
        <p:spPr>
          <a:xfrm rot="10800000" flipH="1">
            <a:off x="4898238" y="4872845"/>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38" name="Shape 907"/>
          <p:cNvCxnSpPr>
            <a:stCxn id="25" idx="3"/>
            <a:endCxn id="30" idx="1"/>
          </p:cNvCxnSpPr>
          <p:nvPr/>
        </p:nvCxnSpPr>
        <p:spPr>
          <a:xfrm>
            <a:off x="4898238" y="5206468"/>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39" name="Shape 908"/>
          <p:cNvCxnSpPr>
            <a:endCxn id="29" idx="1"/>
          </p:cNvCxnSpPr>
          <p:nvPr/>
        </p:nvCxnSpPr>
        <p:spPr>
          <a:xfrm rot="10800000" flipH="1">
            <a:off x="4898065" y="5096805"/>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40" name="Shape 909"/>
          <p:cNvCxnSpPr>
            <a:stCxn id="26" idx="3"/>
            <a:endCxn id="30" idx="1"/>
          </p:cNvCxnSpPr>
          <p:nvPr/>
        </p:nvCxnSpPr>
        <p:spPr>
          <a:xfrm rot="10800000" flipH="1">
            <a:off x="4898238" y="5322963"/>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41" name="Shape 910"/>
          <p:cNvCxnSpPr>
            <a:stCxn id="26" idx="3"/>
            <a:endCxn id="29" idx="1"/>
          </p:cNvCxnSpPr>
          <p:nvPr/>
        </p:nvCxnSpPr>
        <p:spPr>
          <a:xfrm rot="10800000" flipH="1">
            <a:off x="4898238" y="5096744"/>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42" name="Shape 911"/>
          <p:cNvCxnSpPr>
            <a:stCxn id="26" idx="3"/>
            <a:endCxn id="28" idx="1"/>
          </p:cNvCxnSpPr>
          <p:nvPr/>
        </p:nvCxnSpPr>
        <p:spPr>
          <a:xfrm rot="10800000" flipH="1">
            <a:off x="4898238" y="4872758"/>
            <a:ext cx="843111" cy="557113"/>
          </a:xfrm>
          <a:prstGeom prst="straightConnector1">
            <a:avLst/>
          </a:prstGeom>
          <a:noFill/>
          <a:ln w="25400" cap="flat" cmpd="sng">
            <a:solidFill>
              <a:srgbClr val="00B050"/>
            </a:solidFill>
            <a:prstDash val="solid"/>
            <a:round/>
            <a:headEnd type="none" w="med" len="med"/>
            <a:tailEnd type="triangle" w="lg" len="lg"/>
          </a:ln>
        </p:spPr>
      </p:cxnSp>
      <p:sp>
        <p:nvSpPr>
          <p:cNvPr id="43" name="Shape 912"/>
          <p:cNvSpPr/>
          <p:nvPr/>
        </p:nvSpPr>
        <p:spPr>
          <a:xfrm>
            <a:off x="7068409" y="500837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44" name="Shape 913"/>
          <p:cNvCxnSpPr>
            <a:stCxn id="13" idx="3"/>
            <a:endCxn id="18" idx="1"/>
          </p:cNvCxnSpPr>
          <p:nvPr/>
        </p:nvCxnSpPr>
        <p:spPr>
          <a:xfrm>
            <a:off x="2048527"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5" name="Shape 914"/>
          <p:cNvCxnSpPr>
            <a:stCxn id="14" idx="3"/>
            <a:endCxn id="19" idx="1"/>
          </p:cNvCxnSpPr>
          <p:nvPr/>
        </p:nvCxnSpPr>
        <p:spPr>
          <a:xfrm>
            <a:off x="2048527"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6" name="Shape 915"/>
          <p:cNvCxnSpPr>
            <a:stCxn id="15" idx="3"/>
            <a:endCxn id="20" idx="1"/>
          </p:cNvCxnSpPr>
          <p:nvPr/>
        </p:nvCxnSpPr>
        <p:spPr>
          <a:xfrm>
            <a:off x="2048527"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7" name="Shape 916"/>
          <p:cNvCxnSpPr>
            <a:stCxn id="16" idx="3"/>
            <a:endCxn id="21" idx="1"/>
          </p:cNvCxnSpPr>
          <p:nvPr/>
        </p:nvCxnSpPr>
        <p:spPr>
          <a:xfrm>
            <a:off x="2048527"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8" name="Shape 917"/>
          <p:cNvCxnSpPr>
            <a:stCxn id="18" idx="3"/>
            <a:endCxn id="23" idx="1"/>
          </p:cNvCxnSpPr>
          <p:nvPr/>
        </p:nvCxnSpPr>
        <p:spPr>
          <a:xfrm>
            <a:off x="3473382" y="4756317"/>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49" name="Shape 918"/>
          <p:cNvCxnSpPr>
            <a:stCxn id="19" idx="3"/>
            <a:endCxn id="24" idx="1"/>
          </p:cNvCxnSpPr>
          <p:nvPr/>
        </p:nvCxnSpPr>
        <p:spPr>
          <a:xfrm>
            <a:off x="3473382" y="4980390"/>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50" name="Shape 919"/>
          <p:cNvCxnSpPr>
            <a:stCxn id="20" idx="3"/>
            <a:endCxn id="25" idx="1"/>
          </p:cNvCxnSpPr>
          <p:nvPr/>
        </p:nvCxnSpPr>
        <p:spPr>
          <a:xfrm>
            <a:off x="3473382" y="5206468"/>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51" name="Shape 920"/>
          <p:cNvCxnSpPr>
            <a:stCxn id="21" idx="3"/>
            <a:endCxn id="26" idx="1"/>
          </p:cNvCxnSpPr>
          <p:nvPr/>
        </p:nvCxnSpPr>
        <p:spPr>
          <a:xfrm>
            <a:off x="3473382" y="5429871"/>
            <a:ext cx="843111" cy="0"/>
          </a:xfrm>
          <a:prstGeom prst="straightConnector1">
            <a:avLst/>
          </a:prstGeom>
          <a:noFill/>
          <a:ln w="25400" cap="flat" cmpd="sng">
            <a:solidFill>
              <a:srgbClr val="00B050"/>
            </a:solidFill>
            <a:prstDash val="solid"/>
            <a:round/>
            <a:headEnd type="none" w="med" len="med"/>
            <a:tailEnd type="triangle" w="lg" len="lg"/>
          </a:ln>
        </p:spPr>
      </p:cxnSp>
      <p:cxnSp>
        <p:nvCxnSpPr>
          <p:cNvPr id="52" name="Shape 921"/>
          <p:cNvCxnSpPr>
            <a:stCxn id="29" idx="3"/>
            <a:endCxn id="43" idx="1"/>
          </p:cNvCxnSpPr>
          <p:nvPr/>
        </p:nvCxnSpPr>
        <p:spPr>
          <a:xfrm>
            <a:off x="6323094" y="5096805"/>
            <a:ext cx="745381" cy="0"/>
          </a:xfrm>
          <a:prstGeom prst="straightConnector1">
            <a:avLst/>
          </a:prstGeom>
          <a:noFill/>
          <a:ln w="25400" cap="flat" cmpd="sng">
            <a:solidFill>
              <a:srgbClr val="00B050"/>
            </a:solidFill>
            <a:prstDash val="solid"/>
            <a:round/>
            <a:headEnd type="none" w="med" len="med"/>
            <a:tailEnd type="triangle" w="lg" len="lg"/>
          </a:ln>
        </p:spPr>
      </p:cxnSp>
      <p:sp>
        <p:nvSpPr>
          <p:cNvPr id="53" name="Shape 922"/>
          <p:cNvSpPr txBox="1"/>
          <p:nvPr/>
        </p:nvSpPr>
        <p:spPr>
          <a:xfrm>
            <a:off x="1349805" y="5589102"/>
            <a:ext cx="82401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textFile</a:t>
            </a:r>
          </a:p>
        </p:txBody>
      </p:sp>
      <p:sp>
        <p:nvSpPr>
          <p:cNvPr id="54" name="Shape 923"/>
          <p:cNvSpPr txBox="1"/>
          <p:nvPr/>
        </p:nvSpPr>
        <p:spPr>
          <a:xfrm>
            <a:off x="2787461" y="5573752"/>
            <a:ext cx="77440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flatMap</a:t>
            </a:r>
          </a:p>
        </p:txBody>
      </p:sp>
      <p:sp>
        <p:nvSpPr>
          <p:cNvPr id="55" name="Shape 924"/>
          <p:cNvSpPr txBox="1"/>
          <p:nvPr/>
        </p:nvSpPr>
        <p:spPr>
          <a:xfrm>
            <a:off x="4346389" y="5583849"/>
            <a:ext cx="529828"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map</a:t>
            </a:r>
          </a:p>
        </p:txBody>
      </p:sp>
      <p:sp>
        <p:nvSpPr>
          <p:cNvPr id="56" name="Shape 925"/>
          <p:cNvSpPr txBox="1"/>
          <p:nvPr/>
        </p:nvSpPr>
        <p:spPr>
          <a:xfrm>
            <a:off x="5374704" y="5584670"/>
            <a:ext cx="1305222" cy="305346"/>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reduceByKey</a:t>
            </a:r>
          </a:p>
        </p:txBody>
      </p:sp>
      <p:sp>
        <p:nvSpPr>
          <p:cNvPr id="57" name="Shape 926"/>
          <p:cNvSpPr txBox="1"/>
          <p:nvPr/>
        </p:nvSpPr>
        <p:spPr>
          <a:xfrm>
            <a:off x="7011390" y="5576198"/>
            <a:ext cx="695523" cy="302865"/>
          </a:xfrm>
          <a:prstGeom prst="rect">
            <a:avLst/>
          </a:prstGeom>
          <a:noFill/>
          <a:ln>
            <a:noFill/>
          </a:ln>
        </p:spPr>
        <p:txBody>
          <a:bodyPr lIns="75592" tIns="37786" rIns="75592" bIns="37786" anchor="t" anchorCtr="0">
            <a:noAutofit/>
          </a:bodyPr>
          <a:lstStyle/>
          <a:p>
            <a:pPr>
              <a:spcBef>
                <a:spcPts val="0"/>
              </a:spcBef>
              <a:buSzPct val="25000"/>
            </a:pPr>
            <a:r>
              <a:rPr lang="en-US" sz="1488">
                <a:solidFill>
                  <a:srgbClr val="00B050"/>
                </a:solidFill>
                <a:latin typeface="Arial"/>
                <a:ea typeface="Arial"/>
                <a:cs typeface="Arial"/>
                <a:sym typeface="Arial"/>
              </a:rPr>
              <a:t>collect</a:t>
            </a:r>
          </a:p>
        </p:txBody>
      </p:sp>
    </p:spTree>
    <p:extLst>
      <p:ext uri="{BB962C8B-B14F-4D97-AF65-F5344CB8AC3E}">
        <p14:creationId xmlns:p14="http://schemas.microsoft.com/office/powerpoint/2010/main" val="399801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71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dirty="0">
                <a:solidFill>
                  <a:schemeClr val="dk1"/>
                </a:solidFill>
                <a:latin typeface="Calibri"/>
                <a:ea typeface="Calibri"/>
                <a:cs typeface="Calibri"/>
                <a:sym typeface="Calibri"/>
              </a:rPr>
              <a:t>One stage can be thought of as the set of computations that can each be computed on one executor without communication with other executors or with the driver.</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936"/>
          <p:cNvSpPr/>
          <p:nvPr/>
        </p:nvSpPr>
        <p:spPr>
          <a:xfrm>
            <a:off x="3955880" y="3742107"/>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937"/>
          <p:cNvSpPr/>
          <p:nvPr/>
        </p:nvSpPr>
        <p:spPr>
          <a:xfrm>
            <a:off x="4033423" y="3819651"/>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938"/>
          <p:cNvSpPr/>
          <p:nvPr/>
        </p:nvSpPr>
        <p:spPr>
          <a:xfrm>
            <a:off x="4033423" y="4043724"/>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939"/>
          <p:cNvSpPr/>
          <p:nvPr/>
        </p:nvSpPr>
        <p:spPr>
          <a:xfrm>
            <a:off x="4033423" y="426980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940"/>
          <p:cNvSpPr/>
          <p:nvPr/>
        </p:nvSpPr>
        <p:spPr>
          <a:xfrm>
            <a:off x="4033423" y="4493205"/>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941"/>
          <p:cNvSpPr/>
          <p:nvPr/>
        </p:nvSpPr>
        <p:spPr>
          <a:xfrm>
            <a:off x="5380736" y="3858523"/>
            <a:ext cx="727025" cy="768201"/>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4" name="Shape 942"/>
          <p:cNvSpPr/>
          <p:nvPr/>
        </p:nvSpPr>
        <p:spPr>
          <a:xfrm>
            <a:off x="5458278" y="3936066"/>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5" name="Shape 943"/>
          <p:cNvSpPr/>
          <p:nvPr/>
        </p:nvSpPr>
        <p:spPr>
          <a:xfrm>
            <a:off x="5458278" y="416013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6" name="Shape 944"/>
          <p:cNvSpPr/>
          <p:nvPr/>
        </p:nvSpPr>
        <p:spPr>
          <a:xfrm>
            <a:off x="5458278" y="4386218"/>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cxnSp>
        <p:nvCxnSpPr>
          <p:cNvPr id="17" name="Shape 945"/>
          <p:cNvCxnSpPr>
            <a:stCxn id="9" idx="3"/>
            <a:endCxn id="14" idx="1"/>
          </p:cNvCxnSpPr>
          <p:nvPr/>
        </p:nvCxnSpPr>
        <p:spPr>
          <a:xfrm>
            <a:off x="4615093" y="3908080"/>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18" name="Shape 946"/>
          <p:cNvCxnSpPr/>
          <p:nvPr/>
        </p:nvCxnSpPr>
        <p:spPr>
          <a:xfrm>
            <a:off x="4614997" y="3936066"/>
            <a:ext cx="826740" cy="537766"/>
          </a:xfrm>
          <a:prstGeom prst="straightConnector1">
            <a:avLst/>
          </a:prstGeom>
          <a:noFill/>
          <a:ln w="25400" cap="flat" cmpd="sng">
            <a:solidFill>
              <a:srgbClr val="00B050"/>
            </a:solidFill>
            <a:prstDash val="solid"/>
            <a:round/>
            <a:headEnd type="none" w="med" len="med"/>
            <a:tailEnd type="triangle" w="lg" len="lg"/>
          </a:ln>
        </p:spPr>
      </p:cxnSp>
      <p:cxnSp>
        <p:nvCxnSpPr>
          <p:cNvPr id="19" name="Shape 947"/>
          <p:cNvCxnSpPr>
            <a:stCxn id="10" idx="3"/>
            <a:endCxn id="14" idx="1"/>
          </p:cNvCxnSpPr>
          <p:nvPr/>
        </p:nvCxnSpPr>
        <p:spPr>
          <a:xfrm rot="10800000" flipH="1">
            <a:off x="4615093" y="4024500"/>
            <a:ext cx="843111" cy="107652"/>
          </a:xfrm>
          <a:prstGeom prst="straightConnector1">
            <a:avLst/>
          </a:prstGeom>
          <a:noFill/>
          <a:ln w="25400" cap="flat" cmpd="sng">
            <a:solidFill>
              <a:srgbClr val="00B050"/>
            </a:solidFill>
            <a:prstDash val="solid"/>
            <a:round/>
            <a:headEnd type="none" w="med" len="med"/>
            <a:tailEnd type="triangle" w="lg" len="lg"/>
          </a:ln>
        </p:spPr>
      </p:cxnSp>
      <p:cxnSp>
        <p:nvCxnSpPr>
          <p:cNvPr id="20" name="Shape 948"/>
          <p:cNvCxnSpPr>
            <a:stCxn id="9" idx="3"/>
            <a:endCxn id="15" idx="1"/>
          </p:cNvCxnSpPr>
          <p:nvPr/>
        </p:nvCxnSpPr>
        <p:spPr>
          <a:xfrm>
            <a:off x="4615093" y="3908080"/>
            <a:ext cx="843111" cy="340568"/>
          </a:xfrm>
          <a:prstGeom prst="straightConnector1">
            <a:avLst/>
          </a:prstGeom>
          <a:noFill/>
          <a:ln w="25400" cap="flat" cmpd="sng">
            <a:solidFill>
              <a:srgbClr val="00B050"/>
            </a:solidFill>
            <a:prstDash val="solid"/>
            <a:round/>
            <a:headEnd type="none" w="med" len="med"/>
            <a:tailEnd type="triangle" w="lg" len="lg"/>
          </a:ln>
        </p:spPr>
      </p:cxnSp>
      <p:cxnSp>
        <p:nvCxnSpPr>
          <p:cNvPr id="21" name="Shape 949"/>
          <p:cNvCxnSpPr>
            <a:stCxn id="10" idx="3"/>
            <a:endCxn id="15" idx="1"/>
          </p:cNvCxnSpPr>
          <p:nvPr/>
        </p:nvCxnSpPr>
        <p:spPr>
          <a:xfrm>
            <a:off x="4615093" y="4132152"/>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2" name="Shape 950"/>
          <p:cNvCxnSpPr>
            <a:stCxn id="10" idx="3"/>
            <a:endCxn id="16" idx="1"/>
          </p:cNvCxnSpPr>
          <p:nvPr/>
        </p:nvCxnSpPr>
        <p:spPr>
          <a:xfrm>
            <a:off x="4615093" y="4132152"/>
            <a:ext cx="843111" cy="342553"/>
          </a:xfrm>
          <a:prstGeom prst="straightConnector1">
            <a:avLst/>
          </a:prstGeom>
          <a:noFill/>
          <a:ln w="25400" cap="flat" cmpd="sng">
            <a:solidFill>
              <a:srgbClr val="00B050"/>
            </a:solidFill>
            <a:prstDash val="solid"/>
            <a:round/>
            <a:headEnd type="none" w="med" len="med"/>
            <a:tailEnd type="triangle" w="lg" len="lg"/>
          </a:ln>
        </p:spPr>
      </p:cxnSp>
      <p:cxnSp>
        <p:nvCxnSpPr>
          <p:cNvPr id="23" name="Shape 951"/>
          <p:cNvCxnSpPr>
            <a:stCxn id="11" idx="3"/>
            <a:endCxn id="14" idx="1"/>
          </p:cNvCxnSpPr>
          <p:nvPr/>
        </p:nvCxnSpPr>
        <p:spPr>
          <a:xfrm rot="10800000" flipH="1">
            <a:off x="4615093" y="4024609"/>
            <a:ext cx="843111" cy="333623"/>
          </a:xfrm>
          <a:prstGeom prst="straightConnector1">
            <a:avLst/>
          </a:prstGeom>
          <a:noFill/>
          <a:ln w="25400" cap="flat" cmpd="sng">
            <a:solidFill>
              <a:srgbClr val="00B050"/>
            </a:solidFill>
            <a:prstDash val="solid"/>
            <a:round/>
            <a:headEnd type="none" w="med" len="med"/>
            <a:tailEnd type="triangle" w="lg" len="lg"/>
          </a:ln>
        </p:spPr>
      </p:cxnSp>
      <p:cxnSp>
        <p:nvCxnSpPr>
          <p:cNvPr id="24" name="Shape 952"/>
          <p:cNvCxnSpPr>
            <a:stCxn id="11" idx="3"/>
            <a:endCxn id="16" idx="1"/>
          </p:cNvCxnSpPr>
          <p:nvPr/>
        </p:nvCxnSpPr>
        <p:spPr>
          <a:xfrm>
            <a:off x="4615093" y="4358232"/>
            <a:ext cx="843111" cy="116334"/>
          </a:xfrm>
          <a:prstGeom prst="straightConnector1">
            <a:avLst/>
          </a:prstGeom>
          <a:noFill/>
          <a:ln w="25400" cap="flat" cmpd="sng">
            <a:solidFill>
              <a:srgbClr val="00B050"/>
            </a:solidFill>
            <a:prstDash val="solid"/>
            <a:round/>
            <a:headEnd type="none" w="med" len="med"/>
            <a:tailEnd type="triangle" w="lg" len="lg"/>
          </a:ln>
        </p:spPr>
      </p:cxnSp>
      <p:cxnSp>
        <p:nvCxnSpPr>
          <p:cNvPr id="25" name="Shape 953"/>
          <p:cNvCxnSpPr>
            <a:endCxn id="15" idx="1"/>
          </p:cNvCxnSpPr>
          <p:nvPr/>
        </p:nvCxnSpPr>
        <p:spPr>
          <a:xfrm rot="10800000" flipH="1">
            <a:off x="4614919" y="4248567"/>
            <a:ext cx="843359" cy="106412"/>
          </a:xfrm>
          <a:prstGeom prst="straightConnector1">
            <a:avLst/>
          </a:prstGeom>
          <a:noFill/>
          <a:ln w="25400" cap="flat" cmpd="sng">
            <a:solidFill>
              <a:srgbClr val="00B050"/>
            </a:solidFill>
            <a:prstDash val="solid"/>
            <a:round/>
            <a:headEnd type="none" w="med" len="med"/>
            <a:tailEnd type="triangle" w="lg" len="lg"/>
          </a:ln>
        </p:spPr>
      </p:cxnSp>
      <p:cxnSp>
        <p:nvCxnSpPr>
          <p:cNvPr id="26" name="Shape 954"/>
          <p:cNvCxnSpPr>
            <a:stCxn id="12" idx="3"/>
            <a:endCxn id="16" idx="1"/>
          </p:cNvCxnSpPr>
          <p:nvPr/>
        </p:nvCxnSpPr>
        <p:spPr>
          <a:xfrm rot="10800000" flipH="1">
            <a:off x="4615093" y="4474726"/>
            <a:ext cx="843111" cy="106908"/>
          </a:xfrm>
          <a:prstGeom prst="straightConnector1">
            <a:avLst/>
          </a:prstGeom>
          <a:noFill/>
          <a:ln w="25400" cap="flat" cmpd="sng">
            <a:solidFill>
              <a:srgbClr val="00B050"/>
            </a:solidFill>
            <a:prstDash val="solid"/>
            <a:round/>
            <a:headEnd type="none" w="med" len="med"/>
            <a:tailEnd type="triangle" w="lg" len="lg"/>
          </a:ln>
        </p:spPr>
      </p:cxnSp>
      <p:cxnSp>
        <p:nvCxnSpPr>
          <p:cNvPr id="27" name="Shape 955"/>
          <p:cNvCxnSpPr>
            <a:stCxn id="12" idx="3"/>
            <a:endCxn id="15" idx="1"/>
          </p:cNvCxnSpPr>
          <p:nvPr/>
        </p:nvCxnSpPr>
        <p:spPr>
          <a:xfrm rot="10800000" flipH="1">
            <a:off x="4615093" y="4248507"/>
            <a:ext cx="843111" cy="333127"/>
          </a:xfrm>
          <a:prstGeom prst="straightConnector1">
            <a:avLst/>
          </a:prstGeom>
          <a:noFill/>
          <a:ln w="25400" cap="flat" cmpd="sng">
            <a:solidFill>
              <a:srgbClr val="00B050"/>
            </a:solidFill>
            <a:prstDash val="solid"/>
            <a:round/>
            <a:headEnd type="none" w="med" len="med"/>
            <a:tailEnd type="triangle" w="lg" len="lg"/>
          </a:ln>
        </p:spPr>
      </p:cxnSp>
      <p:cxnSp>
        <p:nvCxnSpPr>
          <p:cNvPr id="28" name="Shape 956"/>
          <p:cNvCxnSpPr>
            <a:stCxn id="12" idx="3"/>
            <a:endCxn id="14" idx="1"/>
          </p:cNvCxnSpPr>
          <p:nvPr/>
        </p:nvCxnSpPr>
        <p:spPr>
          <a:xfrm rot="10800000" flipH="1">
            <a:off x="4615093" y="4024521"/>
            <a:ext cx="843111" cy="557113"/>
          </a:xfrm>
          <a:prstGeom prst="straightConnector1">
            <a:avLst/>
          </a:prstGeom>
          <a:noFill/>
          <a:ln w="25400" cap="flat" cmpd="sng">
            <a:solidFill>
              <a:srgbClr val="00B050"/>
            </a:solidFill>
            <a:prstDash val="solid"/>
            <a:round/>
            <a:headEnd type="none" w="med" len="med"/>
            <a:tailEnd type="triangle" w="lg" len="lg"/>
          </a:ln>
        </p:spPr>
      </p:cxnSp>
      <p:sp>
        <p:nvSpPr>
          <p:cNvPr id="29" name="Shape 957"/>
          <p:cNvSpPr/>
          <p:nvPr/>
        </p:nvSpPr>
        <p:spPr>
          <a:xfrm>
            <a:off x="921267" y="3131991"/>
            <a:ext cx="4102447"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30" name="Shape 958"/>
          <p:cNvSpPr/>
          <p:nvPr/>
        </p:nvSpPr>
        <p:spPr>
          <a:xfrm>
            <a:off x="5064360" y="3131991"/>
            <a:ext cx="2993926" cy="2062014"/>
          </a:xfrm>
          <a:prstGeom prst="roundRect">
            <a:avLst>
              <a:gd name="adj" fmla="val 16667"/>
            </a:avLst>
          </a:prstGeom>
          <a:noFill/>
          <a:ln w="25400" cap="flat" cmpd="sng">
            <a:solidFill>
              <a:srgbClr val="595959"/>
            </a:solidFill>
            <a:prstDash val="dash"/>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31" name="Shape 959"/>
          <p:cNvSpPr txBox="1"/>
          <p:nvPr/>
        </p:nvSpPr>
        <p:spPr>
          <a:xfrm>
            <a:off x="2370143" y="3203504"/>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1</a:t>
            </a:r>
          </a:p>
        </p:txBody>
      </p:sp>
      <p:sp>
        <p:nvSpPr>
          <p:cNvPr id="32" name="Shape 960"/>
          <p:cNvSpPr txBox="1"/>
          <p:nvPr/>
        </p:nvSpPr>
        <p:spPr>
          <a:xfrm>
            <a:off x="5836551" y="3208446"/>
            <a:ext cx="1204764" cy="432594"/>
          </a:xfrm>
          <a:prstGeom prst="rect">
            <a:avLst/>
          </a:prstGeom>
          <a:noFill/>
          <a:ln>
            <a:noFill/>
          </a:ln>
        </p:spPr>
        <p:txBody>
          <a:bodyPr lIns="75592" tIns="37786" rIns="75592" bIns="37786" anchor="t" anchorCtr="0">
            <a:noAutofit/>
          </a:bodyPr>
          <a:lstStyle/>
          <a:p>
            <a:pPr>
              <a:spcBef>
                <a:spcPts val="0"/>
              </a:spcBef>
              <a:buSzPct val="25000"/>
            </a:pPr>
            <a:r>
              <a:rPr lang="en-US" sz="2315" b="1">
                <a:solidFill>
                  <a:srgbClr val="595959"/>
                </a:solidFill>
                <a:latin typeface="Arial"/>
                <a:ea typeface="Arial"/>
                <a:cs typeface="Arial"/>
                <a:sym typeface="Arial"/>
              </a:rPr>
              <a:t>Stage 2</a:t>
            </a:r>
          </a:p>
        </p:txBody>
      </p:sp>
      <p:sp>
        <p:nvSpPr>
          <p:cNvPr id="33" name="Shape 961"/>
          <p:cNvSpPr txBox="1"/>
          <p:nvPr/>
        </p:nvSpPr>
        <p:spPr>
          <a:xfrm>
            <a:off x="1388318" y="3773572"/>
            <a:ext cx="2409279" cy="992436"/>
          </a:xfrm>
          <a:prstGeom prst="rect">
            <a:avLst/>
          </a:prstGeom>
          <a:noFill/>
          <a:ln>
            <a:noFill/>
          </a:ln>
        </p:spPr>
        <p:txBody>
          <a:bodyPr lIns="75592" tIns="37786" rIns="75592" bIns="37786" anchor="t" anchorCtr="0">
            <a:noAutofit/>
          </a:bodyPr>
          <a:lstStyle/>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Read HDFS split</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Apply flatMap &amp; map</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Start Partial reduce</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Write shuffle data</a:t>
            </a:r>
          </a:p>
        </p:txBody>
      </p:sp>
      <p:sp>
        <p:nvSpPr>
          <p:cNvPr id="34" name="Shape 962"/>
          <p:cNvSpPr txBox="1"/>
          <p:nvPr/>
        </p:nvSpPr>
        <p:spPr>
          <a:xfrm>
            <a:off x="6137394" y="3773572"/>
            <a:ext cx="1963043" cy="992436"/>
          </a:xfrm>
          <a:prstGeom prst="rect">
            <a:avLst/>
          </a:prstGeom>
          <a:noFill/>
          <a:ln>
            <a:noFill/>
          </a:ln>
        </p:spPr>
        <p:txBody>
          <a:bodyPr lIns="75592" tIns="37786" rIns="75592" bIns="37786" anchor="t" anchorCtr="0">
            <a:noAutofit/>
          </a:bodyPr>
          <a:lstStyle/>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Read shuffle data</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Final reduce</a:t>
            </a:r>
          </a:p>
          <a:p>
            <a:pPr marL="283510" indent="-283510">
              <a:spcBef>
                <a:spcPts val="0"/>
              </a:spcBef>
              <a:buClr>
                <a:srgbClr val="595959"/>
              </a:buClr>
              <a:buFont typeface="Arial"/>
              <a:buChar char="•"/>
            </a:pPr>
            <a:r>
              <a:rPr lang="en-US" sz="1488">
                <a:solidFill>
                  <a:srgbClr val="595959"/>
                </a:solidFill>
                <a:latin typeface="Arial"/>
                <a:ea typeface="Arial"/>
                <a:cs typeface="Arial"/>
                <a:sym typeface="Arial"/>
              </a:rPr>
              <a:t>Send result to driver program</a:t>
            </a:r>
          </a:p>
        </p:txBody>
      </p:sp>
    </p:spTree>
    <p:extLst>
      <p:ext uri="{BB962C8B-B14F-4D97-AF65-F5344CB8AC3E}">
        <p14:creationId xmlns:p14="http://schemas.microsoft.com/office/powerpoint/2010/main" val="27182412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72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Wrapping up</a:t>
            </a:r>
          </a:p>
        </p:txBody>
      </p:sp>
      <p:sp>
        <p:nvSpPr>
          <p:cNvPr id="54274" name="Rectangle 2"/>
          <p:cNvSpPr>
            <a:spLocks noGrp="1" noChangeArrowheads="1"/>
          </p:cNvSpPr>
          <p:nvPr>
            <p:ph type="body" idx="1"/>
          </p:nvPr>
        </p:nvSpPr>
        <p:spPr>
          <a:xfrm>
            <a:off x="503238" y="1552575"/>
            <a:ext cx="9126537" cy="5070475"/>
          </a:xfrm>
          <a:ln/>
        </p:spPr>
        <p:txBody>
          <a:bodyPr tIns="157480"/>
          <a:lstStyle/>
          <a:p>
            <a:pPr marL="283510" indent="-283510">
              <a:spcAft>
                <a:spcPts val="0"/>
              </a:spcAft>
              <a:buClr>
                <a:schemeClr val="dk1"/>
              </a:buClr>
              <a:buSzPct val="75000"/>
              <a:buFont typeface="Noto Sans Symbols"/>
              <a:buChar char="●"/>
            </a:pPr>
            <a:r>
              <a:rPr lang="en-US" sz="2400" dirty="0">
                <a:solidFill>
                  <a:schemeClr val="dk1"/>
                </a:solidFill>
                <a:ea typeface="Arial"/>
                <a:cs typeface="Arial"/>
                <a:sym typeface="Arial"/>
              </a:rPr>
              <a:t>Stages consists of multiple tasks (the smallest units of work in Spark)</a:t>
            </a:r>
          </a:p>
          <a:p>
            <a:pPr marL="283510" indent="-283510">
              <a:spcBef>
                <a:spcPts val="397"/>
              </a:spcBef>
              <a:spcAft>
                <a:spcPts val="0"/>
              </a:spcAft>
              <a:buClr>
                <a:schemeClr val="dk1"/>
              </a:buClr>
              <a:buSzPct val="75000"/>
              <a:buFont typeface="Noto Sans Symbols"/>
              <a:buChar char="●"/>
            </a:pPr>
            <a:r>
              <a:rPr lang="en-US" sz="2400" dirty="0">
                <a:solidFill>
                  <a:schemeClr val="dk1"/>
                </a:solidFill>
                <a:ea typeface="Arial"/>
                <a:cs typeface="Arial"/>
                <a:sym typeface="Arial"/>
              </a:rPr>
              <a:t>A task is created for each Partition in the RDD</a:t>
            </a:r>
          </a:p>
          <a:p>
            <a:pPr marL="283510" indent="-283510">
              <a:spcBef>
                <a:spcPts val="397"/>
              </a:spcBef>
              <a:spcAft>
                <a:spcPts val="0"/>
              </a:spcAft>
              <a:buClr>
                <a:schemeClr val="dk1"/>
              </a:buClr>
              <a:buSzPct val="75000"/>
              <a:buFont typeface="Noto Sans Symbols"/>
              <a:buChar char="●"/>
            </a:pPr>
            <a:r>
              <a:rPr lang="en-US" sz="2400" dirty="0" smtClean="0">
                <a:solidFill>
                  <a:schemeClr val="dk1"/>
                </a:solidFill>
                <a:ea typeface="Arial"/>
                <a:cs typeface="Arial"/>
                <a:sym typeface="Arial"/>
              </a:rPr>
              <a:t>Tasks </a:t>
            </a:r>
            <a:r>
              <a:rPr lang="en-US" sz="2400" dirty="0">
                <a:solidFill>
                  <a:schemeClr val="dk1"/>
                </a:solidFill>
                <a:ea typeface="Arial"/>
                <a:cs typeface="Arial"/>
                <a:sym typeface="Arial"/>
              </a:rPr>
              <a:t>are Scheduled and </a:t>
            </a:r>
            <a:r>
              <a:rPr lang="en-US" sz="2400" dirty="0">
                <a:solidFill>
                  <a:schemeClr val="dk1"/>
                </a:solidFill>
              </a:rPr>
              <a:t>shipped</a:t>
            </a:r>
            <a:r>
              <a:rPr lang="en-US" sz="2400" dirty="0">
                <a:solidFill>
                  <a:schemeClr val="dk1"/>
                </a:solidFill>
                <a:ea typeface="Arial"/>
                <a:cs typeface="Arial"/>
                <a:sym typeface="Arial"/>
              </a:rPr>
              <a:t> to </a:t>
            </a:r>
            <a:r>
              <a:rPr lang="en-US" sz="2400" dirty="0" smtClean="0">
                <a:solidFill>
                  <a:schemeClr val="dk1"/>
                </a:solidFill>
                <a:ea typeface="Arial"/>
                <a:cs typeface="Arial"/>
                <a:sym typeface="Arial"/>
              </a:rPr>
              <a:t>Workers.</a:t>
            </a:r>
            <a:endParaRPr lang="en-US" sz="2400" dirty="0">
              <a:solidFill>
                <a:schemeClr val="dk1"/>
              </a:solidFill>
              <a:ea typeface="Arial"/>
              <a:cs typeface="Arial"/>
              <a:sym typeface="Arial"/>
            </a:endParaRPr>
          </a:p>
          <a:p>
            <a:pPr marL="283510" indent="-283510">
              <a:spcBef>
                <a:spcPts val="397"/>
              </a:spcBef>
              <a:spcAft>
                <a:spcPts val="0"/>
              </a:spcAft>
              <a:buClr>
                <a:schemeClr val="dk1"/>
              </a:buClr>
              <a:buSzPct val="75000"/>
              <a:buFont typeface="Noto Sans Symbols"/>
              <a:buChar char="●"/>
            </a:pPr>
            <a:r>
              <a:rPr lang="en-US" sz="2400" dirty="0">
                <a:solidFill>
                  <a:schemeClr val="dk1"/>
                </a:solidFill>
                <a:ea typeface="Arial"/>
                <a:cs typeface="Arial"/>
                <a:sym typeface="Arial"/>
              </a:rPr>
              <a:t>On </a:t>
            </a:r>
            <a:r>
              <a:rPr lang="en-US" sz="2400" dirty="0" smtClean="0">
                <a:solidFill>
                  <a:schemeClr val="dk1"/>
                </a:solidFill>
                <a:ea typeface="Arial"/>
                <a:cs typeface="Arial"/>
                <a:sym typeface="Arial"/>
              </a:rPr>
              <a:t>workers, </a:t>
            </a:r>
            <a:r>
              <a:rPr lang="en-US" sz="2400" dirty="0">
                <a:solidFill>
                  <a:schemeClr val="dk1"/>
                </a:solidFill>
                <a:ea typeface="Arial"/>
                <a:cs typeface="Arial"/>
                <a:sym typeface="Arial"/>
              </a:rPr>
              <a:t>the executors will run the individual tasks in parallel and will save the results.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Shape 973"/>
          <p:cNvSpPr/>
          <p:nvPr/>
        </p:nvSpPr>
        <p:spPr>
          <a:xfrm>
            <a:off x="3859018" y="4726605"/>
            <a:ext cx="727025" cy="1000869"/>
          </a:xfrm>
          <a:prstGeom prst="roundRect">
            <a:avLst>
              <a:gd name="adj" fmla="val 16667"/>
            </a:avLst>
          </a:prstGeom>
          <a:noFill/>
          <a:ln w="381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9" name="Shape 974"/>
          <p:cNvSpPr/>
          <p:nvPr/>
        </p:nvSpPr>
        <p:spPr>
          <a:xfrm>
            <a:off x="3936560" y="4804149"/>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0" name="Shape 975"/>
          <p:cNvSpPr/>
          <p:nvPr/>
        </p:nvSpPr>
        <p:spPr>
          <a:xfrm>
            <a:off x="3936560" y="5028222"/>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1" name="Shape 976"/>
          <p:cNvSpPr/>
          <p:nvPr/>
        </p:nvSpPr>
        <p:spPr>
          <a:xfrm>
            <a:off x="3936560" y="5254300"/>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2" name="Shape 977"/>
          <p:cNvSpPr/>
          <p:nvPr/>
        </p:nvSpPr>
        <p:spPr>
          <a:xfrm>
            <a:off x="3936560" y="5477703"/>
            <a:ext cx="581670" cy="176857"/>
          </a:xfrm>
          <a:prstGeom prst="roundRect">
            <a:avLst>
              <a:gd name="adj" fmla="val 31343"/>
            </a:avLst>
          </a:prstGeom>
          <a:solidFill>
            <a:schemeClr val="accent1"/>
          </a:solidFill>
          <a:ln w="25400" cap="flat" cmpd="sng">
            <a:solidFill>
              <a:srgbClr val="2277A8"/>
            </a:solidFill>
            <a:prstDash val="solid"/>
            <a:round/>
            <a:headEnd type="none" w="med" len="med"/>
            <a:tailEnd type="none" w="med" len="med"/>
          </a:ln>
        </p:spPr>
        <p:txBody>
          <a:bodyPr lIns="75592" tIns="37786" rIns="75592" bIns="37786" anchor="ctr" anchorCtr="0">
            <a:noAutofit/>
          </a:bodyPr>
          <a:lstStyle/>
          <a:p>
            <a:pPr algn="ctr">
              <a:spcBef>
                <a:spcPts val="0"/>
              </a:spcBef>
            </a:pPr>
            <a:endParaRPr sz="1488">
              <a:solidFill>
                <a:schemeClr val="lt1"/>
              </a:solidFill>
              <a:latin typeface="Arial"/>
              <a:ea typeface="Arial"/>
              <a:cs typeface="Arial"/>
              <a:sym typeface="Arial"/>
            </a:endParaRPr>
          </a:p>
        </p:txBody>
      </p:sp>
      <p:sp>
        <p:nvSpPr>
          <p:cNvPr id="13" name="Shape 978"/>
          <p:cNvSpPr txBox="1"/>
          <p:nvPr/>
        </p:nvSpPr>
        <p:spPr>
          <a:xfrm>
            <a:off x="4656804" y="4765383"/>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1</a:t>
            </a:r>
          </a:p>
        </p:txBody>
      </p:sp>
      <p:sp>
        <p:nvSpPr>
          <p:cNvPr id="14" name="Shape 979"/>
          <p:cNvSpPr txBox="1"/>
          <p:nvPr/>
        </p:nvSpPr>
        <p:spPr>
          <a:xfrm>
            <a:off x="4656804" y="4989455"/>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2</a:t>
            </a:r>
          </a:p>
        </p:txBody>
      </p:sp>
      <p:sp>
        <p:nvSpPr>
          <p:cNvPr id="15" name="Shape 980"/>
          <p:cNvSpPr txBox="1"/>
          <p:nvPr/>
        </p:nvSpPr>
        <p:spPr>
          <a:xfrm>
            <a:off x="4656804" y="5213527"/>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3</a:t>
            </a:r>
          </a:p>
        </p:txBody>
      </p:sp>
      <p:sp>
        <p:nvSpPr>
          <p:cNvPr id="16" name="Shape 982"/>
          <p:cNvSpPr txBox="1"/>
          <p:nvPr/>
        </p:nvSpPr>
        <p:spPr>
          <a:xfrm>
            <a:off x="4656802" y="5438937"/>
            <a:ext cx="626814" cy="254496"/>
          </a:xfrm>
          <a:prstGeom prst="rect">
            <a:avLst/>
          </a:prstGeom>
          <a:noFill/>
          <a:ln>
            <a:noFill/>
          </a:ln>
        </p:spPr>
        <p:txBody>
          <a:bodyPr lIns="75592" tIns="37786" rIns="75592" bIns="37786" anchor="t" anchorCtr="0">
            <a:noAutofit/>
          </a:bodyPr>
          <a:lstStyle/>
          <a:p>
            <a:pPr>
              <a:spcBef>
                <a:spcPts val="0"/>
              </a:spcBef>
              <a:buSzPct val="25000"/>
            </a:pPr>
            <a:r>
              <a:rPr lang="en-US" sz="1158">
                <a:solidFill>
                  <a:srgbClr val="595959"/>
                </a:solidFill>
                <a:latin typeface="Arial"/>
                <a:ea typeface="Arial"/>
                <a:cs typeface="Arial"/>
                <a:sym typeface="Arial"/>
              </a:rPr>
              <a:t>Task 4</a:t>
            </a:r>
          </a:p>
        </p:txBody>
      </p:sp>
    </p:spTree>
    <p:extLst>
      <p:ext uri="{BB962C8B-B14F-4D97-AF65-F5344CB8AC3E}">
        <p14:creationId xmlns:p14="http://schemas.microsoft.com/office/powerpoint/2010/main" val="25125073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Shape 127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r>
              <a:rPr lang="en-US" dirty="0"/>
              <a:t>Code </a:t>
            </a:r>
            <a:r>
              <a:rPr lang="en-US" dirty="0" smtClean="0"/>
              <a:t>Example</a:t>
            </a:r>
            <a:endParaRPr lang="en-US" dirty="0"/>
          </a:p>
        </p:txBody>
      </p:sp>
      <p:sp>
        <p:nvSpPr>
          <p:cNvPr id="1277" name="Shape 127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a:t>Core Basic</a:t>
            </a:r>
          </a:p>
        </p:txBody>
      </p:sp>
      <p:sp>
        <p:nvSpPr>
          <p:cNvPr id="1278" name="Shape 127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73</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11134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74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Proble</a:t>
            </a:r>
            <a:r>
              <a:rPr lang="en-GB" altLang="fi-FI" dirty="0">
                <a:solidFill>
                  <a:srgbClr val="CC0000"/>
                </a:solidFill>
                <a:latin typeface="GFS Neohellenic" charset="0"/>
              </a:rPr>
              <a:t>m</a:t>
            </a:r>
            <a:r>
              <a:rPr lang="en-GB" altLang="fi-FI" dirty="0" smtClean="0">
                <a:solidFill>
                  <a:srgbClr val="CC0000"/>
                </a:solidFill>
                <a:latin typeface="GFS Neohellenic" charset="0"/>
              </a:rPr>
              <a:t> </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400" dirty="0" smtClean="0">
                <a:solidFill>
                  <a:schemeClr val="dk1"/>
                </a:solidFill>
              </a:rPr>
              <a:t>Considering </a:t>
            </a:r>
            <a:r>
              <a:rPr lang="en-US" sz="2400" dirty="0">
                <a:solidFill>
                  <a:schemeClr val="dk1"/>
                </a:solidFill>
              </a:rPr>
              <a:t>the following </a:t>
            </a:r>
            <a:r>
              <a:rPr lang="en-US" sz="2400" dirty="0" smtClean="0">
                <a:solidFill>
                  <a:schemeClr val="dk1"/>
                </a:solidFill>
              </a:rPr>
              <a:t>csv file,</a:t>
            </a:r>
          </a:p>
          <a:p>
            <a:pPr>
              <a:spcBef>
                <a:spcPts val="463"/>
              </a:spcBef>
              <a:spcAft>
                <a:spcPts val="0"/>
              </a:spcAft>
            </a:pPr>
            <a:r>
              <a:rPr lang="en-US" sz="2400" dirty="0">
                <a:solidFill>
                  <a:schemeClr val="dk1"/>
                </a:solidFill>
              </a:rPr>
              <a:t>w</a:t>
            </a:r>
            <a:r>
              <a:rPr lang="en-US" sz="2400" dirty="0" smtClean="0">
                <a:solidFill>
                  <a:schemeClr val="dk1"/>
                </a:solidFill>
              </a:rPr>
              <a:t>here data is organized as</a:t>
            </a:r>
          </a:p>
          <a:p>
            <a:pPr>
              <a:spcBef>
                <a:spcPts val="463"/>
              </a:spcBef>
              <a:spcAft>
                <a:spcPts val="0"/>
              </a:spcAft>
            </a:pPr>
            <a:endParaRPr lang="en-US" sz="2400" dirty="0">
              <a:solidFill>
                <a:schemeClr val="dk1"/>
              </a:solidFill>
            </a:endParaRPr>
          </a:p>
          <a:p>
            <a:pPr>
              <a:spcBef>
                <a:spcPts val="463"/>
              </a:spcBef>
              <a:spcAft>
                <a:spcPts val="0"/>
              </a:spcAft>
            </a:pPr>
            <a:r>
              <a:rPr lang="en-US" sz="2400" dirty="0">
                <a:solidFill>
                  <a:schemeClr val="dk1"/>
                </a:solidFill>
              </a:rPr>
              <a:t>Country | Zone | </a:t>
            </a:r>
            <a:r>
              <a:rPr lang="en-US" sz="2400" dirty="0" smtClean="0">
                <a:solidFill>
                  <a:schemeClr val="dk1"/>
                </a:solidFill>
              </a:rPr>
              <a:t>Temperature,</a:t>
            </a:r>
            <a:endParaRPr lang="en-US" sz="2400" dirty="0">
              <a:solidFill>
                <a:schemeClr val="dk1"/>
              </a:solidFill>
            </a:endParaRPr>
          </a:p>
          <a:p>
            <a:pPr>
              <a:spcBef>
                <a:spcPts val="463"/>
              </a:spcBef>
              <a:spcAft>
                <a:spcPts val="0"/>
              </a:spcAft>
            </a:pPr>
            <a:endParaRPr lang="en-US" sz="2400" dirty="0">
              <a:solidFill>
                <a:schemeClr val="dk1"/>
              </a:solidFill>
            </a:endParaRPr>
          </a:p>
          <a:p>
            <a:pPr>
              <a:spcBef>
                <a:spcPts val="463"/>
              </a:spcBef>
              <a:spcAft>
                <a:spcPts val="0"/>
              </a:spcAft>
            </a:pPr>
            <a:r>
              <a:rPr lang="en-US" sz="2400" dirty="0" smtClean="0">
                <a:solidFill>
                  <a:schemeClr val="dk1"/>
                </a:solidFill>
              </a:rPr>
              <a:t>find </a:t>
            </a:r>
            <a:r>
              <a:rPr lang="en-US" sz="2400" dirty="0">
                <a:solidFill>
                  <a:schemeClr val="dk1"/>
                </a:solidFill>
              </a:rPr>
              <a:t>the average temperature  </a:t>
            </a:r>
            <a:r>
              <a:rPr lang="en-US" sz="2400" dirty="0" smtClean="0">
                <a:solidFill>
                  <a:schemeClr val="dk1"/>
                </a:solidFill>
              </a:rPr>
              <a:t>per </a:t>
            </a:r>
          </a:p>
          <a:p>
            <a:pPr>
              <a:spcBef>
                <a:spcPts val="463"/>
              </a:spcBef>
              <a:spcAft>
                <a:spcPts val="0"/>
              </a:spcAft>
            </a:pPr>
            <a:r>
              <a:rPr lang="en-US" sz="2400" dirty="0" smtClean="0">
                <a:solidFill>
                  <a:schemeClr val="dk1"/>
                </a:solidFill>
              </a:rPr>
              <a:t>country </a:t>
            </a:r>
            <a:r>
              <a:rPr lang="en-US" sz="2400" dirty="0">
                <a:solidFill>
                  <a:schemeClr val="dk1"/>
                </a:solidFill>
              </a:rPr>
              <a:t>z</a:t>
            </a:r>
            <a:r>
              <a:rPr lang="en-US" sz="2400" dirty="0" smtClean="0">
                <a:solidFill>
                  <a:schemeClr val="dk1"/>
                </a:solidFill>
              </a:rPr>
              <a:t>ones</a:t>
            </a:r>
            <a:endParaRPr lang="en-US" sz="2400" dirty="0">
              <a:solidFill>
                <a:schemeClr val="dk1"/>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497"/>
          <p:cNvSpPr/>
          <p:nvPr/>
        </p:nvSpPr>
        <p:spPr>
          <a:xfrm>
            <a:off x="6869112" y="2027237"/>
            <a:ext cx="2524621" cy="229878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gn="ctr">
              <a:lnSpc>
                <a:spcPct val="115000"/>
              </a:lnSpc>
              <a:spcBef>
                <a:spcPts val="463"/>
              </a:spcBef>
            </a:pPr>
            <a:r>
              <a:rPr lang="en-US" sz="1488" b="1" dirty="0" smtClean="0">
                <a:latin typeface="Courier New"/>
                <a:ea typeface="Courier New"/>
                <a:cs typeface="Courier New"/>
                <a:sym typeface="Courier New"/>
              </a:rPr>
              <a:t>countryZoneTemp.csv</a:t>
            </a:r>
            <a:endParaRPr lang="en-US" sz="1488" b="1" dirty="0">
              <a:latin typeface="Courier New"/>
              <a:ea typeface="Courier New"/>
              <a:cs typeface="Courier New"/>
              <a:sym typeface="Courier New"/>
            </a:endParaRPr>
          </a:p>
          <a:p>
            <a:pPr>
              <a:lnSpc>
                <a:spcPct val="115000"/>
              </a:lnSpc>
              <a:spcBef>
                <a:spcPts val="463"/>
              </a:spcBef>
            </a:pPr>
            <a:r>
              <a:rPr lang="en-US" b="1" dirty="0">
                <a:solidFill>
                  <a:schemeClr val="dk1"/>
                </a:solidFill>
                <a:latin typeface="Courier New"/>
                <a:ea typeface="Courier New"/>
                <a:cs typeface="Courier New"/>
                <a:sym typeface="Courier New"/>
              </a:rPr>
              <a:t>India,Z1,22</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Australia,Z1,29</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India,Z2,28</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721014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75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How to solve it</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9" y="1552575"/>
            <a:ext cx="6546354" cy="5070475"/>
          </a:xfrm>
          <a:ln/>
        </p:spPr>
        <p:txBody>
          <a:bodyPr tIns="157480"/>
          <a:lstStyle/>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Steps:</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1. Load data line by line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sz="2400" dirty="0" smtClean="0">
              <a:latin typeface="GFS Neohellenic" charset="0"/>
            </a:endParaRP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dirty="0" smtClean="0"/>
              <a:t>2. Split each line to get each value separately</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sz="2400" dirty="0" smtClean="0"/>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dirty="0" smtClean="0"/>
              <a:t>3. Create records holding the temperatures per country-zone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sz="2400" dirty="0" smtClean="0">
              <a:latin typeface="GFS Neohellenic" charset="0"/>
            </a:endParaRP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sz="2400" dirty="0" smtClean="0">
                <a:latin typeface="GFS Neohellenic" charset="0"/>
              </a:rPr>
              <a:t>4. Aggregate and Compute the average</a:t>
            </a:r>
          </a:p>
          <a:p>
            <a:pPr marL="107950" indent="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sz="2400" dirty="0" smtClean="0">
              <a:latin typeface="GFS Neohellenic" charset="0"/>
            </a:endParaRPr>
          </a:p>
        </p:txBody>
      </p:sp>
      <p:sp>
        <p:nvSpPr>
          <p:cNvPr id="6" name="Shape 1497"/>
          <p:cNvSpPr/>
          <p:nvPr/>
        </p:nvSpPr>
        <p:spPr>
          <a:xfrm>
            <a:off x="7049593" y="1552575"/>
            <a:ext cx="2524621" cy="229878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gn="ctr">
              <a:lnSpc>
                <a:spcPct val="115000"/>
              </a:lnSpc>
              <a:spcBef>
                <a:spcPts val="463"/>
              </a:spcBef>
            </a:pPr>
            <a:r>
              <a:rPr lang="en-US" sz="1488" b="1" dirty="0">
                <a:solidFill>
                  <a:srgbClr val="0000FF"/>
                </a:solidFill>
                <a:latin typeface="Courier New"/>
                <a:ea typeface="Courier New"/>
                <a:cs typeface="Courier New"/>
                <a:sym typeface="Courier New"/>
              </a:rPr>
              <a:t>countryZoneTemp.txt</a:t>
            </a:r>
          </a:p>
          <a:p>
            <a:pPr>
              <a:lnSpc>
                <a:spcPct val="115000"/>
              </a:lnSpc>
              <a:spcBef>
                <a:spcPts val="463"/>
              </a:spcBef>
            </a:pPr>
            <a:r>
              <a:rPr lang="en-US" b="1" dirty="0">
                <a:solidFill>
                  <a:schemeClr val="dk1"/>
                </a:solidFill>
                <a:latin typeface="Courier New"/>
                <a:ea typeface="Courier New"/>
                <a:cs typeface="Courier New"/>
                <a:sym typeface="Courier New"/>
              </a:rPr>
              <a:t>India,Z1,22</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India,Z2,24</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Australia,Z1,29</a:t>
            </a:r>
            <a:br>
              <a:rPr lang="en-US" b="1" dirty="0">
                <a:solidFill>
                  <a:schemeClr val="dk1"/>
                </a:solidFill>
                <a:latin typeface="Courier New"/>
                <a:ea typeface="Courier New"/>
                <a:cs typeface="Courier New"/>
                <a:sym typeface="Courier New"/>
              </a:rPr>
            </a:br>
            <a:r>
              <a:rPr lang="en-US" b="1" dirty="0">
                <a:solidFill>
                  <a:schemeClr val="dk1"/>
                </a:solidFill>
                <a:latin typeface="Courier New"/>
                <a:ea typeface="Courier New"/>
                <a:cs typeface="Courier New"/>
                <a:sym typeface="Courier New"/>
              </a:rPr>
              <a:t>India,Z2,28</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48824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76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Setup </a:t>
            </a:r>
            <a:r>
              <a:rPr lang="en-GB" altLang="fi-FI" dirty="0">
                <a:solidFill>
                  <a:srgbClr val="CC0000"/>
                </a:solidFill>
                <a:latin typeface="GFS Neohellenic" charset="0"/>
              </a:rPr>
              <a:t>S</a:t>
            </a:r>
            <a:r>
              <a:rPr lang="en-GB" altLang="fi-FI" dirty="0" smtClean="0">
                <a:solidFill>
                  <a:srgbClr val="CC0000"/>
                </a:solidFill>
                <a:latin typeface="GFS Neohellenic" charset="0"/>
              </a:rPr>
              <a:t>park Driver </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sz="2400" b="1" dirty="0">
                <a:solidFill>
                  <a:schemeClr val="tx1"/>
                </a:solidFill>
              </a:rPr>
              <a:t>Create </a:t>
            </a:r>
            <a:r>
              <a:rPr lang="en-US" sz="2400" b="1" dirty="0" err="1">
                <a:solidFill>
                  <a:schemeClr val="tx1"/>
                </a:solidFill>
              </a:rPr>
              <a:t>SparkConf</a:t>
            </a:r>
            <a:r>
              <a:rPr lang="en-US" sz="2400" b="1" dirty="0">
                <a:solidFill>
                  <a:schemeClr val="tx1"/>
                </a:solidFill>
              </a:rPr>
              <a:t> and </a:t>
            </a:r>
            <a:r>
              <a:rPr lang="en-US" sz="2400" b="1" dirty="0" err="1" smtClean="0">
                <a:solidFill>
                  <a:schemeClr val="tx1"/>
                </a:solidFill>
              </a:rPr>
              <a:t>SparkContext</a:t>
            </a:r>
            <a:endParaRPr lang="en-US" sz="2400" b="1" dirty="0" smtClean="0">
              <a:solidFill>
                <a:schemeClr val="tx1"/>
              </a:solidFill>
            </a:endParaRPr>
          </a:p>
          <a:p>
            <a:pPr marL="431800" indent="-323850">
              <a:lnSpc>
                <a:spcPct val="69000"/>
              </a:lnSpc>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sz="2400" dirty="0" smtClean="0">
              <a:solidFill>
                <a:srgbClr val="0000FF"/>
              </a:solidFill>
            </a:endParaRPr>
          </a:p>
          <a:p>
            <a:pPr>
              <a:lnSpc>
                <a:spcPct val="100000"/>
              </a:lnSpc>
              <a:spcBef>
                <a:spcPts val="0"/>
              </a:spcBef>
              <a:spcAft>
                <a:spcPts val="0"/>
              </a:spcAft>
            </a:pPr>
            <a:r>
              <a:rPr lang="en-US" sz="2500" b="1" dirty="0">
                <a:solidFill>
                  <a:srgbClr val="004080"/>
                </a:solidFill>
                <a:highlight>
                  <a:srgbClr val="FFFFFF"/>
                </a:highlight>
                <a:latin typeface="Courier New"/>
                <a:ea typeface="Courier New"/>
                <a:cs typeface="Courier New"/>
                <a:sym typeface="Courier New"/>
              </a:rPr>
              <a:t>import</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org.apache.spark.SparkConf</a:t>
            </a:r>
            <a:endParaRPr lang="en-US" sz="25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45833"/>
            </a:pPr>
            <a:r>
              <a:rPr lang="en-US" sz="2500" b="1" dirty="0">
                <a:solidFill>
                  <a:srgbClr val="004080"/>
                </a:solidFill>
                <a:highlight>
                  <a:srgbClr val="FFFFFF"/>
                </a:highlight>
                <a:latin typeface="Courier New"/>
                <a:ea typeface="Courier New"/>
                <a:cs typeface="Courier New"/>
                <a:sym typeface="Courier New"/>
              </a:rPr>
              <a:t>import</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org.apache.spark.SparkContext</a:t>
            </a:r>
            <a:endParaRPr lang="en-US" sz="25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p>
          <a:p>
            <a:pPr>
              <a:lnSpc>
                <a:spcPct val="100000"/>
              </a:lnSpc>
              <a:spcBef>
                <a:spcPts val="0"/>
              </a:spcBef>
              <a:spcAft>
                <a:spcPts val="0"/>
              </a:spcAft>
              <a:buClr>
                <a:schemeClr val="dk1"/>
              </a:buClr>
              <a:buSzPct val="45833"/>
            </a:pPr>
            <a:r>
              <a:rPr lang="en-US" sz="2500" b="1" dirty="0">
                <a:solidFill>
                  <a:srgbClr val="004080"/>
                </a:solidFill>
                <a:highlight>
                  <a:srgbClr val="FFFFFF"/>
                </a:highlight>
                <a:latin typeface="Courier New"/>
                <a:ea typeface="Courier New"/>
                <a:cs typeface="Courier New"/>
                <a:sym typeface="Courier New"/>
              </a:rPr>
              <a:t>object</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AverageZoneTemperature</a:t>
            </a:r>
            <a:r>
              <a:rPr lang="en-US" sz="2500" b="1" dirty="0">
                <a:solidFill>
                  <a:schemeClr val="dk1"/>
                </a:solidFill>
                <a:highlight>
                  <a:srgbClr val="FFFFFF"/>
                </a:highlight>
                <a:latin typeface="Courier New"/>
                <a:ea typeface="Courier New"/>
                <a:cs typeface="Courier New"/>
                <a:sym typeface="Courier New"/>
              </a:rPr>
              <a:t> </a:t>
            </a:r>
            <a:r>
              <a:rPr lang="en-US" sz="25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rgbClr val="004080"/>
                </a:solidFill>
                <a:highlight>
                  <a:srgbClr val="FFFFFF"/>
                </a:highlight>
                <a:latin typeface="Courier New"/>
                <a:ea typeface="Courier New"/>
                <a:cs typeface="Courier New"/>
                <a:sym typeface="Courier New"/>
              </a:rPr>
              <a:t>def</a:t>
            </a:r>
            <a:r>
              <a:rPr lang="en-US" sz="2500" b="1" dirty="0">
                <a:solidFill>
                  <a:schemeClr val="dk1"/>
                </a:solidFill>
                <a:highlight>
                  <a:srgbClr val="FFFFFF"/>
                </a:highlight>
                <a:latin typeface="Courier New"/>
                <a:ea typeface="Courier New"/>
                <a:cs typeface="Courier New"/>
                <a:sym typeface="Courier New"/>
              </a:rPr>
              <a:t> main(</a:t>
            </a:r>
            <a:r>
              <a:rPr lang="en-US" sz="2500" b="1" dirty="0" err="1">
                <a:solidFill>
                  <a:schemeClr val="dk1"/>
                </a:solidFill>
                <a:highlight>
                  <a:srgbClr val="FFFFFF"/>
                </a:highlight>
                <a:latin typeface="Courier New"/>
                <a:ea typeface="Courier New"/>
                <a:cs typeface="Courier New"/>
                <a:sym typeface="Courier New"/>
              </a:rPr>
              <a:t>args</a:t>
            </a:r>
            <a:r>
              <a:rPr lang="en-US" sz="2500" b="1" dirty="0">
                <a:solidFill>
                  <a:schemeClr val="dk1"/>
                </a:solidFill>
                <a:highlight>
                  <a:srgbClr val="FFFFFF"/>
                </a:highlight>
                <a:latin typeface="Courier New"/>
                <a:ea typeface="Courier New"/>
                <a:cs typeface="Courier New"/>
                <a:sym typeface="Courier New"/>
              </a:rPr>
              <a:t>: Array[String]) = </a:t>
            </a:r>
            <a:r>
              <a:rPr lang="en-US" sz="25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smtClean="0">
                <a:solidFill>
                  <a:srgbClr val="004080"/>
                </a:solidFill>
                <a:highlight>
                  <a:srgbClr val="FFFFFF"/>
                </a:highlight>
                <a:latin typeface="Courier New"/>
                <a:ea typeface="Courier New"/>
                <a:cs typeface="Courier New"/>
                <a:sym typeface="Courier New"/>
              </a:rPr>
              <a:t>val</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conf</a:t>
            </a:r>
            <a:r>
              <a:rPr lang="en-US" sz="2500" b="1" dirty="0">
                <a:solidFill>
                  <a:schemeClr val="dk1"/>
                </a:solidFill>
                <a:highlight>
                  <a:srgbClr val="FFFFFF"/>
                </a:highlight>
                <a:latin typeface="Courier New"/>
                <a:ea typeface="Courier New"/>
                <a:cs typeface="Courier New"/>
                <a:sym typeface="Courier New"/>
              </a:rPr>
              <a:t> = </a:t>
            </a:r>
            <a:r>
              <a:rPr lang="en-US" sz="2500" b="1" dirty="0">
                <a:solidFill>
                  <a:srgbClr val="004080"/>
                </a:solidFill>
                <a:highlight>
                  <a:srgbClr val="FFFFFF"/>
                </a:highlight>
                <a:latin typeface="Courier New"/>
                <a:ea typeface="Courier New"/>
                <a:cs typeface="Courier New"/>
                <a:sym typeface="Courier New"/>
              </a:rPr>
              <a:t>new</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SparkConf</a:t>
            </a:r>
            <a:r>
              <a:rPr lang="en-US" sz="25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setAppName</a:t>
            </a:r>
            <a:r>
              <a:rPr lang="en-US" sz="2500" b="1" dirty="0">
                <a:solidFill>
                  <a:schemeClr val="dk1"/>
                </a:solidFill>
                <a:highlight>
                  <a:srgbClr val="FFFFFF"/>
                </a:highlight>
                <a:latin typeface="Courier New"/>
                <a:ea typeface="Courier New"/>
                <a:cs typeface="Courier New"/>
                <a:sym typeface="Courier New"/>
              </a:rPr>
              <a:t>(</a:t>
            </a:r>
            <a:r>
              <a:rPr lang="en-US" sz="2500" b="1" dirty="0">
                <a:solidFill>
                  <a:srgbClr val="FF0000"/>
                </a:solidFill>
                <a:highlight>
                  <a:srgbClr val="FFFFFF"/>
                </a:highlight>
                <a:latin typeface="Courier New"/>
                <a:ea typeface="Courier New"/>
                <a:cs typeface="Courier New"/>
                <a:sym typeface="Courier New"/>
              </a:rPr>
              <a:t>"</a:t>
            </a:r>
            <a:r>
              <a:rPr lang="en-US" sz="2500" b="1" dirty="0" err="1">
                <a:solidFill>
                  <a:srgbClr val="FF0000"/>
                </a:solidFill>
                <a:highlight>
                  <a:srgbClr val="FFFFFF"/>
                </a:highlight>
                <a:latin typeface="Courier New"/>
                <a:ea typeface="Courier New"/>
                <a:cs typeface="Courier New"/>
                <a:sym typeface="Courier New"/>
              </a:rPr>
              <a:t>SparkWordCountJoinExample</a:t>
            </a:r>
            <a:r>
              <a:rPr lang="en-US" sz="2500" b="1" dirty="0">
                <a:solidFill>
                  <a:srgbClr val="FF0000"/>
                </a:solidFill>
                <a:highlight>
                  <a:srgbClr val="FFFFFF"/>
                </a:highlight>
                <a:latin typeface="Courier New"/>
                <a:ea typeface="Courier New"/>
                <a:cs typeface="Courier New"/>
                <a:sym typeface="Courier New"/>
              </a:rPr>
              <a:t>"</a:t>
            </a:r>
            <a:r>
              <a:rPr lang="en-US" sz="25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setMaster</a:t>
            </a:r>
            <a:r>
              <a:rPr lang="en-US" sz="2500" b="1" dirty="0">
                <a:solidFill>
                  <a:schemeClr val="dk1"/>
                </a:solidFill>
                <a:highlight>
                  <a:srgbClr val="FFFFFF"/>
                </a:highlight>
                <a:latin typeface="Courier New"/>
                <a:ea typeface="Courier New"/>
                <a:cs typeface="Courier New"/>
                <a:sym typeface="Courier New"/>
              </a:rPr>
              <a:t>(</a:t>
            </a:r>
            <a:r>
              <a:rPr lang="en-US" sz="2500" b="1" dirty="0">
                <a:solidFill>
                  <a:srgbClr val="FF0000"/>
                </a:solidFill>
                <a:highlight>
                  <a:srgbClr val="FFFFFF"/>
                </a:highlight>
                <a:latin typeface="Courier New"/>
                <a:ea typeface="Courier New"/>
                <a:cs typeface="Courier New"/>
                <a:sym typeface="Courier New"/>
              </a:rPr>
              <a:t>"spark://&lt;master-</a:t>
            </a:r>
            <a:r>
              <a:rPr lang="en-US" sz="2500" b="1" dirty="0" err="1">
                <a:solidFill>
                  <a:srgbClr val="FF0000"/>
                </a:solidFill>
                <a:highlight>
                  <a:srgbClr val="FFFFFF"/>
                </a:highlight>
                <a:latin typeface="Courier New"/>
                <a:ea typeface="Courier New"/>
                <a:cs typeface="Courier New"/>
                <a:sym typeface="Courier New"/>
              </a:rPr>
              <a:t>ip</a:t>
            </a:r>
            <a:r>
              <a:rPr lang="en-US" sz="2500" b="1" dirty="0">
                <a:solidFill>
                  <a:srgbClr val="FF0000"/>
                </a:solidFill>
                <a:highlight>
                  <a:srgbClr val="FFFFFF"/>
                </a:highlight>
                <a:latin typeface="Courier New"/>
                <a:ea typeface="Courier New"/>
                <a:cs typeface="Courier New"/>
                <a:sym typeface="Courier New"/>
              </a:rPr>
              <a:t>&gt;:7077</a:t>
            </a:r>
            <a:r>
              <a:rPr lang="en-US" sz="2500" b="1" dirty="0" smtClean="0">
                <a:solidFill>
                  <a:srgbClr val="FF0000"/>
                </a:solidFill>
                <a:highlight>
                  <a:srgbClr val="FFFFFF"/>
                </a:highlight>
                <a:latin typeface="Courier New"/>
                <a:ea typeface="Courier New"/>
                <a:cs typeface="Courier New"/>
                <a:sym typeface="Courier New"/>
              </a:rPr>
              <a:t>"</a:t>
            </a:r>
            <a:r>
              <a:rPr lang="en-US" sz="2500" b="1" dirty="0" smtClean="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buClr>
                <a:schemeClr val="dk1"/>
              </a:buClr>
              <a:buSzPct val="45833"/>
            </a:pPr>
            <a:endParaRPr lang="en-US" sz="25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500" b="1" dirty="0">
                <a:solidFill>
                  <a:schemeClr val="dk1"/>
                </a:solidFill>
                <a:highlight>
                  <a:srgbClr val="FFFFFF"/>
                </a:highlight>
                <a:latin typeface="Courier New"/>
                <a:ea typeface="Courier New"/>
                <a:cs typeface="Courier New"/>
                <a:sym typeface="Courier New"/>
              </a:rPr>
              <a:t>		</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smtClean="0">
                <a:solidFill>
                  <a:srgbClr val="004080"/>
                </a:solidFill>
                <a:highlight>
                  <a:srgbClr val="FFFFFF"/>
                </a:highlight>
                <a:latin typeface="Courier New"/>
                <a:ea typeface="Courier New"/>
                <a:cs typeface="Courier New"/>
                <a:sym typeface="Courier New"/>
              </a:rPr>
              <a:t>val</a:t>
            </a:r>
            <a:r>
              <a:rPr lang="en-US" sz="2500" b="1" dirty="0" smtClean="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sc</a:t>
            </a:r>
            <a:r>
              <a:rPr lang="en-US" sz="2500" b="1" dirty="0">
                <a:solidFill>
                  <a:schemeClr val="dk1"/>
                </a:solidFill>
                <a:highlight>
                  <a:srgbClr val="FFFFFF"/>
                </a:highlight>
                <a:latin typeface="Courier New"/>
                <a:ea typeface="Courier New"/>
                <a:cs typeface="Courier New"/>
                <a:sym typeface="Courier New"/>
              </a:rPr>
              <a:t> = </a:t>
            </a:r>
            <a:r>
              <a:rPr lang="en-US" sz="2500" b="1" dirty="0">
                <a:solidFill>
                  <a:srgbClr val="004080"/>
                </a:solidFill>
                <a:highlight>
                  <a:srgbClr val="FFFFFF"/>
                </a:highlight>
                <a:latin typeface="Courier New"/>
                <a:ea typeface="Courier New"/>
                <a:cs typeface="Courier New"/>
                <a:sym typeface="Courier New"/>
              </a:rPr>
              <a:t>new</a:t>
            </a:r>
            <a:r>
              <a:rPr lang="en-US" sz="2500" b="1" dirty="0">
                <a:solidFill>
                  <a:schemeClr val="dk1"/>
                </a:solidFill>
                <a:highlight>
                  <a:srgbClr val="FFFFFF"/>
                </a:highlight>
                <a:latin typeface="Courier New"/>
                <a:ea typeface="Courier New"/>
                <a:cs typeface="Courier New"/>
                <a:sym typeface="Courier New"/>
              </a:rPr>
              <a:t> </a:t>
            </a:r>
            <a:r>
              <a:rPr lang="en-US" sz="2500" b="1" dirty="0" err="1">
                <a:solidFill>
                  <a:schemeClr val="dk1"/>
                </a:solidFill>
                <a:highlight>
                  <a:srgbClr val="FFFFFF"/>
                </a:highlight>
                <a:latin typeface="Courier New"/>
                <a:ea typeface="Courier New"/>
                <a:cs typeface="Courier New"/>
                <a:sym typeface="Courier New"/>
              </a:rPr>
              <a:t>SparkContext</a:t>
            </a:r>
            <a:r>
              <a:rPr lang="en-US" sz="2500" b="1" dirty="0">
                <a:solidFill>
                  <a:schemeClr val="dk1"/>
                </a:solidFill>
                <a:highlight>
                  <a:srgbClr val="FFFFFF"/>
                </a:highlight>
                <a:latin typeface="Courier New"/>
                <a:ea typeface="Courier New"/>
                <a:cs typeface="Courier New"/>
                <a:sym typeface="Courier New"/>
              </a:rPr>
              <a:t>(</a:t>
            </a:r>
            <a:r>
              <a:rPr lang="en-US" sz="2500" b="1" dirty="0" err="1">
                <a:solidFill>
                  <a:schemeClr val="dk1"/>
                </a:solidFill>
                <a:highlight>
                  <a:srgbClr val="FFFFFF"/>
                </a:highlight>
                <a:latin typeface="Courier New"/>
                <a:ea typeface="Courier New"/>
                <a:cs typeface="Courier New"/>
                <a:sym typeface="Courier New"/>
              </a:rPr>
              <a:t>conf</a:t>
            </a:r>
            <a:r>
              <a:rPr lang="en-US" sz="2500" b="1" dirty="0" smtClean="0">
                <a:solidFill>
                  <a:schemeClr val="dk1"/>
                </a:solidFill>
                <a:highlight>
                  <a:srgbClr val="FFFFFF"/>
                </a:highlight>
                <a:latin typeface="Courier New"/>
                <a:ea typeface="Courier New"/>
                <a:cs typeface="Courier New"/>
                <a:sym typeface="Courier New"/>
              </a:rPr>
              <a:t>)</a:t>
            </a:r>
            <a:endParaRPr lang="en-US" sz="2500" dirty="0">
              <a:solidFill>
                <a:srgbClr val="0000FF"/>
              </a:solidFill>
            </a:endParaRP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36126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77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1. Loading data</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buClr>
                <a:schemeClr val="dk1"/>
              </a:buClr>
              <a:buSzPct val="42307"/>
            </a:pPr>
            <a:r>
              <a:rPr lang="en-US" sz="2200" dirty="0">
                <a:solidFill>
                  <a:schemeClr val="tx1"/>
                </a:solidFill>
              </a:rPr>
              <a:t>Create an RDD to load the lines of the file</a:t>
            </a:r>
            <a:endParaRPr lang="en-US" sz="2200" dirty="0">
              <a:solidFill>
                <a:schemeClr val="tx1"/>
              </a:solidFill>
              <a:highlight>
                <a:srgbClr val="FFFFFF"/>
              </a:highlight>
              <a:latin typeface="Courier New"/>
              <a:ea typeface="Courier New"/>
              <a:cs typeface="Courier New"/>
              <a:sym typeface="Courier New"/>
            </a:endParaRPr>
          </a:p>
          <a:p>
            <a:pPr>
              <a:spcAft>
                <a:spcPts val="0"/>
              </a:spcAft>
            </a:pPr>
            <a:r>
              <a:rPr lang="en-US" sz="2200" b="1" dirty="0" err="1">
                <a:solidFill>
                  <a:srgbClr val="004080"/>
                </a:solidFill>
                <a:highlight>
                  <a:srgbClr val="FFFFFF"/>
                </a:highlight>
                <a:latin typeface="Courier New"/>
                <a:ea typeface="Courier New"/>
                <a:cs typeface="Courier New"/>
                <a:sym typeface="Courier New"/>
              </a:rPr>
              <a:t>val</a:t>
            </a:r>
            <a:r>
              <a:rPr lang="en-US" sz="2200" b="1" dirty="0">
                <a:solidFill>
                  <a:schemeClr val="dk1"/>
                </a:solidFill>
                <a:highlight>
                  <a:srgbClr val="FFFFFF"/>
                </a:highlight>
                <a:latin typeface="Courier New"/>
                <a:ea typeface="Courier New"/>
                <a:cs typeface="Courier New"/>
                <a:sym typeface="Courier New"/>
              </a:rPr>
              <a:t> </a:t>
            </a:r>
            <a:r>
              <a:rPr lang="en-US" sz="2200" b="1" dirty="0" err="1">
                <a:solidFill>
                  <a:schemeClr val="dk1"/>
                </a:solidFill>
                <a:highlight>
                  <a:srgbClr val="FFFFFF"/>
                </a:highlight>
                <a:latin typeface="Courier New"/>
                <a:ea typeface="Courier New"/>
                <a:cs typeface="Courier New"/>
                <a:sym typeface="Courier New"/>
              </a:rPr>
              <a:t>baseRDD</a:t>
            </a:r>
            <a:r>
              <a:rPr lang="en-US" sz="2200" b="1" dirty="0">
                <a:solidFill>
                  <a:schemeClr val="dk1"/>
                </a:solidFill>
                <a:highlight>
                  <a:srgbClr val="FFFFFF"/>
                </a:highlight>
                <a:latin typeface="Courier New"/>
                <a:ea typeface="Courier New"/>
                <a:cs typeface="Courier New"/>
                <a:sym typeface="Courier New"/>
              </a:rPr>
              <a:t> = </a:t>
            </a:r>
            <a:r>
              <a:rPr lang="en-US" sz="2200" b="1" dirty="0" err="1">
                <a:solidFill>
                  <a:schemeClr val="dk1"/>
                </a:solidFill>
                <a:highlight>
                  <a:srgbClr val="FFFFFF"/>
                </a:highlight>
                <a:latin typeface="Courier New"/>
                <a:ea typeface="Courier New"/>
                <a:cs typeface="Courier New"/>
                <a:sym typeface="Courier New"/>
              </a:rPr>
              <a:t>sc.textFile</a:t>
            </a:r>
            <a:r>
              <a:rPr lang="en-US" sz="2200" b="1" dirty="0" smtClean="0">
                <a:solidFill>
                  <a:schemeClr val="dk1"/>
                </a:solidFill>
                <a:highlight>
                  <a:srgbClr val="FFFFFF"/>
                </a:highlight>
                <a:latin typeface="Courier New"/>
                <a:ea typeface="Courier New"/>
                <a:cs typeface="Courier New"/>
                <a:sym typeface="Courier New"/>
              </a:rPr>
              <a:t>(</a:t>
            </a:r>
            <a:r>
              <a:rPr lang="en-US" sz="2200" b="1" dirty="0" smtClean="0">
                <a:solidFill>
                  <a:srgbClr val="FF0000"/>
                </a:solidFill>
                <a:highlight>
                  <a:srgbClr val="FFFFFF"/>
                </a:highlight>
                <a:latin typeface="Courier New"/>
                <a:ea typeface="Courier New"/>
                <a:cs typeface="Courier New"/>
                <a:sym typeface="Courier New"/>
              </a:rPr>
              <a:t>"&lt;</a:t>
            </a:r>
            <a:r>
              <a:rPr lang="en-US" sz="2200" b="1" dirty="0" err="1" smtClean="0">
                <a:solidFill>
                  <a:srgbClr val="FF0000"/>
                </a:solidFill>
                <a:highlight>
                  <a:srgbClr val="FFFFFF"/>
                </a:highlight>
                <a:latin typeface="Courier New"/>
                <a:ea typeface="Courier New"/>
                <a:cs typeface="Courier New"/>
                <a:sym typeface="Courier New"/>
              </a:rPr>
              <a:t>file_Path</a:t>
            </a:r>
            <a:r>
              <a:rPr lang="en-US" sz="2200" b="1" dirty="0" smtClean="0">
                <a:solidFill>
                  <a:srgbClr val="FF0000"/>
                </a:solidFill>
                <a:highlight>
                  <a:srgbClr val="FFFFFF"/>
                </a:highlight>
                <a:latin typeface="Courier New"/>
                <a:ea typeface="Courier New"/>
                <a:cs typeface="Courier New"/>
                <a:sym typeface="Courier New"/>
              </a:rPr>
              <a:t>&gt;/</a:t>
            </a:r>
            <a:r>
              <a:rPr lang="en-US" sz="2200" b="1" dirty="0">
                <a:solidFill>
                  <a:srgbClr val="FF0000"/>
                </a:solidFill>
                <a:highlight>
                  <a:srgbClr val="FFFFFF"/>
                </a:highlight>
                <a:latin typeface="Courier New"/>
                <a:ea typeface="Courier New"/>
                <a:cs typeface="Courier New"/>
                <a:sym typeface="Courier New"/>
              </a:rPr>
              <a:t>countryZoneTemp.txt"</a:t>
            </a:r>
            <a:r>
              <a:rPr lang="en-US" sz="2200" b="1" dirty="0">
                <a:solidFill>
                  <a:schemeClr val="dk1"/>
                </a:solidFill>
                <a:highlight>
                  <a:srgbClr val="FFFFFF"/>
                </a:highlight>
                <a:latin typeface="Courier New"/>
                <a:ea typeface="Courier New"/>
                <a:cs typeface="Courier New"/>
                <a:sym typeface="Courier New"/>
              </a:rPr>
              <a:t>)</a:t>
            </a:r>
          </a:p>
          <a:p>
            <a:pPr marL="0" indent="0">
              <a:spcAft>
                <a:spcPts val="0"/>
              </a:spcAft>
            </a:pPr>
            <a:endParaRPr lang="en-US" sz="1800" dirty="0">
              <a:solidFill>
                <a:srgbClr val="0000FF"/>
              </a:solidFill>
              <a:highlight>
                <a:srgbClr val="FFFFFF"/>
              </a:highlight>
            </a:endParaRPr>
          </a:p>
          <a:p>
            <a:pPr marL="0" indent="0">
              <a:spcAft>
                <a:spcPts val="0"/>
              </a:spcAft>
            </a:pPr>
            <a:r>
              <a:rPr lang="en-US" sz="2200" dirty="0">
                <a:solidFill>
                  <a:schemeClr val="tx1"/>
                </a:solidFill>
                <a:highlight>
                  <a:srgbClr val="FFFFFF"/>
                </a:highlight>
              </a:rPr>
              <a:t>At computation </a:t>
            </a:r>
            <a:r>
              <a:rPr lang="en-US" sz="2200" dirty="0" smtClean="0">
                <a:solidFill>
                  <a:schemeClr val="tx1"/>
                </a:solidFill>
                <a:highlight>
                  <a:srgbClr val="FFFFFF"/>
                </a:highlight>
              </a:rPr>
              <a:t>time, each line of the file will form each element of the RDD:</a:t>
            </a:r>
            <a:endParaRPr lang="en-US" sz="2200" dirty="0">
              <a:solidFill>
                <a:schemeClr val="tx1"/>
              </a:solidFill>
              <a:highlight>
                <a:srgbClr val="FFFFFF"/>
              </a:highlight>
            </a:endParaRPr>
          </a:p>
          <a:p>
            <a:pPr>
              <a:spcBef>
                <a:spcPts val="463"/>
              </a:spcBef>
              <a:spcAft>
                <a:spcPts val="0"/>
              </a:spcAft>
            </a:pPr>
            <a:endParaRPr lang="en-US" sz="2800" dirty="0">
              <a:solidFill>
                <a:schemeClr val="dk1"/>
              </a:solidFill>
            </a:endParaRPr>
          </a:p>
          <a:p>
            <a:pPr>
              <a:spcBef>
                <a:spcPts val="463"/>
              </a:spcBef>
              <a:spcAft>
                <a:spcPts val="0"/>
              </a:spcAft>
            </a:pPr>
            <a:endParaRPr lang="en-US" sz="2800" dirty="0">
              <a:solidFill>
                <a:schemeClr val="dk1"/>
              </a:solidFill>
            </a:endParaRPr>
          </a:p>
        </p:txBody>
      </p:sp>
      <p:sp>
        <p:nvSpPr>
          <p:cNvPr id="6" name="Shape 1570"/>
          <p:cNvSpPr/>
          <p:nvPr/>
        </p:nvSpPr>
        <p:spPr>
          <a:xfrm>
            <a:off x="3216881" y="4293423"/>
            <a:ext cx="1486006" cy="2353909"/>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Blocks</a:t>
            </a:r>
          </a:p>
          <a:p>
            <a:pPr algn="ctr">
              <a:lnSpc>
                <a:spcPct val="115000"/>
              </a:lnSpc>
              <a:spcBef>
                <a:spcPts val="0"/>
              </a:spcBef>
              <a:buClr>
                <a:schemeClr val="dk1"/>
              </a:buClr>
              <a:buSzPct val="45833"/>
            </a:pPr>
            <a:endParaRPr lang="en-US" sz="1984" b="1" dirty="0">
              <a:solidFill>
                <a:schemeClr val="dk1"/>
              </a:solidFill>
              <a:latin typeface="Courier New"/>
              <a:ea typeface="Courier New"/>
              <a:cs typeface="Courier New"/>
              <a:sym typeface="Courier New"/>
            </a:endParaRPr>
          </a:p>
          <a:p>
            <a:pPr algn="ctr">
              <a:lnSpc>
                <a:spcPct val="115000"/>
              </a:lnSpc>
              <a:spcBef>
                <a:spcPts val="0"/>
              </a:spcBef>
              <a:buClr>
                <a:schemeClr val="dk1"/>
              </a:buClr>
              <a:buSzPct val="45833"/>
            </a:pPr>
            <a:endParaRPr lang="en-US" sz="1984" b="1" dirty="0">
              <a:solidFill>
                <a:schemeClr val="dk1"/>
              </a:solidFill>
              <a:latin typeface="Courier New"/>
              <a:ea typeface="Courier New"/>
              <a:cs typeface="Courier New"/>
              <a:sym typeface="Courier New"/>
            </a:endParaRPr>
          </a:p>
          <a:p>
            <a:pPr algn="ctr">
              <a:lnSpc>
                <a:spcPct val="115000"/>
              </a:lnSpc>
              <a:spcBef>
                <a:spcPts val="0"/>
              </a:spcBef>
              <a:buClr>
                <a:schemeClr val="dk1"/>
              </a:buClr>
              <a:buSzPct val="45833"/>
            </a:pPr>
            <a:endParaRPr lang="en-US" sz="1984" b="1" dirty="0">
              <a:solidFill>
                <a:schemeClr val="dk1"/>
              </a:solidFill>
              <a:latin typeface="Courier New"/>
              <a:ea typeface="Courier New"/>
              <a:cs typeface="Courier New"/>
              <a:sym typeface="Courier New"/>
            </a:endParaRPr>
          </a:p>
          <a:p>
            <a:pPr algn="ctr">
              <a:lnSpc>
                <a:spcPct val="115000"/>
              </a:lnSpc>
              <a:spcBef>
                <a:spcPts val="0"/>
              </a:spcBef>
              <a:buClr>
                <a:schemeClr val="dk1"/>
              </a:buClr>
              <a:buSzPct val="45833"/>
            </a:pPr>
            <a:r>
              <a:rPr lang="en-US" sz="1984" b="1" dirty="0">
                <a:solidFill>
                  <a:schemeClr val="dk1"/>
                </a:solidFill>
                <a:latin typeface="Courier New"/>
                <a:ea typeface="Courier New"/>
                <a:cs typeface="Courier New"/>
                <a:sym typeface="Courier New"/>
              </a:rPr>
              <a:t>…</a:t>
            </a:r>
          </a:p>
        </p:txBody>
      </p:sp>
      <p:sp>
        <p:nvSpPr>
          <p:cNvPr id="7" name="Shape 1570"/>
          <p:cNvSpPr/>
          <p:nvPr/>
        </p:nvSpPr>
        <p:spPr>
          <a:xfrm>
            <a:off x="3300070" y="4699626"/>
            <a:ext cx="1221389" cy="491227"/>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01101010001001</a:t>
            </a:r>
          </a:p>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00111010011011</a:t>
            </a:r>
          </a:p>
        </p:txBody>
      </p:sp>
      <p:sp>
        <p:nvSpPr>
          <p:cNvPr id="8" name="Shape 1570"/>
          <p:cNvSpPr/>
          <p:nvPr/>
        </p:nvSpPr>
        <p:spPr>
          <a:xfrm>
            <a:off x="3300070" y="5803210"/>
            <a:ext cx="1221389" cy="491227"/>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11100011000100</a:t>
            </a:r>
          </a:p>
          <a:p>
            <a:pPr>
              <a:lnSpc>
                <a:spcPct val="115000"/>
              </a:lnSpc>
              <a:spcBef>
                <a:spcPts val="0"/>
              </a:spcBef>
              <a:buClr>
                <a:schemeClr val="dk1"/>
              </a:buClr>
              <a:buSzPct val="45833"/>
            </a:pPr>
            <a:r>
              <a:rPr lang="en-US" sz="992" b="1" dirty="0">
                <a:solidFill>
                  <a:schemeClr val="dk1"/>
                </a:solidFill>
                <a:latin typeface="Courier New"/>
                <a:ea typeface="Courier New"/>
                <a:cs typeface="Courier New"/>
                <a:sym typeface="Courier New"/>
              </a:rPr>
              <a:t>00011001101111</a:t>
            </a:r>
          </a:p>
        </p:txBody>
      </p:sp>
      <p:cxnSp>
        <p:nvCxnSpPr>
          <p:cNvPr id="10" name="Straight Arrow Connector 9"/>
          <p:cNvCxnSpPr>
            <a:stCxn id="6" idx="3"/>
            <a:endCxn id="13" idx="1"/>
          </p:cNvCxnSpPr>
          <p:nvPr/>
        </p:nvCxnSpPr>
        <p:spPr>
          <a:xfrm>
            <a:off x="4702887" y="5470378"/>
            <a:ext cx="2325353" cy="2810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Shape 1570"/>
          <p:cNvSpPr/>
          <p:nvPr/>
        </p:nvSpPr>
        <p:spPr>
          <a:xfrm>
            <a:off x="7205627" y="4808400"/>
            <a:ext cx="2126178"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India,Z1,22</a:t>
            </a:r>
          </a:p>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Australia,Z1,24</a:t>
            </a:r>
          </a:p>
        </p:txBody>
      </p:sp>
      <p:sp>
        <p:nvSpPr>
          <p:cNvPr id="12" name="Shape 1571"/>
          <p:cNvSpPr/>
          <p:nvPr/>
        </p:nvSpPr>
        <p:spPr>
          <a:xfrm>
            <a:off x="7205627" y="5641544"/>
            <a:ext cx="2126178"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pPr>
            <a:r>
              <a:rPr lang="en-US" sz="1654" b="1" dirty="0">
                <a:solidFill>
                  <a:schemeClr val="dk1"/>
                </a:solidFill>
                <a:latin typeface="Courier New"/>
                <a:ea typeface="Courier New"/>
                <a:cs typeface="Courier New"/>
                <a:sym typeface="Courier New"/>
              </a:rPr>
              <a:t>India,Z2,24</a:t>
            </a:r>
          </a:p>
          <a:p>
            <a:pPr>
              <a:lnSpc>
                <a:spcPct val="115000"/>
              </a:lnSpc>
              <a:spcBef>
                <a:spcPts val="0"/>
              </a:spcBef>
            </a:pPr>
            <a:r>
              <a:rPr lang="en-US" sz="1654" b="1" dirty="0">
                <a:solidFill>
                  <a:schemeClr val="dk1"/>
                </a:solidFill>
                <a:latin typeface="Courier New"/>
                <a:ea typeface="Courier New"/>
                <a:cs typeface="Courier New"/>
                <a:sym typeface="Courier New"/>
              </a:rPr>
              <a:t>Australia,Z1,29</a:t>
            </a:r>
          </a:p>
          <a:p>
            <a:pPr>
              <a:lnSpc>
                <a:spcPct val="115000"/>
              </a:lnSpc>
              <a:spcBef>
                <a:spcPts val="0"/>
              </a:spcBef>
            </a:pPr>
            <a:r>
              <a:rPr lang="en-US" sz="1654" b="1" dirty="0">
                <a:solidFill>
                  <a:schemeClr val="dk1"/>
                </a:solidFill>
                <a:latin typeface="Courier New"/>
                <a:ea typeface="Courier New"/>
                <a:cs typeface="Courier New"/>
                <a:sym typeface="Courier New"/>
              </a:rPr>
              <a:t>India,Z2,28</a:t>
            </a:r>
          </a:p>
        </p:txBody>
      </p:sp>
      <p:sp>
        <p:nvSpPr>
          <p:cNvPr id="13" name="Shape 1570"/>
          <p:cNvSpPr/>
          <p:nvPr/>
        </p:nvSpPr>
        <p:spPr>
          <a:xfrm>
            <a:off x="7028241" y="4321528"/>
            <a:ext cx="2480951" cy="2353909"/>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1</a:t>
            </a:r>
            <a:endParaRPr lang="en-US" sz="1984" b="1" dirty="0">
              <a:solidFill>
                <a:srgbClr val="0070C0"/>
              </a:solidFill>
              <a:latin typeface="Courier New"/>
              <a:ea typeface="Courier New"/>
              <a:cs typeface="Courier New"/>
              <a:sym typeface="Courier New"/>
            </a:endParaRPr>
          </a:p>
        </p:txBody>
      </p:sp>
      <p:sp>
        <p:nvSpPr>
          <p:cNvPr id="14" name="Shape 1570"/>
          <p:cNvSpPr/>
          <p:nvPr/>
        </p:nvSpPr>
        <p:spPr>
          <a:xfrm>
            <a:off x="5122561" y="5045884"/>
            <a:ext cx="1486006" cy="438545"/>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a:t>
            </a:r>
          </a:p>
        </p:txBody>
      </p:sp>
      <p:sp>
        <p:nvSpPr>
          <p:cNvPr id="15" name="Shape 1497"/>
          <p:cNvSpPr/>
          <p:nvPr/>
        </p:nvSpPr>
        <p:spPr>
          <a:xfrm>
            <a:off x="610691" y="4321528"/>
            <a:ext cx="2524621" cy="2325804"/>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gn="ctr">
              <a:lnSpc>
                <a:spcPct val="115000"/>
              </a:lnSpc>
              <a:spcBef>
                <a:spcPts val="463"/>
              </a:spcBef>
            </a:pPr>
            <a:r>
              <a:rPr lang="en-US" sz="1488" b="1" dirty="0">
                <a:solidFill>
                  <a:srgbClr val="0000FF"/>
                </a:solidFill>
                <a:latin typeface="Courier New"/>
                <a:ea typeface="Courier New"/>
                <a:cs typeface="Courier New"/>
                <a:sym typeface="Courier New"/>
              </a:rPr>
              <a:t>countryZoneTemp.txt</a:t>
            </a:r>
          </a:p>
          <a:p>
            <a:pPr>
              <a:lnSpc>
                <a:spcPct val="115000"/>
              </a:lnSpc>
              <a:spcBef>
                <a:spcPts val="463"/>
              </a:spcBef>
            </a:pPr>
            <a:endParaRPr lang="en-US" sz="900" b="1" dirty="0" smtClean="0">
              <a:solidFill>
                <a:schemeClr val="dk1"/>
              </a:solidFill>
              <a:latin typeface="Courier New"/>
              <a:ea typeface="Courier New"/>
              <a:cs typeface="Courier New"/>
              <a:sym typeface="Courier New"/>
            </a:endParaRPr>
          </a:p>
          <a:p>
            <a:pPr>
              <a:lnSpc>
                <a:spcPct val="115000"/>
              </a:lnSpc>
              <a:spcBef>
                <a:spcPts val="463"/>
              </a:spcBef>
            </a:pPr>
            <a:r>
              <a:rPr lang="en-US" sz="1488" b="1" dirty="0" smtClean="0">
                <a:solidFill>
                  <a:schemeClr val="dk1"/>
                </a:solidFill>
                <a:latin typeface="Courier New"/>
                <a:ea typeface="Courier New"/>
                <a:cs typeface="Courier New"/>
                <a:sym typeface="Courier New"/>
              </a:rPr>
              <a:t>India,Z1,22</a:t>
            </a:r>
            <a:r>
              <a:rPr lang="en-US" sz="1488" b="1" dirty="0">
                <a:solidFill>
                  <a:schemeClr val="dk1"/>
                </a:solidFill>
                <a:latin typeface="Courier New"/>
                <a:ea typeface="Courier New"/>
                <a:cs typeface="Courier New"/>
                <a:sym typeface="Courier New"/>
              </a:rPr>
              <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Australia,Z1,24</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India,Z2,24</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Australia,Z1,29</a:t>
            </a:r>
            <a:br>
              <a:rPr lang="en-US" sz="1488" b="1" dirty="0">
                <a:solidFill>
                  <a:schemeClr val="dk1"/>
                </a:solidFill>
                <a:latin typeface="Courier New"/>
                <a:ea typeface="Courier New"/>
                <a:cs typeface="Courier New"/>
                <a:sym typeface="Courier New"/>
              </a:rPr>
            </a:br>
            <a:r>
              <a:rPr lang="en-US" sz="1488" b="1" dirty="0">
                <a:solidFill>
                  <a:schemeClr val="dk1"/>
                </a:solidFill>
                <a:latin typeface="Courier New"/>
                <a:ea typeface="Courier New"/>
                <a:cs typeface="Courier New"/>
                <a:sym typeface="Courier New"/>
              </a:rPr>
              <a:t>India,Z2,28</a:t>
            </a: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106186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78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2. Split </a:t>
            </a:r>
            <a:r>
              <a:rPr lang="en-GB" altLang="fi-FI" dirty="0">
                <a:solidFill>
                  <a:srgbClr val="CC0000"/>
                </a:solidFill>
                <a:latin typeface="GFS Neohellenic" charset="0"/>
              </a:rPr>
              <a:t>each line </a:t>
            </a: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dirty="0">
                <a:solidFill>
                  <a:schemeClr val="tx1"/>
                </a:solidFill>
              </a:rPr>
              <a:t>Use </a:t>
            </a:r>
            <a:r>
              <a:rPr lang="en-US" sz="2200" dirty="0" smtClean="0">
                <a:solidFill>
                  <a:schemeClr val="tx1"/>
                </a:solidFill>
              </a:rPr>
              <a:t>map to </a:t>
            </a:r>
            <a:r>
              <a:rPr lang="en-US" sz="2200" dirty="0">
                <a:solidFill>
                  <a:schemeClr val="tx1"/>
                </a:solidFill>
              </a:rPr>
              <a:t>split into words</a:t>
            </a:r>
          </a:p>
          <a:p>
            <a:pPr>
              <a:spcBef>
                <a:spcPts val="463"/>
              </a:spcBef>
              <a:spcAft>
                <a:spcPts val="0"/>
              </a:spcAft>
            </a:pPr>
            <a:r>
              <a:rPr lang="en-US" sz="2200" b="1" dirty="0">
                <a:solidFill>
                  <a:schemeClr val="dk1"/>
                </a:solidFill>
                <a:latin typeface="Courier New"/>
                <a:ea typeface="Courier New"/>
                <a:cs typeface="Courier New"/>
                <a:sym typeface="Courier New"/>
              </a:rPr>
              <a:t>.map(x =&gt; </a:t>
            </a:r>
            <a:r>
              <a:rPr lang="en-US" sz="2200" b="1" dirty="0" err="1">
                <a:solidFill>
                  <a:schemeClr val="dk1"/>
                </a:solidFill>
                <a:latin typeface="Courier New"/>
                <a:ea typeface="Courier New"/>
                <a:cs typeface="Courier New"/>
                <a:sym typeface="Courier New"/>
              </a:rPr>
              <a:t>x.split</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formed as </a:t>
            </a:r>
            <a:r>
              <a:rPr lang="en-US" sz="2200" b="1" dirty="0">
                <a:solidFill>
                  <a:schemeClr val="tx1"/>
                </a:solidFill>
                <a:latin typeface="Courier New"/>
                <a:ea typeface="Courier New"/>
                <a:cs typeface="Courier New"/>
                <a:sym typeface="Courier New"/>
              </a:rPr>
              <a:t>Array[Array[String]]:</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570"/>
          <p:cNvSpPr/>
          <p:nvPr/>
        </p:nvSpPr>
        <p:spPr>
          <a:xfrm>
            <a:off x="1169268" y="4249552"/>
            <a:ext cx="2126178"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India,Z1,22</a:t>
            </a:r>
          </a:p>
          <a:p>
            <a:pPr>
              <a:lnSpc>
                <a:spcPct val="115000"/>
              </a:lnSpc>
              <a:spcBef>
                <a:spcPts val="0"/>
              </a:spcBef>
              <a:buClr>
                <a:schemeClr val="dk1"/>
              </a:buClr>
              <a:buSzPct val="45833"/>
            </a:pPr>
            <a:r>
              <a:rPr lang="en-US" sz="1654" b="1" dirty="0">
                <a:solidFill>
                  <a:schemeClr val="dk1"/>
                </a:solidFill>
                <a:latin typeface="Courier New"/>
                <a:ea typeface="Courier New"/>
                <a:cs typeface="Courier New"/>
                <a:sym typeface="Courier New"/>
              </a:rPr>
              <a:t>Australia,Z1,24</a:t>
            </a:r>
          </a:p>
        </p:txBody>
      </p:sp>
      <p:sp>
        <p:nvSpPr>
          <p:cNvPr id="7" name="Shape 1571"/>
          <p:cNvSpPr/>
          <p:nvPr/>
        </p:nvSpPr>
        <p:spPr>
          <a:xfrm>
            <a:off x="1169268" y="5082696"/>
            <a:ext cx="2126178"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lnSpc>
                <a:spcPct val="115000"/>
              </a:lnSpc>
              <a:spcBef>
                <a:spcPts val="0"/>
              </a:spcBef>
            </a:pPr>
            <a:r>
              <a:rPr lang="en-US" sz="1654" b="1" dirty="0">
                <a:solidFill>
                  <a:schemeClr val="dk1"/>
                </a:solidFill>
                <a:latin typeface="Courier New"/>
                <a:ea typeface="Courier New"/>
                <a:cs typeface="Courier New"/>
                <a:sym typeface="Courier New"/>
              </a:rPr>
              <a:t>India,Z2,24</a:t>
            </a:r>
          </a:p>
          <a:p>
            <a:pPr>
              <a:lnSpc>
                <a:spcPct val="115000"/>
              </a:lnSpc>
              <a:spcBef>
                <a:spcPts val="0"/>
              </a:spcBef>
            </a:pPr>
            <a:r>
              <a:rPr lang="en-US" sz="1654" b="1" dirty="0">
                <a:solidFill>
                  <a:schemeClr val="dk1"/>
                </a:solidFill>
                <a:latin typeface="Courier New"/>
                <a:ea typeface="Courier New"/>
                <a:cs typeface="Courier New"/>
                <a:sym typeface="Courier New"/>
              </a:rPr>
              <a:t>Australia,Z1,29</a:t>
            </a:r>
          </a:p>
          <a:p>
            <a:pPr>
              <a:lnSpc>
                <a:spcPct val="115000"/>
              </a:lnSpc>
              <a:spcBef>
                <a:spcPts val="0"/>
              </a:spcBef>
            </a:pPr>
            <a:r>
              <a:rPr lang="en-US" sz="1654" b="1" dirty="0">
                <a:solidFill>
                  <a:schemeClr val="dk1"/>
                </a:solidFill>
                <a:latin typeface="Courier New"/>
                <a:ea typeface="Courier New"/>
                <a:cs typeface="Courier New"/>
                <a:sym typeface="Courier New"/>
              </a:rPr>
              <a:t>India,Z2,28</a:t>
            </a:r>
          </a:p>
        </p:txBody>
      </p:sp>
      <p:sp>
        <p:nvSpPr>
          <p:cNvPr id="8" name="Shape 1570"/>
          <p:cNvSpPr/>
          <p:nvPr/>
        </p:nvSpPr>
        <p:spPr>
          <a:xfrm>
            <a:off x="991882" y="3847086"/>
            <a:ext cx="2480951" cy="2269503"/>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1</a:t>
            </a:r>
            <a:endParaRPr lang="en-US" sz="1984" b="1" dirty="0">
              <a:solidFill>
                <a:srgbClr val="0070C0"/>
              </a:solidFill>
              <a:latin typeface="Courier New"/>
              <a:ea typeface="Courier New"/>
              <a:cs typeface="Courier New"/>
              <a:sym typeface="Courier New"/>
            </a:endParaRPr>
          </a:p>
        </p:txBody>
      </p:sp>
      <p:sp>
        <p:nvSpPr>
          <p:cNvPr id="9" name="Shape 1570"/>
          <p:cNvSpPr/>
          <p:nvPr/>
        </p:nvSpPr>
        <p:spPr>
          <a:xfrm>
            <a:off x="6118894" y="4242885"/>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(India, Z1, 22)</a:t>
            </a:r>
          </a:p>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(Australia, Z1, 24)</a:t>
            </a:r>
          </a:p>
        </p:txBody>
      </p:sp>
      <p:sp>
        <p:nvSpPr>
          <p:cNvPr id="10" name="Shape 1571"/>
          <p:cNvSpPr/>
          <p:nvPr/>
        </p:nvSpPr>
        <p:spPr>
          <a:xfrm>
            <a:off x="6118894" y="5108145"/>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pPr>
            <a:r>
              <a:rPr lang="pl-PL" sz="1654" b="1" dirty="0">
                <a:solidFill>
                  <a:schemeClr val="dk1"/>
                </a:solidFill>
                <a:latin typeface="Courier New"/>
                <a:ea typeface="Courier New"/>
                <a:cs typeface="Courier New"/>
                <a:sym typeface="Courier New"/>
              </a:rPr>
              <a:t>(India, Z2, 24)</a:t>
            </a:r>
          </a:p>
          <a:p>
            <a:pPr lvl="0">
              <a:lnSpc>
                <a:spcPct val="115000"/>
              </a:lnSpc>
            </a:pPr>
            <a:r>
              <a:rPr lang="pl-PL" sz="1654" b="1" dirty="0">
                <a:solidFill>
                  <a:schemeClr val="dk1"/>
                </a:solidFill>
                <a:latin typeface="Courier New"/>
                <a:ea typeface="Courier New"/>
                <a:cs typeface="Courier New"/>
                <a:sym typeface="Courier New"/>
              </a:rPr>
              <a:t>(Australia, Z1, 29)</a:t>
            </a:r>
          </a:p>
          <a:p>
            <a:pPr lvl="0">
              <a:lnSpc>
                <a:spcPct val="115000"/>
              </a:lnSpc>
            </a:pPr>
            <a:r>
              <a:rPr lang="pl-PL" sz="1654" b="1" dirty="0">
                <a:solidFill>
                  <a:schemeClr val="dk1"/>
                </a:solidFill>
                <a:latin typeface="Courier New"/>
                <a:ea typeface="Courier New"/>
                <a:cs typeface="Courier New"/>
                <a:sym typeface="Courier New"/>
              </a:rPr>
              <a:t>(India, Z2, 28)</a:t>
            </a:r>
          </a:p>
        </p:txBody>
      </p:sp>
      <p:sp>
        <p:nvSpPr>
          <p:cNvPr id="11" name="Shape 1570"/>
          <p:cNvSpPr/>
          <p:nvPr/>
        </p:nvSpPr>
        <p:spPr>
          <a:xfrm>
            <a:off x="5973203" y="3847085"/>
            <a:ext cx="3000058" cy="2294952"/>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2</a:t>
            </a:r>
            <a:endParaRPr lang="en-US" sz="1984" b="1" dirty="0">
              <a:solidFill>
                <a:srgbClr val="0070C0"/>
              </a:solidFill>
              <a:latin typeface="Courier New"/>
              <a:ea typeface="Courier New"/>
              <a:cs typeface="Courier New"/>
              <a:sym typeface="Courier New"/>
            </a:endParaRPr>
          </a:p>
        </p:txBody>
      </p:sp>
      <p:cxnSp>
        <p:nvCxnSpPr>
          <p:cNvPr id="12" name="Straight Arrow Connector 11"/>
          <p:cNvCxnSpPr>
            <a:stCxn id="8" idx="3"/>
            <a:endCxn id="11" idx="1"/>
          </p:cNvCxnSpPr>
          <p:nvPr/>
        </p:nvCxnSpPr>
        <p:spPr>
          <a:xfrm>
            <a:off x="3472833" y="4981838"/>
            <a:ext cx="2500370" cy="127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Shape 1570"/>
          <p:cNvSpPr/>
          <p:nvPr/>
        </p:nvSpPr>
        <p:spPr>
          <a:xfrm>
            <a:off x="3707847" y="4242885"/>
            <a:ext cx="2002720"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with map</a:t>
            </a:r>
          </a:p>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to Split into words</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557609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79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dirty="0">
                <a:solidFill>
                  <a:srgbClr val="CC0000"/>
                </a:solidFill>
                <a:latin typeface="GFS Neohellenic" charset="0"/>
              </a:rPr>
              <a:t>3</a:t>
            </a:r>
            <a:r>
              <a:rPr lang="en-US" altLang="fi-FI" dirty="0" smtClean="0">
                <a:solidFill>
                  <a:srgbClr val="CC0000"/>
                </a:solidFill>
                <a:latin typeface="GFS Neohellenic" charset="0"/>
              </a:rPr>
              <a:t>. Create records</a:t>
            </a:r>
            <a:endParaRPr lang="en-US"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b="1" dirty="0" smtClean="0">
                <a:solidFill>
                  <a:schemeClr val="tx1"/>
                </a:solidFill>
              </a:rPr>
              <a:t>Form Pairs </a:t>
            </a:r>
            <a:r>
              <a:rPr lang="en-US" sz="2200" b="1" dirty="0">
                <a:solidFill>
                  <a:schemeClr val="tx1"/>
                </a:solidFill>
              </a:rPr>
              <a:t>&lt;Key, Value&gt;</a:t>
            </a:r>
            <a:r>
              <a:rPr lang="en-US" sz="2200" dirty="0" smtClean="0">
                <a:solidFill>
                  <a:schemeClr val="tx1"/>
                </a:solidFill>
              </a:rPr>
              <a:t/>
            </a:r>
            <a:br>
              <a:rPr lang="en-US" sz="2200" dirty="0" smtClean="0">
                <a:solidFill>
                  <a:schemeClr val="tx1"/>
                </a:solidFill>
              </a:rPr>
            </a:br>
            <a:r>
              <a:rPr lang="en-US" sz="2200" dirty="0" smtClean="0">
                <a:solidFill>
                  <a:schemeClr val="tx1"/>
                </a:solidFill>
              </a:rPr>
              <a:t>Use map again to </a:t>
            </a:r>
            <a:r>
              <a:rPr lang="en-US" sz="2200" dirty="0">
                <a:solidFill>
                  <a:schemeClr val="tx1"/>
                </a:solidFill>
              </a:rPr>
              <a:t>transform the RDD into &lt;Key, Value&gt; pair </a:t>
            </a:r>
          </a:p>
          <a:p>
            <a:pPr>
              <a:spcBef>
                <a:spcPts val="463"/>
              </a:spcBef>
              <a:spcAft>
                <a:spcPts val="0"/>
              </a:spcAft>
            </a:pPr>
            <a:r>
              <a:rPr lang="en-US" sz="2200" b="1" dirty="0">
                <a:solidFill>
                  <a:schemeClr val="dk1"/>
                </a:solidFill>
                <a:latin typeface="Courier New"/>
                <a:ea typeface="Courier New"/>
                <a:cs typeface="Courier New"/>
                <a:sym typeface="Courier New"/>
              </a:rPr>
              <a:t>.map(x =&gt; ((x(0), x(1)), x(2</a:t>
            </a:r>
            <a:r>
              <a:rPr lang="en-US" sz="2200" b="1" dirty="0" smtClean="0">
                <a:solidFill>
                  <a:schemeClr val="dk1"/>
                </a:solidFill>
                <a:latin typeface="Courier New"/>
                <a:ea typeface="Courier New"/>
                <a:cs typeface="Courier New"/>
                <a:sym typeface="Courier New"/>
              </a:rPr>
              <a:t>).</a:t>
            </a:r>
            <a:r>
              <a:rPr lang="en-US" sz="2200" b="1" dirty="0" err="1" smtClean="0">
                <a:solidFill>
                  <a:schemeClr val="dk1"/>
                </a:solidFill>
                <a:latin typeface="Courier New"/>
                <a:ea typeface="Courier New"/>
                <a:cs typeface="Courier New"/>
                <a:sym typeface="Courier New"/>
              </a:rPr>
              <a:t>toInt</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smtClean="0">
                <a:solidFill>
                  <a:schemeClr val="tx1"/>
                </a:solidFill>
              </a:rPr>
              <a:t>At </a:t>
            </a:r>
            <a:r>
              <a:rPr lang="en-US" sz="2200" dirty="0">
                <a:solidFill>
                  <a:schemeClr val="tx1"/>
                </a:solidFill>
              </a:rPr>
              <a:t>computation time the new RDD will be formed </a:t>
            </a:r>
            <a:r>
              <a:rPr lang="en-US" sz="2200" dirty="0" smtClean="0">
                <a:solidFill>
                  <a:schemeClr val="tx1"/>
                </a:solidFill>
              </a:rPr>
              <a:t>as 	</a:t>
            </a:r>
            <a:r>
              <a:rPr lang="en-US" sz="2200" b="1" dirty="0" smtClean="0">
                <a:solidFill>
                  <a:schemeClr val="tx1"/>
                </a:solidFill>
                <a:latin typeface="Courier New"/>
                <a:ea typeface="Courier New"/>
                <a:cs typeface="Courier New"/>
                <a:sym typeface="Courier New"/>
              </a:rPr>
              <a:t>Array</a:t>
            </a:r>
            <a:r>
              <a:rPr lang="en-US" sz="2200" b="1" dirty="0">
                <a:solidFill>
                  <a:schemeClr val="tx1"/>
                </a:solidFill>
                <a:latin typeface="Courier New"/>
                <a:ea typeface="Courier New"/>
                <a:cs typeface="Courier New"/>
                <a:sym typeface="Courier New"/>
              </a:rPr>
              <a:t>[((String, String), </a:t>
            </a:r>
            <a:r>
              <a:rPr lang="en-US" sz="2200" b="1" dirty="0" err="1">
                <a:solidFill>
                  <a:schemeClr val="tx1"/>
                </a:solidFill>
                <a:latin typeface="Courier New"/>
                <a:ea typeface="Courier New"/>
                <a:cs typeface="Courier New"/>
                <a:sym typeface="Courier New"/>
              </a:rPr>
              <a:t>Int</a:t>
            </a:r>
            <a:r>
              <a:rPr lang="en-US" sz="2200" b="1" dirty="0">
                <a:solidFill>
                  <a:schemeClr val="tx1"/>
                </a:solidFill>
                <a:latin typeface="Courier New"/>
                <a:ea typeface="Courier New"/>
                <a:cs typeface="Courier New"/>
                <a:sym typeface="Courier New"/>
              </a:rPr>
              <a:t>)]:</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570"/>
          <p:cNvSpPr/>
          <p:nvPr/>
        </p:nvSpPr>
        <p:spPr>
          <a:xfrm>
            <a:off x="6697993" y="4639860"/>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((India,Z1),22)</a:t>
            </a:r>
          </a:p>
          <a:p>
            <a:pPr>
              <a:spcBef>
                <a:spcPts val="463"/>
              </a:spcBef>
              <a:buClr>
                <a:schemeClr val="dk1"/>
              </a:buClr>
              <a:buSzPct val="50000"/>
            </a:pPr>
            <a:r>
              <a:rPr lang="en-US" sz="1654" b="1" dirty="0">
                <a:latin typeface="Courier New"/>
                <a:ea typeface="Courier New"/>
                <a:cs typeface="Courier New"/>
                <a:sym typeface="Courier New"/>
              </a:rPr>
              <a:t>((Australia,Z1),24)</a:t>
            </a:r>
            <a:endParaRPr lang="pl-PL" sz="1654" b="1" dirty="0">
              <a:solidFill>
                <a:schemeClr val="dk1"/>
              </a:solidFill>
              <a:latin typeface="Courier New"/>
              <a:ea typeface="Courier New"/>
              <a:cs typeface="Courier New"/>
              <a:sym typeface="Courier New"/>
            </a:endParaRPr>
          </a:p>
        </p:txBody>
      </p:sp>
      <p:sp>
        <p:nvSpPr>
          <p:cNvPr id="7" name="Shape 1571"/>
          <p:cNvSpPr/>
          <p:nvPr/>
        </p:nvSpPr>
        <p:spPr>
          <a:xfrm>
            <a:off x="6697994" y="5505120"/>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((India,Z2),24)</a:t>
            </a:r>
          </a:p>
          <a:p>
            <a:pPr>
              <a:spcBef>
                <a:spcPts val="463"/>
              </a:spcBef>
              <a:buClr>
                <a:schemeClr val="dk1"/>
              </a:buClr>
              <a:buSzPct val="50000"/>
            </a:pPr>
            <a:r>
              <a:rPr lang="en-US" sz="1654" b="1" dirty="0">
                <a:latin typeface="Courier New"/>
                <a:ea typeface="Courier New"/>
                <a:cs typeface="Courier New"/>
                <a:sym typeface="Courier New"/>
              </a:rPr>
              <a:t>((Australia,Z1),29)</a:t>
            </a:r>
          </a:p>
          <a:p>
            <a:pPr>
              <a:spcBef>
                <a:spcPts val="463"/>
              </a:spcBef>
              <a:buClr>
                <a:schemeClr val="dk1"/>
              </a:buClr>
              <a:buSzPct val="50000"/>
            </a:pPr>
            <a:r>
              <a:rPr lang="en-US" sz="1654" b="1" dirty="0">
                <a:latin typeface="Courier New"/>
                <a:ea typeface="Courier New"/>
                <a:cs typeface="Courier New"/>
                <a:sym typeface="Courier New"/>
              </a:rPr>
              <a:t>((India,Z2),28)</a:t>
            </a:r>
          </a:p>
        </p:txBody>
      </p:sp>
      <p:sp>
        <p:nvSpPr>
          <p:cNvPr id="8" name="Shape 1570"/>
          <p:cNvSpPr/>
          <p:nvPr/>
        </p:nvSpPr>
        <p:spPr>
          <a:xfrm>
            <a:off x="6552302" y="4245423"/>
            <a:ext cx="300005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3</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3" idx="3"/>
            <a:endCxn id="8" idx="1"/>
          </p:cNvCxnSpPr>
          <p:nvPr/>
        </p:nvCxnSpPr>
        <p:spPr>
          <a:xfrm>
            <a:off x="3445210" y="5376813"/>
            <a:ext cx="3107091" cy="74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3675674" y="4672033"/>
            <a:ext cx="261833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with map</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to form </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&lt;Key, Value&gt; pair </a:t>
            </a:r>
          </a:p>
        </p:txBody>
      </p:sp>
      <p:sp>
        <p:nvSpPr>
          <p:cNvPr id="11" name="Shape 1570"/>
          <p:cNvSpPr/>
          <p:nvPr/>
        </p:nvSpPr>
        <p:spPr>
          <a:xfrm>
            <a:off x="590844" y="4617094"/>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(India, Z1, 22)</a:t>
            </a:r>
          </a:p>
          <a:p>
            <a:pPr lvl="0">
              <a:lnSpc>
                <a:spcPct val="115000"/>
              </a:lnSpc>
              <a:buClr>
                <a:schemeClr val="dk1"/>
              </a:buClr>
              <a:buSzPct val="45833"/>
            </a:pPr>
            <a:r>
              <a:rPr lang="pl-PL" sz="1654" b="1" dirty="0">
                <a:solidFill>
                  <a:schemeClr val="dk1"/>
                </a:solidFill>
                <a:latin typeface="Courier New"/>
                <a:ea typeface="Courier New"/>
                <a:cs typeface="Courier New"/>
                <a:sym typeface="Courier New"/>
              </a:rPr>
              <a:t>(Australia, Z1, 24)</a:t>
            </a:r>
          </a:p>
        </p:txBody>
      </p:sp>
      <p:sp>
        <p:nvSpPr>
          <p:cNvPr id="12" name="Shape 1571"/>
          <p:cNvSpPr/>
          <p:nvPr/>
        </p:nvSpPr>
        <p:spPr>
          <a:xfrm>
            <a:off x="590844" y="5482354"/>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lvl="0">
              <a:lnSpc>
                <a:spcPct val="115000"/>
              </a:lnSpc>
            </a:pPr>
            <a:r>
              <a:rPr lang="pl-PL" sz="1654" b="1" dirty="0">
                <a:solidFill>
                  <a:schemeClr val="dk1"/>
                </a:solidFill>
                <a:latin typeface="Courier New"/>
                <a:ea typeface="Courier New"/>
                <a:cs typeface="Courier New"/>
                <a:sym typeface="Courier New"/>
              </a:rPr>
              <a:t>(India, Z2, 24)</a:t>
            </a:r>
          </a:p>
          <a:p>
            <a:pPr lvl="0">
              <a:lnSpc>
                <a:spcPct val="115000"/>
              </a:lnSpc>
            </a:pPr>
            <a:r>
              <a:rPr lang="pl-PL" sz="1654" b="1" dirty="0">
                <a:solidFill>
                  <a:schemeClr val="dk1"/>
                </a:solidFill>
                <a:latin typeface="Courier New"/>
                <a:ea typeface="Courier New"/>
                <a:cs typeface="Courier New"/>
                <a:sym typeface="Courier New"/>
              </a:rPr>
              <a:t>(Australia, Z1, 29)</a:t>
            </a:r>
          </a:p>
          <a:p>
            <a:pPr lvl="0">
              <a:lnSpc>
                <a:spcPct val="115000"/>
              </a:lnSpc>
            </a:pPr>
            <a:r>
              <a:rPr lang="pl-PL" sz="1654" b="1" dirty="0">
                <a:solidFill>
                  <a:schemeClr val="dk1"/>
                </a:solidFill>
                <a:latin typeface="Courier New"/>
                <a:ea typeface="Courier New"/>
                <a:cs typeface="Courier New"/>
                <a:sym typeface="Courier New"/>
              </a:rPr>
              <a:t>(India, Z2, 28)</a:t>
            </a:r>
          </a:p>
        </p:txBody>
      </p:sp>
      <p:sp>
        <p:nvSpPr>
          <p:cNvPr id="13" name="Shape 1570"/>
          <p:cNvSpPr/>
          <p:nvPr/>
        </p:nvSpPr>
        <p:spPr>
          <a:xfrm>
            <a:off x="445152" y="4237381"/>
            <a:ext cx="3000058" cy="2278865"/>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2</a:t>
            </a:r>
            <a:endParaRPr lang="en-US" sz="1984" b="1" dirty="0">
              <a:solidFill>
                <a:srgbClr val="0070C0"/>
              </a:solidFill>
              <a:latin typeface="Courier New"/>
              <a:ea typeface="Courier New"/>
              <a:cs typeface="Courier New"/>
              <a:sym typeface="Courier New"/>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719887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fld id="{1BC02A6B-BB4B-4BCB-8EA9-A14CB6464785}" type="slidenum">
              <a:rPr lang="en-GB" altLang="fi-FI"/>
              <a:pPr/>
              <a:t>8</a:t>
            </a:fld>
            <a:endParaRPr lang="en-GB" altLang="fi-FI"/>
          </a:p>
        </p:txBody>
      </p:sp>
      <p:sp>
        <p:nvSpPr>
          <p:cNvPr id="1331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a:solidFill>
                  <a:srgbClr val="CC0000"/>
                </a:solidFill>
                <a:latin typeface="GFS Neohellenic" charset="0"/>
              </a:rPr>
              <a:t>A Simplified Data Flow</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1296988"/>
            <a:ext cx="7391400" cy="51297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3114954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80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dirty="0" smtClean="0">
                <a:solidFill>
                  <a:srgbClr val="CC0000"/>
                </a:solidFill>
                <a:latin typeface="GFS Neohellenic" charset="0"/>
              </a:rPr>
              <a:t>3. </a:t>
            </a:r>
            <a:r>
              <a:rPr lang="en-US" altLang="fi-FI" dirty="0">
                <a:solidFill>
                  <a:srgbClr val="CC0000"/>
                </a:solidFill>
                <a:latin typeface="GFS Neohellenic" charset="0"/>
              </a:rPr>
              <a:t>Create records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b="1" dirty="0" smtClean="0">
                <a:solidFill>
                  <a:schemeClr val="tx1"/>
                </a:solidFill>
              </a:rPr>
              <a:t>Use aces to count the duplicated keys</a:t>
            </a:r>
            <a:r>
              <a:rPr lang="en-US" sz="2200" b="1" dirty="0">
                <a:solidFill>
                  <a:schemeClr val="tx1"/>
                </a:solidFill>
              </a:rPr>
              <a:t/>
            </a:r>
            <a:br>
              <a:rPr lang="en-US" sz="2200" b="1" dirty="0">
                <a:solidFill>
                  <a:schemeClr val="tx1"/>
                </a:solidFill>
              </a:rPr>
            </a:br>
            <a:r>
              <a:rPr lang="en-US" sz="2200" dirty="0">
                <a:solidFill>
                  <a:schemeClr val="tx1"/>
                </a:solidFill>
              </a:rPr>
              <a:t>Use </a:t>
            </a:r>
            <a:r>
              <a:rPr lang="en-US" sz="2200" dirty="0" err="1" smtClean="0">
                <a:solidFill>
                  <a:schemeClr val="tx1"/>
                </a:solidFill>
              </a:rPr>
              <a:t>mapValues</a:t>
            </a:r>
            <a:r>
              <a:rPr lang="en-US" sz="2200" dirty="0" smtClean="0">
                <a:solidFill>
                  <a:schemeClr val="tx1"/>
                </a:solidFill>
              </a:rPr>
              <a:t> </a:t>
            </a:r>
            <a:r>
              <a:rPr lang="en-US" sz="2200" dirty="0">
                <a:solidFill>
                  <a:schemeClr val="tx1"/>
                </a:solidFill>
              </a:rPr>
              <a:t>to count each value in pair</a:t>
            </a:r>
          </a:p>
          <a:p>
            <a:pPr>
              <a:spcBef>
                <a:spcPts val="463"/>
              </a:spcBef>
              <a:spcAft>
                <a:spcPts val="0"/>
              </a:spcAft>
            </a:pP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mapValues</a:t>
            </a:r>
            <a:r>
              <a:rPr lang="en-US" sz="2200" b="1" dirty="0">
                <a:solidFill>
                  <a:schemeClr val="dk1"/>
                </a:solidFill>
                <a:latin typeface="Courier New"/>
                <a:ea typeface="Courier New"/>
                <a:cs typeface="Courier New"/>
                <a:sym typeface="Courier New"/>
              </a:rPr>
              <a:t>((_, 1</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formed </a:t>
            </a:r>
            <a:r>
              <a:rPr lang="en-US" sz="2200" dirty="0" smtClean="0">
                <a:solidFill>
                  <a:schemeClr val="tx1"/>
                </a:solidFill>
              </a:rPr>
              <a:t>as 	</a:t>
            </a:r>
            <a:r>
              <a:rPr lang="en-US" sz="2200" b="1" dirty="0" smtClean="0">
                <a:solidFill>
                  <a:schemeClr val="tx1"/>
                </a:solidFill>
                <a:latin typeface="Courier New"/>
                <a:ea typeface="Courier New"/>
                <a:cs typeface="Courier New"/>
                <a:sym typeface="Courier New"/>
              </a:rPr>
              <a:t>Array</a:t>
            </a:r>
            <a:r>
              <a:rPr lang="en-US" sz="2200" b="1" dirty="0">
                <a:solidFill>
                  <a:schemeClr val="tx1"/>
                </a:solidFill>
                <a:latin typeface="Courier New"/>
                <a:ea typeface="Courier New"/>
                <a:cs typeface="Courier New"/>
                <a:sym typeface="Courier New"/>
              </a:rPr>
              <a:t>[((String, String), (</a:t>
            </a:r>
            <a:r>
              <a:rPr lang="en-US" sz="2200" b="1" dirty="0" err="1">
                <a:solidFill>
                  <a:schemeClr val="tx1"/>
                </a:solidFill>
                <a:latin typeface="Courier New"/>
                <a:ea typeface="Courier New"/>
                <a:cs typeface="Courier New"/>
                <a:sym typeface="Courier New"/>
              </a:rPr>
              <a:t>Int</a:t>
            </a:r>
            <a:r>
              <a:rPr lang="en-US" sz="2200" b="1" dirty="0">
                <a:solidFill>
                  <a:schemeClr val="tx1"/>
                </a:solidFill>
                <a:latin typeface="Courier New"/>
                <a:ea typeface="Courier New"/>
                <a:cs typeface="Courier New"/>
                <a:sym typeface="Courier New"/>
              </a:rPr>
              <a:t>, </a:t>
            </a:r>
            <a:r>
              <a:rPr lang="en-US" sz="2200" b="1" dirty="0" err="1">
                <a:solidFill>
                  <a:schemeClr val="tx1"/>
                </a:solidFill>
                <a:latin typeface="Courier New"/>
                <a:ea typeface="Courier New"/>
                <a:cs typeface="Courier New"/>
                <a:sym typeface="Courier New"/>
              </a:rPr>
              <a:t>Int</a:t>
            </a:r>
            <a:r>
              <a:rPr lang="en-US" sz="2200" b="1" dirty="0" smtClean="0">
                <a:solidFill>
                  <a:schemeClr val="tx1"/>
                </a:solidFill>
                <a:latin typeface="Courier New"/>
                <a:ea typeface="Courier New"/>
                <a:cs typeface="Courier New"/>
                <a:sym typeface="Courier New"/>
              </a:rPr>
              <a:t>))]:</a:t>
            </a:r>
          </a:p>
        </p:txBody>
      </p:sp>
      <p:sp>
        <p:nvSpPr>
          <p:cNvPr id="6" name="Shape 1570"/>
          <p:cNvSpPr/>
          <p:nvPr/>
        </p:nvSpPr>
        <p:spPr>
          <a:xfrm>
            <a:off x="6343808" y="4639516"/>
            <a:ext cx="320683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((Australia,Z1),(24,1))</a:t>
            </a:r>
            <a:endParaRPr lang="pl-PL" sz="1654" b="1" dirty="0">
              <a:solidFill>
                <a:schemeClr val="dk1"/>
              </a:solidFill>
              <a:latin typeface="Courier New"/>
              <a:ea typeface="Courier New"/>
              <a:cs typeface="Courier New"/>
              <a:sym typeface="Courier New"/>
            </a:endParaRPr>
          </a:p>
        </p:txBody>
      </p:sp>
      <p:sp>
        <p:nvSpPr>
          <p:cNvPr id="7" name="Shape 1571"/>
          <p:cNvSpPr/>
          <p:nvPr/>
        </p:nvSpPr>
        <p:spPr>
          <a:xfrm>
            <a:off x="6343807" y="5504776"/>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((India,Z2),(24,1))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((Australia,Z1),(29,1))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((India,Z2),(28,1))</a:t>
            </a:r>
          </a:p>
        </p:txBody>
      </p:sp>
      <p:sp>
        <p:nvSpPr>
          <p:cNvPr id="8" name="Shape 1570"/>
          <p:cNvSpPr/>
          <p:nvPr/>
        </p:nvSpPr>
        <p:spPr>
          <a:xfrm>
            <a:off x="6185106" y="4245079"/>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4</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3" idx="3"/>
            <a:endCxn id="8" idx="1"/>
          </p:cNvCxnSpPr>
          <p:nvPr/>
        </p:nvCxnSpPr>
        <p:spPr>
          <a:xfrm>
            <a:off x="3445210" y="5376469"/>
            <a:ext cx="2739896" cy="74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3490678" y="4671689"/>
            <a:ext cx="261833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values</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to form &lt;temperature, 1&gt; pair </a:t>
            </a:r>
          </a:p>
        </p:txBody>
      </p:sp>
      <p:sp>
        <p:nvSpPr>
          <p:cNvPr id="11" name="Shape 1570"/>
          <p:cNvSpPr/>
          <p:nvPr/>
        </p:nvSpPr>
        <p:spPr>
          <a:xfrm>
            <a:off x="590844" y="4616750"/>
            <a:ext cx="270867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((India,Z1),22)</a:t>
            </a:r>
          </a:p>
          <a:p>
            <a:pPr>
              <a:spcBef>
                <a:spcPts val="463"/>
              </a:spcBef>
              <a:buClr>
                <a:schemeClr val="dk1"/>
              </a:buClr>
              <a:buSzPct val="50000"/>
            </a:pPr>
            <a:r>
              <a:rPr lang="en-US" sz="1654" b="1" dirty="0">
                <a:latin typeface="Courier New"/>
                <a:ea typeface="Courier New"/>
                <a:cs typeface="Courier New"/>
                <a:sym typeface="Courier New"/>
              </a:rPr>
              <a:t>((Australia,Z1),24)</a:t>
            </a:r>
            <a:endParaRPr lang="pl-PL" sz="1654" b="1" dirty="0">
              <a:solidFill>
                <a:schemeClr val="dk1"/>
              </a:solidFill>
              <a:latin typeface="Courier New"/>
              <a:ea typeface="Courier New"/>
              <a:cs typeface="Courier New"/>
              <a:sym typeface="Courier New"/>
            </a:endParaRPr>
          </a:p>
        </p:txBody>
      </p:sp>
      <p:sp>
        <p:nvSpPr>
          <p:cNvPr id="12" name="Shape 1571"/>
          <p:cNvSpPr/>
          <p:nvPr/>
        </p:nvSpPr>
        <p:spPr>
          <a:xfrm>
            <a:off x="590844" y="5482010"/>
            <a:ext cx="270867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latin typeface="Courier New"/>
                <a:ea typeface="Courier New"/>
                <a:cs typeface="Courier New"/>
                <a:sym typeface="Courier New"/>
              </a:rPr>
              <a:t>((India,Z2),24)</a:t>
            </a:r>
          </a:p>
          <a:p>
            <a:pPr>
              <a:spcBef>
                <a:spcPts val="463"/>
              </a:spcBef>
              <a:buClr>
                <a:schemeClr val="dk1"/>
              </a:buClr>
              <a:buSzPct val="50000"/>
            </a:pPr>
            <a:r>
              <a:rPr lang="en-US" sz="1654" b="1" dirty="0">
                <a:latin typeface="Courier New"/>
                <a:ea typeface="Courier New"/>
                <a:cs typeface="Courier New"/>
                <a:sym typeface="Courier New"/>
              </a:rPr>
              <a:t>((Australia,Z1),29)</a:t>
            </a:r>
          </a:p>
          <a:p>
            <a:pPr>
              <a:spcBef>
                <a:spcPts val="463"/>
              </a:spcBef>
              <a:buClr>
                <a:schemeClr val="dk1"/>
              </a:buClr>
              <a:buSzPct val="50000"/>
            </a:pPr>
            <a:r>
              <a:rPr lang="en-US" sz="1654" b="1" dirty="0">
                <a:latin typeface="Courier New"/>
                <a:ea typeface="Courier New"/>
                <a:cs typeface="Courier New"/>
                <a:sym typeface="Courier New"/>
              </a:rPr>
              <a:t>((India,Z2),28)</a:t>
            </a:r>
          </a:p>
        </p:txBody>
      </p:sp>
      <p:sp>
        <p:nvSpPr>
          <p:cNvPr id="13" name="Shape 1570"/>
          <p:cNvSpPr/>
          <p:nvPr/>
        </p:nvSpPr>
        <p:spPr>
          <a:xfrm>
            <a:off x="445152" y="4237037"/>
            <a:ext cx="3000058" cy="2278865"/>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3</a:t>
            </a:r>
            <a:endParaRPr lang="en-US" sz="1984" b="1" dirty="0">
              <a:solidFill>
                <a:srgbClr val="0070C0"/>
              </a:solidFill>
              <a:latin typeface="Courier New"/>
              <a:ea typeface="Courier New"/>
              <a:cs typeface="Courier New"/>
              <a:sym typeface="Courier New"/>
            </a:endParaRP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531625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81</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US" altLang="fi-FI" dirty="0" smtClean="0">
                <a:solidFill>
                  <a:srgbClr val="CC0000"/>
                </a:solidFill>
                <a:latin typeface="GFS Neohellenic" charset="0"/>
              </a:rPr>
              <a:t>4. Aggregate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dirty="0">
                <a:solidFill>
                  <a:schemeClr val="tx1"/>
                </a:solidFill>
              </a:rPr>
              <a:t>Use </a:t>
            </a:r>
            <a:r>
              <a:rPr lang="en-US" sz="2200" dirty="0" err="1">
                <a:solidFill>
                  <a:schemeClr val="tx1"/>
                </a:solidFill>
              </a:rPr>
              <a:t>reduceByKey</a:t>
            </a:r>
            <a:r>
              <a:rPr lang="en-US" sz="2200" dirty="0">
                <a:solidFill>
                  <a:schemeClr val="tx1"/>
                </a:solidFill>
              </a:rPr>
              <a:t> </a:t>
            </a:r>
            <a:r>
              <a:rPr lang="en-US" sz="2200" dirty="0" smtClean="0">
                <a:solidFill>
                  <a:schemeClr val="tx1"/>
                </a:solidFill>
              </a:rPr>
              <a:t>to aggregate and sum </a:t>
            </a:r>
            <a:r>
              <a:rPr lang="en-US" sz="2200" dirty="0">
                <a:solidFill>
                  <a:schemeClr val="tx1"/>
                </a:solidFill>
              </a:rPr>
              <a:t>up values</a:t>
            </a:r>
          </a:p>
          <a:p>
            <a:pPr>
              <a:spcBef>
                <a:spcPts val="463"/>
              </a:spcBef>
              <a:spcAft>
                <a:spcPts val="0"/>
              </a:spcAft>
            </a:pP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reduceByKey</a:t>
            </a:r>
            <a:r>
              <a:rPr lang="en-US" sz="2200" b="1" dirty="0">
                <a:solidFill>
                  <a:schemeClr val="dk1"/>
                </a:solidFill>
                <a:latin typeface="Courier New"/>
                <a:ea typeface="Courier New"/>
                <a:cs typeface="Courier New"/>
                <a:sym typeface="Courier New"/>
              </a:rPr>
              <a:t>((x, y) =&gt; (x._1 + y._1, x._2 + y._2</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4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still formed as before, but also reduced such that the same country-zone keys are aggregated and counted by summing up the aces.</a:t>
            </a:r>
          </a:p>
          <a:p>
            <a:pPr marL="431800" indent="-323850">
              <a:lnSpc>
                <a:spcPct val="69000"/>
              </a:lnSpc>
              <a:buSzPct val="45000"/>
              <a:buFont typeface="Wingdings" panose="05000000000000000000" pitchFamily="2"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GB" altLang="fi-FI" sz="2400" dirty="0">
              <a:latin typeface="GFS Neohellenic" charset="0"/>
            </a:endParaRPr>
          </a:p>
        </p:txBody>
      </p:sp>
      <p:sp>
        <p:nvSpPr>
          <p:cNvPr id="6" name="Shape 1570"/>
          <p:cNvSpPr/>
          <p:nvPr/>
        </p:nvSpPr>
        <p:spPr>
          <a:xfrm>
            <a:off x="6343808" y="4487460"/>
            <a:ext cx="320683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((India,Z2),(52,2))</a:t>
            </a:r>
            <a:endParaRPr lang="pl-PL" sz="1654" b="1" dirty="0">
              <a:solidFill>
                <a:schemeClr val="dk1"/>
              </a:solidFill>
              <a:latin typeface="Courier New"/>
              <a:ea typeface="Courier New"/>
              <a:cs typeface="Courier New"/>
              <a:sym typeface="Courier New"/>
            </a:endParaRPr>
          </a:p>
        </p:txBody>
      </p:sp>
      <p:sp>
        <p:nvSpPr>
          <p:cNvPr id="7" name="Shape 1571"/>
          <p:cNvSpPr/>
          <p:nvPr/>
        </p:nvSpPr>
        <p:spPr>
          <a:xfrm>
            <a:off x="6343807" y="5352720"/>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((Australia,Z1),(53,2))</a:t>
            </a:r>
          </a:p>
        </p:txBody>
      </p:sp>
      <p:sp>
        <p:nvSpPr>
          <p:cNvPr id="8" name="Shape 1570"/>
          <p:cNvSpPr/>
          <p:nvPr/>
        </p:nvSpPr>
        <p:spPr>
          <a:xfrm>
            <a:off x="6185106" y="4093023"/>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5</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2" idx="3"/>
            <a:endCxn id="8" idx="1"/>
          </p:cNvCxnSpPr>
          <p:nvPr/>
        </p:nvCxnSpPr>
        <p:spPr>
          <a:xfrm>
            <a:off x="3996959" y="5222356"/>
            <a:ext cx="2188147" cy="947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603852" y="4477986"/>
            <a:ext cx="3206833"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((Australia,Z1),(24,1))</a:t>
            </a:r>
            <a:endParaRPr lang="pl-PL" sz="1654" b="1" dirty="0">
              <a:solidFill>
                <a:schemeClr val="dk1"/>
              </a:solidFill>
              <a:latin typeface="Courier New"/>
              <a:ea typeface="Courier New"/>
              <a:cs typeface="Courier New"/>
              <a:sym typeface="Courier New"/>
            </a:endParaRPr>
          </a:p>
        </p:txBody>
      </p:sp>
      <p:sp>
        <p:nvSpPr>
          <p:cNvPr id="11" name="Shape 1571"/>
          <p:cNvSpPr/>
          <p:nvPr/>
        </p:nvSpPr>
        <p:spPr>
          <a:xfrm>
            <a:off x="603852" y="5343246"/>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((India,Z2),(24,1))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((Australia,Z1),(29,1))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((India,Z2),(28,1))</a:t>
            </a:r>
          </a:p>
        </p:txBody>
      </p:sp>
      <p:sp>
        <p:nvSpPr>
          <p:cNvPr id="12" name="Shape 1570"/>
          <p:cNvSpPr/>
          <p:nvPr/>
        </p:nvSpPr>
        <p:spPr>
          <a:xfrm>
            <a:off x="445151" y="4083549"/>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4</a:t>
            </a:r>
            <a:endParaRPr lang="en-US" sz="1984" b="1" dirty="0">
              <a:solidFill>
                <a:srgbClr val="0070C0"/>
              </a:solidFill>
              <a:latin typeface="Courier New"/>
              <a:ea typeface="Courier New"/>
              <a:cs typeface="Courier New"/>
              <a:sym typeface="Courier New"/>
            </a:endParaRPr>
          </a:p>
        </p:txBody>
      </p:sp>
      <p:sp>
        <p:nvSpPr>
          <p:cNvPr id="13" name="Shape 1570"/>
          <p:cNvSpPr/>
          <p:nvPr/>
        </p:nvSpPr>
        <p:spPr>
          <a:xfrm>
            <a:off x="4098483" y="4519633"/>
            <a:ext cx="197402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to</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Reduce keys</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And sum up aces</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70371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82</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4. And Compute the average</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spcBef>
                <a:spcPts val="463"/>
              </a:spcBef>
              <a:spcAft>
                <a:spcPts val="0"/>
              </a:spcAft>
            </a:pPr>
            <a:r>
              <a:rPr lang="en-US" sz="2200" dirty="0">
                <a:solidFill>
                  <a:schemeClr val="tx1"/>
                </a:solidFill>
              </a:rPr>
              <a:t>Use </a:t>
            </a:r>
            <a:r>
              <a:rPr lang="en-US" sz="2200" dirty="0" err="1">
                <a:solidFill>
                  <a:schemeClr val="tx1"/>
                </a:solidFill>
              </a:rPr>
              <a:t>mapValues</a:t>
            </a:r>
            <a:r>
              <a:rPr lang="en-US" sz="2200" dirty="0">
                <a:solidFill>
                  <a:schemeClr val="tx1"/>
                </a:solidFill>
              </a:rPr>
              <a:t>(x =&gt; f(x)) again to compute the average</a:t>
            </a:r>
          </a:p>
          <a:p>
            <a:pPr>
              <a:spcBef>
                <a:spcPts val="463"/>
              </a:spcBef>
              <a:spcAft>
                <a:spcPts val="0"/>
              </a:spcAft>
            </a:pPr>
            <a:r>
              <a:rPr lang="en-US" sz="2200" b="1" dirty="0">
                <a:solidFill>
                  <a:schemeClr val="dk1"/>
                </a:solidFill>
                <a:latin typeface="Courier New"/>
                <a:ea typeface="Courier New"/>
                <a:cs typeface="Courier New"/>
                <a:sym typeface="Courier New"/>
              </a:rPr>
              <a:t>.</a:t>
            </a:r>
            <a:r>
              <a:rPr lang="en-US" sz="2200" b="1" dirty="0" err="1">
                <a:solidFill>
                  <a:schemeClr val="dk1"/>
                </a:solidFill>
                <a:latin typeface="Courier New"/>
                <a:ea typeface="Courier New"/>
                <a:cs typeface="Courier New"/>
                <a:sym typeface="Courier New"/>
              </a:rPr>
              <a:t>mapValues</a:t>
            </a:r>
            <a:r>
              <a:rPr lang="en-US" sz="2200" b="1" dirty="0">
                <a:solidFill>
                  <a:schemeClr val="dk1"/>
                </a:solidFill>
                <a:latin typeface="Courier New"/>
                <a:ea typeface="Courier New"/>
                <a:cs typeface="Courier New"/>
                <a:sym typeface="Courier New"/>
              </a:rPr>
              <a:t>((x) =&gt; x._1.toDouble / x._2</a:t>
            </a:r>
            <a:r>
              <a:rPr lang="en-US" sz="2200" b="1" dirty="0" smtClean="0">
                <a:solidFill>
                  <a:schemeClr val="dk1"/>
                </a:solidFill>
                <a:latin typeface="Courier New"/>
                <a:ea typeface="Courier New"/>
                <a:cs typeface="Courier New"/>
                <a:sym typeface="Courier New"/>
              </a:rPr>
              <a:t>)</a:t>
            </a:r>
          </a:p>
          <a:p>
            <a:pPr>
              <a:spcBef>
                <a:spcPts val="463"/>
              </a:spcBef>
              <a:spcAft>
                <a:spcPts val="0"/>
              </a:spcAft>
            </a:pPr>
            <a:endParaRPr lang="en-US" sz="2200" b="1" dirty="0">
              <a:solidFill>
                <a:schemeClr val="dk1"/>
              </a:solidFill>
              <a:latin typeface="Courier New"/>
              <a:ea typeface="Courier New"/>
              <a:cs typeface="Courier New"/>
              <a:sym typeface="Courier New"/>
            </a:endParaRPr>
          </a:p>
          <a:p>
            <a:pPr>
              <a:spcBef>
                <a:spcPts val="463"/>
              </a:spcBef>
              <a:spcAft>
                <a:spcPts val="0"/>
              </a:spcAft>
            </a:pPr>
            <a:r>
              <a:rPr lang="en-US" sz="2200" dirty="0">
                <a:solidFill>
                  <a:schemeClr val="tx1"/>
                </a:solidFill>
              </a:rPr>
              <a:t>At computation time the new RDD will be formed </a:t>
            </a:r>
            <a:r>
              <a:rPr lang="en-US" sz="2200" dirty="0" smtClean="0">
                <a:solidFill>
                  <a:schemeClr val="tx1"/>
                </a:solidFill>
              </a:rPr>
              <a:t>as: 			</a:t>
            </a:r>
            <a:r>
              <a:rPr lang="en-US" sz="2200" b="1" dirty="0" smtClean="0">
                <a:solidFill>
                  <a:schemeClr val="tx1"/>
                </a:solidFill>
              </a:rPr>
              <a:t>Array</a:t>
            </a:r>
            <a:r>
              <a:rPr lang="en-US" sz="2200" b="1" dirty="0">
                <a:solidFill>
                  <a:schemeClr val="tx1"/>
                </a:solidFill>
              </a:rPr>
              <a:t>[((String, String), Double</a:t>
            </a:r>
            <a:r>
              <a:rPr lang="en-US" sz="2200" b="1" dirty="0" smtClean="0">
                <a:solidFill>
                  <a:schemeClr val="tx1"/>
                </a:solidFill>
              </a:rPr>
              <a:t>)]</a:t>
            </a:r>
            <a:endParaRPr lang="en-US" sz="2200" b="1" dirty="0">
              <a:solidFill>
                <a:schemeClr val="tx1"/>
              </a:solidFill>
            </a:endParaRPr>
          </a:p>
        </p:txBody>
      </p:sp>
      <p:sp>
        <p:nvSpPr>
          <p:cNvPr id="6" name="Shape 1570"/>
          <p:cNvSpPr/>
          <p:nvPr/>
        </p:nvSpPr>
        <p:spPr>
          <a:xfrm>
            <a:off x="6343808" y="4183748"/>
            <a:ext cx="3206834"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((India,Z1),22.0)</a:t>
            </a:r>
          </a:p>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((India,Z2),26.0)</a:t>
            </a:r>
          </a:p>
        </p:txBody>
      </p:sp>
      <p:sp>
        <p:nvSpPr>
          <p:cNvPr id="7" name="Shape 1571"/>
          <p:cNvSpPr/>
          <p:nvPr/>
        </p:nvSpPr>
        <p:spPr>
          <a:xfrm>
            <a:off x="6343807" y="5049008"/>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((Australia,Z1),26.5)</a:t>
            </a:r>
          </a:p>
        </p:txBody>
      </p:sp>
      <p:sp>
        <p:nvSpPr>
          <p:cNvPr id="8" name="Shape 1570"/>
          <p:cNvSpPr/>
          <p:nvPr/>
        </p:nvSpPr>
        <p:spPr>
          <a:xfrm>
            <a:off x="6185106" y="3789311"/>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6</a:t>
            </a:r>
            <a:endParaRPr lang="en-US" sz="1984" b="1" dirty="0">
              <a:solidFill>
                <a:srgbClr val="0070C0"/>
              </a:solidFill>
              <a:latin typeface="Courier New"/>
              <a:ea typeface="Courier New"/>
              <a:cs typeface="Courier New"/>
              <a:sym typeface="Courier New"/>
            </a:endParaRPr>
          </a:p>
        </p:txBody>
      </p:sp>
      <p:cxnSp>
        <p:nvCxnSpPr>
          <p:cNvPr id="9" name="Straight Arrow Connector 8"/>
          <p:cNvCxnSpPr>
            <a:stCxn id="12" idx="3"/>
            <a:endCxn id="8" idx="1"/>
          </p:cNvCxnSpPr>
          <p:nvPr/>
        </p:nvCxnSpPr>
        <p:spPr>
          <a:xfrm>
            <a:off x="3996959" y="4918644"/>
            <a:ext cx="2188147" cy="947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hape 1570"/>
          <p:cNvSpPr/>
          <p:nvPr/>
        </p:nvSpPr>
        <p:spPr>
          <a:xfrm>
            <a:off x="603852" y="4174274"/>
            <a:ext cx="3206833" cy="632880"/>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buClr>
                <a:schemeClr val="dk1"/>
              </a:buClr>
              <a:buSzPct val="50000"/>
            </a:pPr>
            <a:r>
              <a:rPr lang="en-US" sz="1654" b="1" dirty="0">
                <a:solidFill>
                  <a:schemeClr val="dk1"/>
                </a:solidFill>
                <a:latin typeface="Courier New"/>
                <a:ea typeface="Courier New"/>
                <a:cs typeface="Courier New"/>
                <a:sym typeface="Courier New"/>
              </a:rPr>
              <a:t>((India,Z1),(22,1))</a:t>
            </a:r>
            <a:br>
              <a:rPr lang="en-US" sz="1654" b="1" dirty="0">
                <a:solidFill>
                  <a:schemeClr val="dk1"/>
                </a:solidFill>
                <a:latin typeface="Courier New"/>
                <a:ea typeface="Courier New"/>
                <a:cs typeface="Courier New"/>
                <a:sym typeface="Courier New"/>
              </a:rPr>
            </a:br>
            <a:r>
              <a:rPr lang="en-US" sz="1654" b="1" dirty="0">
                <a:solidFill>
                  <a:schemeClr val="dk1"/>
                </a:solidFill>
                <a:latin typeface="Courier New"/>
                <a:ea typeface="Courier New"/>
                <a:cs typeface="Courier New"/>
                <a:sym typeface="Courier New"/>
              </a:rPr>
              <a:t>((India,Z2),(52,2))</a:t>
            </a:r>
            <a:endParaRPr lang="pl-PL" sz="1654" b="1" dirty="0">
              <a:solidFill>
                <a:schemeClr val="dk1"/>
              </a:solidFill>
              <a:latin typeface="Courier New"/>
              <a:ea typeface="Courier New"/>
              <a:cs typeface="Courier New"/>
              <a:sym typeface="Courier New"/>
            </a:endParaRPr>
          </a:p>
        </p:txBody>
      </p:sp>
      <p:sp>
        <p:nvSpPr>
          <p:cNvPr id="11" name="Shape 1571"/>
          <p:cNvSpPr/>
          <p:nvPr/>
        </p:nvSpPr>
        <p:spPr>
          <a:xfrm>
            <a:off x="603852" y="5039534"/>
            <a:ext cx="3206833" cy="913815"/>
          </a:xfrm>
          <a:prstGeom prst="rect">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ctr" anchorCtr="0">
            <a:noAutofit/>
          </a:bodyPr>
          <a:lstStyle/>
          <a:p>
            <a:pPr>
              <a:spcBef>
                <a:spcPts val="463"/>
              </a:spcBef>
            </a:pPr>
            <a:r>
              <a:rPr lang="en-US" sz="1654" b="1" dirty="0">
                <a:solidFill>
                  <a:schemeClr val="dk1"/>
                </a:solidFill>
                <a:latin typeface="Courier New"/>
                <a:ea typeface="Courier New"/>
                <a:cs typeface="Courier New"/>
                <a:sym typeface="Courier New"/>
              </a:rPr>
              <a:t>((Australia,Z1),(53,2))</a:t>
            </a:r>
          </a:p>
        </p:txBody>
      </p:sp>
      <p:sp>
        <p:nvSpPr>
          <p:cNvPr id="12" name="Shape 1570"/>
          <p:cNvSpPr/>
          <p:nvPr/>
        </p:nvSpPr>
        <p:spPr>
          <a:xfrm>
            <a:off x="445151" y="3779837"/>
            <a:ext cx="3551808" cy="2277614"/>
          </a:xfrm>
          <a:prstGeom prst="rect">
            <a:avLst/>
          </a:prstGeom>
          <a:noFill/>
          <a:ln w="22225" cap="flat" cmpd="sng">
            <a:solidFill>
              <a:schemeClr val="dk2"/>
            </a:solid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654" b="1" dirty="0">
                <a:solidFill>
                  <a:srgbClr val="0070C0"/>
                </a:solidFill>
                <a:latin typeface="Courier New"/>
                <a:ea typeface="Courier New"/>
                <a:cs typeface="Courier New"/>
                <a:sym typeface="Courier New"/>
              </a:rPr>
              <a:t>RDD 5</a:t>
            </a:r>
            <a:endParaRPr lang="en-US" sz="1984" b="1" dirty="0">
              <a:solidFill>
                <a:srgbClr val="0070C0"/>
              </a:solidFill>
              <a:latin typeface="Courier New"/>
              <a:ea typeface="Courier New"/>
              <a:cs typeface="Courier New"/>
              <a:sym typeface="Courier New"/>
            </a:endParaRPr>
          </a:p>
        </p:txBody>
      </p:sp>
      <p:sp>
        <p:nvSpPr>
          <p:cNvPr id="13" name="Shape 1570"/>
          <p:cNvSpPr/>
          <p:nvPr/>
        </p:nvSpPr>
        <p:spPr>
          <a:xfrm>
            <a:off x="4098483" y="4215921"/>
            <a:ext cx="1974022" cy="1438019"/>
          </a:xfrm>
          <a:prstGeom prst="rect">
            <a:avLst/>
          </a:prstGeom>
          <a:noFill/>
          <a:ln w="22225" cap="flat" cmpd="sng">
            <a:noFill/>
            <a:prstDash val="dash"/>
            <a:round/>
            <a:headEnd type="none" w="med" len="med"/>
            <a:tailEnd type="none" w="med" len="med"/>
          </a:ln>
        </p:spPr>
        <p:txBody>
          <a:bodyPr lIns="75592" tIns="75592" rIns="75592" bIns="75592" anchor="t" anchorCtr="0">
            <a:noAutofit/>
          </a:bodyPr>
          <a:lstStyle/>
          <a:p>
            <a:pPr algn="ctr">
              <a:lnSpc>
                <a:spcPct val="115000"/>
              </a:lnSpc>
              <a:spcBef>
                <a:spcPts val="0"/>
              </a:spcBef>
              <a:buClr>
                <a:schemeClr val="dk1"/>
              </a:buClr>
              <a:buSzPct val="45833"/>
            </a:pPr>
            <a:r>
              <a:rPr lang="en-US" sz="1819" b="1" dirty="0">
                <a:solidFill>
                  <a:srgbClr val="0070C0"/>
                </a:solidFill>
                <a:latin typeface="Courier New"/>
                <a:ea typeface="Courier New"/>
                <a:cs typeface="Courier New"/>
                <a:sym typeface="Courier New"/>
              </a:rPr>
              <a:t>Transform to</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Reduce keys</a:t>
            </a:r>
          </a:p>
          <a:p>
            <a:pPr lvl="0" algn="ctr">
              <a:lnSpc>
                <a:spcPct val="115000"/>
              </a:lnSpc>
              <a:buClr>
                <a:schemeClr val="dk1"/>
              </a:buClr>
              <a:buSzPct val="45833"/>
            </a:pPr>
            <a:r>
              <a:rPr lang="en-US" sz="1819" b="1" dirty="0">
                <a:solidFill>
                  <a:srgbClr val="0070C0"/>
                </a:solidFill>
                <a:latin typeface="Courier New"/>
                <a:ea typeface="Courier New"/>
                <a:cs typeface="Courier New"/>
                <a:sym typeface="Courier New"/>
              </a:rPr>
              <a:t>And sum up aces</a:t>
            </a:r>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594922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83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Execute the computation</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r>
              <a:rPr lang="en-US" sz="2400" dirty="0" smtClean="0">
                <a:solidFill>
                  <a:schemeClr val="dk1"/>
                </a:solidFill>
              </a:rPr>
              <a:t>Recall that up to now </a:t>
            </a:r>
            <a:r>
              <a:rPr lang="en-US" sz="2400" dirty="0">
                <a:solidFill>
                  <a:schemeClr val="dk1"/>
                </a:solidFill>
              </a:rPr>
              <a:t>nothing has actually </a:t>
            </a:r>
            <a:r>
              <a:rPr lang="en-US" sz="2400" dirty="0" smtClean="0">
                <a:solidFill>
                  <a:schemeClr val="dk1"/>
                </a:solidFill>
              </a:rPr>
              <a:t>been computed</a:t>
            </a:r>
          </a:p>
          <a:p>
            <a:pPr lvl="1">
              <a:lnSpc>
                <a:spcPct val="107000"/>
              </a:lnSpc>
              <a:spcAft>
                <a:spcPts val="0"/>
              </a:spcAft>
              <a:buFont typeface="Arial" panose="020B0604020202020204" pitchFamily="34" charset="0"/>
              <a:buChar char="•"/>
            </a:pPr>
            <a:r>
              <a:rPr lang="en-US" sz="2000" dirty="0" smtClean="0">
                <a:solidFill>
                  <a:schemeClr val="dk1"/>
                </a:solidFill>
              </a:rPr>
              <a:t>… we have only expressed the desired computations</a:t>
            </a:r>
          </a:p>
          <a:p>
            <a:pPr lvl="1">
              <a:lnSpc>
                <a:spcPct val="107000"/>
              </a:lnSpc>
              <a:spcAft>
                <a:spcPts val="0"/>
              </a:spcAft>
              <a:buFont typeface="Arial" panose="020B0604020202020204" pitchFamily="34" charset="0"/>
              <a:buChar char="•"/>
            </a:pPr>
            <a:r>
              <a:rPr lang="en-US" sz="2000" dirty="0" smtClean="0">
                <a:solidFill>
                  <a:schemeClr val="dk1"/>
                </a:solidFill>
              </a:rPr>
              <a:t>due </a:t>
            </a:r>
            <a:r>
              <a:rPr lang="en-US" sz="2000" dirty="0">
                <a:solidFill>
                  <a:schemeClr val="dk1"/>
                </a:solidFill>
              </a:rPr>
              <a:t>to lazy evaluation of the </a:t>
            </a:r>
            <a:r>
              <a:rPr lang="en-US" sz="2000" dirty="0" smtClean="0">
                <a:solidFill>
                  <a:schemeClr val="dk1"/>
                </a:solidFill>
              </a:rPr>
              <a:t>transformations</a:t>
            </a:r>
            <a:endParaRPr lang="en-US" sz="2000" dirty="0">
              <a:solidFill>
                <a:schemeClr val="dk1"/>
              </a:solidFill>
            </a:endParaRPr>
          </a:p>
          <a:p>
            <a:pPr>
              <a:lnSpc>
                <a:spcPct val="107000"/>
              </a:lnSpc>
              <a:spcAft>
                <a:spcPts val="0"/>
              </a:spcAft>
            </a:pPr>
            <a:r>
              <a:rPr lang="en-US" sz="2400" dirty="0" smtClean="0">
                <a:solidFill>
                  <a:schemeClr val="dk1"/>
                </a:solidFill>
              </a:rPr>
              <a:t>So, we need an action that will trigger the work</a:t>
            </a:r>
            <a:endParaRPr lang="en-US" sz="2400" dirty="0">
              <a:solidFill>
                <a:schemeClr val="dk1"/>
              </a:solidFill>
            </a:endParaRPr>
          </a:p>
          <a:p>
            <a:pPr>
              <a:lnSpc>
                <a:spcPct val="107000"/>
              </a:lnSpc>
              <a:spcAft>
                <a:spcPts val="0"/>
              </a:spcAft>
            </a:pPr>
            <a:r>
              <a:rPr lang="en-US" sz="2400" dirty="0" smtClean="0">
                <a:solidFill>
                  <a:schemeClr val="dk1"/>
                </a:solidFill>
              </a:rPr>
              <a:t>For example we can collect </a:t>
            </a:r>
            <a:r>
              <a:rPr lang="en-US" sz="2400" dirty="0">
                <a:solidFill>
                  <a:schemeClr val="dk1"/>
                </a:solidFill>
              </a:rPr>
              <a:t>all the elements of the RDD and print them </a:t>
            </a:r>
            <a:r>
              <a:rPr lang="en-US" sz="2400" dirty="0" smtClean="0">
                <a:solidFill>
                  <a:schemeClr val="dk1"/>
                </a:solidFill>
              </a:rPr>
              <a:t>out</a:t>
            </a:r>
          </a:p>
          <a:p>
            <a:pPr>
              <a:lnSpc>
                <a:spcPct val="107000"/>
              </a:lnSpc>
              <a:spcAft>
                <a:spcPts val="0"/>
              </a:spcAft>
            </a:pPr>
            <a:endParaRPr lang="en-US" sz="2400" dirty="0" smtClean="0">
              <a:solidFill>
                <a:schemeClr val="dk1"/>
              </a:solidFill>
            </a:endParaRPr>
          </a:p>
          <a:p>
            <a:pPr marL="378013" indent="378013">
              <a:lnSpc>
                <a:spcPct val="100000"/>
              </a:lnSpc>
              <a:spcBef>
                <a:spcPts val="0"/>
              </a:spcBef>
              <a:spcAft>
                <a:spcPts val="0"/>
              </a:spcAft>
            </a:pPr>
            <a:r>
              <a:rPr lang="en-US" sz="2400" b="1" dirty="0">
                <a:solidFill>
                  <a:schemeClr val="dk1"/>
                </a:solidFill>
                <a:highlight>
                  <a:srgbClr val="FFFFFF"/>
                </a:highlight>
                <a:latin typeface="Courier New"/>
                <a:ea typeface="Courier New"/>
                <a:cs typeface="Courier New"/>
                <a:sym typeface="Courier New"/>
              </a:rPr>
              <a:t>.collect()</a:t>
            </a:r>
          </a:p>
          <a:p>
            <a:pPr marL="378013" indent="378013">
              <a:lnSpc>
                <a:spcPct val="100000"/>
              </a:lnSpc>
              <a:spcBef>
                <a:spcPts val="0"/>
              </a:spcBef>
              <a:spcAft>
                <a:spcPts val="0"/>
              </a:spcAft>
            </a:pPr>
            <a:r>
              <a:rPr lang="en-US" sz="2400" b="1" dirty="0">
                <a:solidFill>
                  <a:schemeClr val="dk1"/>
                </a:solidFill>
                <a:highlight>
                  <a:srgbClr val="FFFFFF"/>
                </a:highlight>
                <a:latin typeface="Courier New"/>
                <a:ea typeface="Courier New"/>
                <a:cs typeface="Courier New"/>
                <a:sym typeface="Courier New"/>
              </a:rPr>
              <a:t>.</a:t>
            </a:r>
            <a:r>
              <a:rPr lang="en-US" sz="2400" b="1" dirty="0" err="1">
                <a:solidFill>
                  <a:schemeClr val="dk1"/>
                </a:solidFill>
                <a:highlight>
                  <a:srgbClr val="FFFFFF"/>
                </a:highlight>
                <a:latin typeface="Courier New"/>
                <a:ea typeface="Courier New"/>
                <a:cs typeface="Courier New"/>
                <a:sym typeface="Courier New"/>
              </a:rPr>
              <a:t>foreach</a:t>
            </a:r>
            <a:r>
              <a:rPr lang="en-US" sz="2400" b="1" dirty="0">
                <a:solidFill>
                  <a:schemeClr val="dk1"/>
                </a:solidFill>
                <a:highlight>
                  <a:srgbClr val="FFFFFF"/>
                </a:highlight>
                <a:latin typeface="Courier New"/>
                <a:ea typeface="Courier New"/>
                <a:cs typeface="Courier New"/>
                <a:sym typeface="Courier New"/>
              </a:rPr>
              <a:t>(</a:t>
            </a:r>
            <a:r>
              <a:rPr lang="en-US" sz="2400" b="1" dirty="0" err="1">
                <a:solidFill>
                  <a:schemeClr val="dk1"/>
                </a:solidFill>
                <a:highlight>
                  <a:srgbClr val="FFFFFF"/>
                </a:highlight>
                <a:latin typeface="Courier New"/>
                <a:ea typeface="Courier New"/>
                <a:cs typeface="Courier New"/>
                <a:sym typeface="Courier New"/>
              </a:rPr>
              <a:t>println</a:t>
            </a:r>
            <a:r>
              <a:rPr lang="en-US" sz="2400" b="1" dirty="0" smtClean="0">
                <a:solidFill>
                  <a:schemeClr val="dk1"/>
                </a:solidFill>
                <a:highlight>
                  <a:srgbClr val="FFFFFF"/>
                </a:highlight>
                <a:latin typeface="Courier New"/>
                <a:ea typeface="Courier New"/>
                <a:cs typeface="Courier New"/>
                <a:sym typeface="Courier New"/>
              </a:rPr>
              <a:t>)</a:t>
            </a:r>
            <a:endParaRPr lang="en-US" sz="24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400" b="1" dirty="0">
                <a:solidFill>
                  <a:schemeClr val="dk1"/>
                </a:solidFill>
                <a:highlight>
                  <a:srgbClr val="FFFFFF"/>
                </a:highlight>
                <a:latin typeface="Courier New"/>
                <a:ea typeface="Courier New"/>
                <a:cs typeface="Courier New"/>
                <a:sym typeface="Courier New"/>
              </a:rPr>
              <a:t>  </a:t>
            </a:r>
            <a:r>
              <a:rPr lang="en-US" sz="24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400" b="1" dirty="0" smtClean="0">
                <a:solidFill>
                  <a:srgbClr val="004080"/>
                </a:solidFill>
                <a:highlight>
                  <a:srgbClr val="FFFFFF"/>
                </a:highlight>
                <a:latin typeface="Courier New"/>
                <a:ea typeface="Courier New"/>
                <a:cs typeface="Courier New"/>
                <a:sym typeface="Courier New"/>
              </a:rPr>
              <a:t>}</a:t>
            </a:r>
            <a:endParaRPr lang="en-US" sz="2400" b="1" dirty="0">
              <a:solidFill>
                <a:srgbClr val="004080"/>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833796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84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Call action</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7000"/>
              </a:lnSpc>
              <a:spcAft>
                <a:spcPts val="0"/>
              </a:spcAft>
            </a:pPr>
            <a:r>
              <a:rPr lang="en-US" sz="2800" dirty="0">
                <a:solidFill>
                  <a:schemeClr val="tx1"/>
                </a:solidFill>
              </a:rPr>
              <a:t>Collect all the elements of the RDD and </a:t>
            </a:r>
            <a:r>
              <a:rPr lang="en-US" sz="2800" dirty="0" smtClean="0">
                <a:solidFill>
                  <a:schemeClr val="tx1"/>
                </a:solidFill>
              </a:rPr>
              <a:t>print them out</a:t>
            </a:r>
          </a:p>
          <a:p>
            <a:pPr>
              <a:lnSpc>
                <a:spcPct val="107000"/>
              </a:lnSpc>
              <a:spcAft>
                <a:spcPts val="0"/>
              </a:spcAft>
            </a:pPr>
            <a:endParaRPr lang="en-US" sz="2200" dirty="0">
              <a:solidFill>
                <a:srgbClr val="0000FF"/>
              </a:solidFill>
            </a:endParaRPr>
          </a:p>
          <a:p>
            <a:pPr>
              <a:lnSpc>
                <a:spcPct val="100000"/>
              </a:lnSpc>
              <a:spcBef>
                <a:spcPts val="0"/>
              </a:spcBef>
              <a:spcAft>
                <a:spcPts val="0"/>
              </a:spcAft>
            </a:pPr>
            <a:endParaRPr lang="en-US" sz="2200" dirty="0">
              <a:solidFill>
                <a:srgbClr val="0000FF"/>
              </a:solidFill>
            </a:endParaRPr>
          </a:p>
          <a:p>
            <a:pPr marL="378013" indent="378013">
              <a:lnSpc>
                <a:spcPct val="100000"/>
              </a:lnSpc>
              <a:spcBef>
                <a:spcPts val="0"/>
              </a:spcBef>
              <a:spcAft>
                <a:spcPts val="0"/>
              </a:spcAft>
            </a:pPr>
            <a:r>
              <a:rPr lang="en-US" sz="2200" b="1" dirty="0">
                <a:solidFill>
                  <a:schemeClr val="dk1"/>
                </a:solidFill>
                <a:highlight>
                  <a:srgbClr val="FFFFFF"/>
                </a:highlight>
                <a:latin typeface="Courier New"/>
                <a:ea typeface="Courier New"/>
                <a:cs typeface="Courier New"/>
                <a:sym typeface="Courier New"/>
              </a:rPr>
              <a:t>.collect()</a:t>
            </a:r>
          </a:p>
          <a:p>
            <a:pPr marL="378013" indent="378013">
              <a:lnSpc>
                <a:spcPct val="100000"/>
              </a:lnSpc>
              <a:spcBef>
                <a:spcPts val="0"/>
              </a:spcBef>
              <a:spcAft>
                <a:spcPts val="0"/>
              </a:spcAft>
            </a:pPr>
            <a:r>
              <a:rPr lang="en-US" sz="2200" b="1" dirty="0">
                <a:solidFill>
                  <a:schemeClr val="dk1"/>
                </a:solidFill>
                <a:highlight>
                  <a:srgbClr val="FFFFFF"/>
                </a:highlight>
                <a:latin typeface="Courier New"/>
                <a:ea typeface="Courier New"/>
                <a:cs typeface="Courier New"/>
                <a:sym typeface="Courier New"/>
              </a:rPr>
              <a:t>.</a:t>
            </a:r>
            <a:r>
              <a:rPr lang="en-US" sz="2200" b="1" dirty="0" err="1">
                <a:solidFill>
                  <a:schemeClr val="dk1"/>
                </a:solidFill>
                <a:highlight>
                  <a:srgbClr val="FFFFFF"/>
                </a:highlight>
                <a:latin typeface="Courier New"/>
                <a:ea typeface="Courier New"/>
                <a:cs typeface="Courier New"/>
                <a:sym typeface="Courier New"/>
              </a:rPr>
              <a:t>foreach</a:t>
            </a:r>
            <a:r>
              <a:rPr lang="en-US" sz="2200" b="1" dirty="0">
                <a:solidFill>
                  <a:schemeClr val="dk1"/>
                </a:solidFill>
                <a:highlight>
                  <a:srgbClr val="FFFFFF"/>
                </a:highlight>
                <a:latin typeface="Courier New"/>
                <a:ea typeface="Courier New"/>
                <a:cs typeface="Courier New"/>
                <a:sym typeface="Courier New"/>
              </a:rPr>
              <a:t>(</a:t>
            </a:r>
            <a:r>
              <a:rPr lang="en-US" sz="2200" b="1" dirty="0" err="1">
                <a:solidFill>
                  <a:schemeClr val="dk1"/>
                </a:solidFill>
                <a:highlight>
                  <a:srgbClr val="FFFFFF"/>
                </a:highlight>
                <a:latin typeface="Courier New"/>
                <a:ea typeface="Courier New"/>
                <a:cs typeface="Courier New"/>
                <a:sym typeface="Courier New"/>
              </a:rPr>
              <a:t>println</a:t>
            </a:r>
            <a:r>
              <a:rPr lang="en-US" sz="22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endParaRPr lang="en-US" sz="2200" b="1" dirty="0">
              <a:solidFill>
                <a:schemeClr val="dk1"/>
              </a:solidFill>
              <a:highlight>
                <a:srgbClr val="FFFFFF"/>
              </a:highlight>
              <a:latin typeface="Courier New"/>
              <a:ea typeface="Courier New"/>
              <a:cs typeface="Courier New"/>
              <a:sym typeface="Courier New"/>
            </a:endParaRPr>
          </a:p>
          <a:p>
            <a:pPr>
              <a:lnSpc>
                <a:spcPct val="100000"/>
              </a:lnSpc>
              <a:spcBef>
                <a:spcPts val="0"/>
              </a:spcBef>
              <a:spcAft>
                <a:spcPts val="0"/>
              </a:spcAft>
            </a:pPr>
            <a:r>
              <a:rPr lang="en-US" sz="2200" b="1" dirty="0">
                <a:solidFill>
                  <a:schemeClr val="dk1"/>
                </a:solidFill>
                <a:highlight>
                  <a:srgbClr val="FFFFFF"/>
                </a:highlight>
                <a:latin typeface="Courier New"/>
                <a:ea typeface="Courier New"/>
                <a:cs typeface="Courier New"/>
                <a:sym typeface="Courier New"/>
              </a:rPr>
              <a:t>  </a:t>
            </a:r>
            <a:r>
              <a:rPr lang="en-US" sz="22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2200" b="1" dirty="0">
                <a:solidFill>
                  <a:srgbClr val="004080"/>
                </a:solidFill>
                <a:highlight>
                  <a:srgbClr val="FFFFFF"/>
                </a:highlight>
                <a:latin typeface="Courier New"/>
                <a:ea typeface="Courier New"/>
                <a:cs typeface="Courier New"/>
                <a:sym typeface="Courier New"/>
              </a:rPr>
              <a:t>}</a:t>
            </a:r>
          </a:p>
          <a:p>
            <a:pPr>
              <a:lnSpc>
                <a:spcPct val="107000"/>
              </a:lnSpc>
              <a:spcAft>
                <a:spcPts val="0"/>
              </a:spcAft>
            </a:pPr>
            <a:endParaRPr lang="en-US" sz="2800" dirty="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641960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85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The Whole App</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552575"/>
            <a:ext cx="9126537" cy="5070475"/>
          </a:xfrm>
          <a:ln/>
        </p:spPr>
        <p:txBody>
          <a:bodyPr tIns="157480"/>
          <a:lstStyle/>
          <a:p>
            <a:pPr>
              <a:lnSpc>
                <a:spcPct val="100000"/>
              </a:lnSpc>
              <a:spcBef>
                <a:spcPts val="0"/>
              </a:spcBef>
              <a:spcAft>
                <a:spcPts val="0"/>
              </a:spcAft>
            </a:pPr>
            <a:r>
              <a:rPr lang="en-US" sz="1800" b="1" dirty="0">
                <a:solidFill>
                  <a:srgbClr val="004080"/>
                </a:solidFill>
                <a:highlight>
                  <a:srgbClr val="FFFFFF"/>
                </a:highlight>
                <a:latin typeface="Courier New"/>
                <a:ea typeface="Courier New"/>
                <a:cs typeface="Courier New"/>
                <a:sym typeface="Courier New"/>
              </a:rPr>
              <a:t>import</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org.apache.spark</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SparkConf</a:t>
            </a:r>
            <a:r>
              <a:rPr lang="en-US" sz="1800" b="1" dirty="0">
                <a:solidFill>
                  <a:srgbClr val="004080"/>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SparkContext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rgbClr val="004080"/>
                </a:solidFill>
                <a:highlight>
                  <a:srgbClr val="FFFFFF"/>
                </a:highlight>
                <a:latin typeface="Courier New"/>
                <a:ea typeface="Courier New"/>
                <a:cs typeface="Courier New"/>
                <a:sym typeface="Courier New"/>
              </a:rPr>
              <a:t>object</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AverageZoneTemperature</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def</a:t>
            </a:r>
            <a:r>
              <a:rPr lang="en-US" sz="1800" b="1" dirty="0">
                <a:solidFill>
                  <a:schemeClr val="dk1"/>
                </a:solidFill>
                <a:highlight>
                  <a:srgbClr val="FFFFFF"/>
                </a:highlight>
                <a:latin typeface="Courier New"/>
                <a:ea typeface="Courier New"/>
                <a:cs typeface="Courier New"/>
                <a:sym typeface="Courier New"/>
              </a:rPr>
              <a:t> main(</a:t>
            </a:r>
            <a:r>
              <a:rPr lang="en-US" sz="1800" b="1" dirty="0" err="1">
                <a:solidFill>
                  <a:schemeClr val="dk1"/>
                </a:solidFill>
                <a:highlight>
                  <a:srgbClr val="FFFFFF"/>
                </a:highlight>
                <a:latin typeface="Courier New"/>
                <a:ea typeface="Courier New"/>
                <a:cs typeface="Courier New"/>
                <a:sym typeface="Courier New"/>
              </a:rPr>
              <a:t>args</a:t>
            </a:r>
            <a:r>
              <a:rPr lang="en-US" sz="1800" b="1" dirty="0">
                <a:solidFill>
                  <a:schemeClr val="dk1"/>
                </a:solidFill>
                <a:highlight>
                  <a:srgbClr val="FFFFFF"/>
                </a:highlight>
                <a:latin typeface="Courier New"/>
                <a:ea typeface="Courier New"/>
                <a:cs typeface="Courier New"/>
                <a:sym typeface="Courier New"/>
              </a:rPr>
              <a:t>: Array[String]) =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conf</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new</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SparkConf</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setAppName</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err="1">
                <a:solidFill>
                  <a:srgbClr val="FF0000"/>
                </a:solidFill>
                <a:highlight>
                  <a:srgbClr val="FFFFFF"/>
                </a:highlight>
                <a:latin typeface="Courier New"/>
                <a:ea typeface="Courier New"/>
                <a:cs typeface="Courier New"/>
                <a:sym typeface="Courier New"/>
              </a:rPr>
              <a:t>SparkWordCountJoinExample</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setMaster</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"spark://&lt;master-</a:t>
            </a:r>
            <a:r>
              <a:rPr lang="en-US" sz="1800" b="1" dirty="0" err="1">
                <a:solidFill>
                  <a:srgbClr val="FF0000"/>
                </a:solidFill>
                <a:highlight>
                  <a:srgbClr val="FFFFFF"/>
                </a:highlight>
                <a:latin typeface="Courier New"/>
                <a:ea typeface="Courier New"/>
                <a:cs typeface="Courier New"/>
                <a:sym typeface="Courier New"/>
              </a:rPr>
              <a:t>ip</a:t>
            </a:r>
            <a:r>
              <a:rPr lang="en-US" sz="1800" b="1" dirty="0">
                <a:solidFill>
                  <a:srgbClr val="FF0000"/>
                </a:solidFill>
                <a:highlight>
                  <a:srgbClr val="FFFFFF"/>
                </a:highlight>
                <a:latin typeface="Courier New"/>
                <a:ea typeface="Courier New"/>
                <a:cs typeface="Courier New"/>
                <a:sym typeface="Courier New"/>
              </a:rPr>
              <a:t>&gt;:7077"</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sc</a:t>
            </a:r>
            <a:r>
              <a:rPr lang="en-US" sz="1800" b="1" dirty="0">
                <a:solidFill>
                  <a:schemeClr val="dk1"/>
                </a:solidFill>
                <a:highlight>
                  <a:srgbClr val="FFFFFF"/>
                </a:highlight>
                <a:latin typeface="Courier New"/>
                <a:ea typeface="Courier New"/>
                <a:cs typeface="Courier New"/>
                <a:sym typeface="Courier New"/>
              </a:rPr>
              <a:t> = </a:t>
            </a:r>
            <a:r>
              <a:rPr lang="en-US" sz="1800" b="1" dirty="0">
                <a:solidFill>
                  <a:srgbClr val="004080"/>
                </a:solidFill>
                <a:highlight>
                  <a:srgbClr val="FFFFFF"/>
                </a:highlight>
                <a:latin typeface="Courier New"/>
                <a:ea typeface="Courier New"/>
                <a:cs typeface="Courier New"/>
                <a:sym typeface="Courier New"/>
              </a:rPr>
              <a:t>new</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SparkContext</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conf</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println</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"Average by country and zone"</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rgbClr val="004080"/>
                </a:solidFill>
                <a:highlight>
                  <a:srgbClr val="FFFFFF"/>
                </a:highlight>
                <a:latin typeface="Courier New"/>
                <a:ea typeface="Courier New"/>
                <a:cs typeface="Courier New"/>
                <a:sym typeface="Courier New"/>
              </a:rPr>
              <a:t>val</a:t>
            </a: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baseRDD</a:t>
            </a:r>
            <a:r>
              <a:rPr lang="en-US" sz="1800" b="1" dirty="0">
                <a:solidFill>
                  <a:schemeClr val="dk1"/>
                </a:solidFill>
                <a:highlight>
                  <a:srgbClr val="FFFFFF"/>
                </a:highlight>
                <a:latin typeface="Courier New"/>
                <a:ea typeface="Courier New"/>
                <a:cs typeface="Courier New"/>
                <a:sym typeface="Courier New"/>
              </a:rPr>
              <a:t> = </a:t>
            </a:r>
            <a:r>
              <a:rPr lang="en-US" sz="1800" b="1" dirty="0" err="1">
                <a:solidFill>
                  <a:schemeClr val="dk1"/>
                </a:solidFill>
                <a:highlight>
                  <a:srgbClr val="FFFFFF"/>
                </a:highlight>
                <a:latin typeface="Courier New"/>
                <a:ea typeface="Courier New"/>
                <a:cs typeface="Courier New"/>
                <a:sym typeface="Courier New"/>
              </a:rPr>
              <a:t>sc.textFile</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"&lt;path to file&gt;/countryZoneTemp.txt"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	</a:t>
            </a:r>
            <a:r>
              <a:rPr lang="en-US" sz="1800" b="1" dirty="0">
                <a:solidFill>
                  <a:schemeClr val="dk1"/>
                </a:solidFill>
                <a:highlight>
                  <a:srgbClr val="FFFFFF"/>
                </a:highlight>
                <a:latin typeface="Courier New"/>
                <a:ea typeface="Courier New"/>
                <a:cs typeface="Courier New"/>
                <a:sym typeface="Courier New"/>
              </a:rPr>
              <a:t>.map(x =&gt; </a:t>
            </a:r>
            <a:r>
              <a:rPr lang="en-US" sz="1800" b="1" dirty="0" err="1">
                <a:solidFill>
                  <a:schemeClr val="dk1"/>
                </a:solidFill>
                <a:highlight>
                  <a:srgbClr val="FFFFFF"/>
                </a:highlight>
                <a:latin typeface="Courier New"/>
                <a:ea typeface="Courier New"/>
                <a:cs typeface="Courier New"/>
                <a:sym typeface="Courier New"/>
              </a:rPr>
              <a:t>x.split</a:t>
            </a:r>
            <a:r>
              <a:rPr lang="en-US" sz="1800" b="1" dirty="0">
                <a:solidFill>
                  <a:schemeClr val="dk1"/>
                </a:solidFill>
                <a:highlight>
                  <a:srgbClr val="FFFFFF"/>
                </a:highlight>
                <a:latin typeface="Courier New"/>
                <a:ea typeface="Courier New"/>
                <a:cs typeface="Courier New"/>
                <a:sym typeface="Courier New"/>
              </a:rPr>
              <a:t>(</a:t>
            </a:r>
            <a:r>
              <a:rPr lang="en-US" sz="1800" b="1" dirty="0">
                <a:solidFill>
                  <a:srgbClr val="FF000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.map(x =&gt; ((x(0), x(1)), x(2</a:t>
            </a:r>
            <a:r>
              <a:rPr lang="en-US" sz="1800" b="1" dirty="0" smtClean="0">
                <a:solidFill>
                  <a:schemeClr val="dk1"/>
                </a:solidFill>
                <a:highlight>
                  <a:srgbClr val="FFFFFF"/>
                </a:highlight>
                <a:latin typeface="Courier New"/>
                <a:ea typeface="Courier New"/>
                <a:cs typeface="Courier New"/>
                <a:sym typeface="Courier New"/>
              </a:rPr>
              <a:t>).</a:t>
            </a:r>
            <a:r>
              <a:rPr lang="en-US" sz="1800" b="1" dirty="0" err="1" smtClean="0">
                <a:solidFill>
                  <a:schemeClr val="dk1"/>
                </a:solidFill>
                <a:highlight>
                  <a:srgbClr val="FFFFFF"/>
                </a:highlight>
                <a:latin typeface="Courier New"/>
                <a:ea typeface="Courier New"/>
                <a:cs typeface="Courier New"/>
                <a:sym typeface="Courier New"/>
              </a:rPr>
              <a:t>toInt</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mapValues</a:t>
            </a:r>
            <a:r>
              <a:rPr lang="en-US" sz="1800" b="1" dirty="0">
                <a:solidFill>
                  <a:schemeClr val="dk1"/>
                </a:solidFill>
                <a:highlight>
                  <a:srgbClr val="FFFFFF"/>
                </a:highlight>
                <a:latin typeface="Courier New"/>
                <a:ea typeface="Courier New"/>
                <a:cs typeface="Courier New"/>
                <a:sym typeface="Courier New"/>
              </a:rPr>
              <a:t>((_, 1))</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reduceByKey</a:t>
            </a:r>
            <a:r>
              <a:rPr lang="en-US" sz="1800" b="1" dirty="0">
                <a:solidFill>
                  <a:schemeClr val="dk1"/>
                </a:solidFill>
                <a:highlight>
                  <a:srgbClr val="FFFFFF"/>
                </a:highlight>
                <a:latin typeface="Courier New"/>
                <a:ea typeface="Courier New"/>
                <a:cs typeface="Courier New"/>
                <a:sym typeface="Courier New"/>
              </a:rPr>
              <a:t>((x, y) =&gt; (x._1 + y._1, x._2 + y._2))</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mapValues</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case</a:t>
            </a:r>
            <a:r>
              <a:rPr lang="en-US" sz="1800" b="1" dirty="0">
                <a:solidFill>
                  <a:schemeClr val="dk1"/>
                </a:solidFill>
                <a:highlight>
                  <a:srgbClr val="FFFFFF"/>
                </a:highlight>
                <a:latin typeface="Courier New"/>
                <a:ea typeface="Courier New"/>
                <a:cs typeface="Courier New"/>
                <a:sym typeface="Courier New"/>
              </a:rPr>
              <a:t> (sum, count) =&gt; </a:t>
            </a:r>
            <a:r>
              <a:rPr lang="en-US" sz="1800" b="1" dirty="0" err="1">
                <a:solidFill>
                  <a:schemeClr val="dk1"/>
                </a:solidFill>
                <a:highlight>
                  <a:srgbClr val="FFFFFF"/>
                </a:highlight>
                <a:latin typeface="Courier New"/>
                <a:ea typeface="Courier New"/>
                <a:cs typeface="Courier New"/>
                <a:sym typeface="Courier New"/>
              </a:rPr>
              <a:t>sum.toDouble</a:t>
            </a:r>
            <a:r>
              <a:rPr lang="en-US" sz="1800" b="1" dirty="0">
                <a:solidFill>
                  <a:schemeClr val="dk1"/>
                </a:solidFill>
                <a:highlight>
                  <a:srgbClr val="FFFFFF"/>
                </a:highlight>
                <a:latin typeface="Courier New"/>
                <a:ea typeface="Courier New"/>
                <a:cs typeface="Courier New"/>
                <a:sym typeface="Courier New"/>
              </a:rPr>
              <a:t> / count </a:t>
            </a:r>
            <a:r>
              <a:rPr lang="en-US" sz="1800" b="1" dirty="0">
                <a:solidFill>
                  <a:srgbClr val="004080"/>
                </a:solidFill>
                <a:highlight>
                  <a:srgbClr val="FFFFFF"/>
                </a:highlight>
                <a:latin typeface="Courier New"/>
                <a:ea typeface="Courier New"/>
                <a:cs typeface="Courier New"/>
                <a:sym typeface="Courier New"/>
              </a:rPr>
              <a:t>}</a:t>
            </a:r>
            <a:r>
              <a:rPr lang="en-US" sz="1800" b="1" dirty="0">
                <a:solidFill>
                  <a:schemeClr val="dk1"/>
                </a:solidFill>
                <a:highlight>
                  <a:srgbClr val="FFFFFF"/>
                </a:highlight>
                <a:latin typeface="Courier New"/>
                <a:ea typeface="Courier New"/>
                <a:cs typeface="Courier New"/>
                <a:sym typeface="Courier New"/>
              </a:rPr>
              <a:t>  	</a:t>
            </a:r>
            <a:r>
              <a:rPr lang="en-US" sz="1800" b="1" dirty="0" smtClean="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collectAsMap</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err="1">
                <a:solidFill>
                  <a:schemeClr val="dk1"/>
                </a:solidFill>
                <a:highlight>
                  <a:srgbClr val="FFFFFF"/>
                </a:highlight>
                <a:latin typeface="Courier New"/>
                <a:ea typeface="Courier New"/>
                <a:cs typeface="Courier New"/>
                <a:sym typeface="Courier New"/>
              </a:rPr>
              <a:t>foreach</a:t>
            </a:r>
            <a:r>
              <a:rPr lang="en-US" sz="1800" b="1" dirty="0">
                <a:solidFill>
                  <a:schemeClr val="dk1"/>
                </a:solidFill>
                <a:highlight>
                  <a:srgbClr val="FFFFFF"/>
                </a:highlight>
                <a:latin typeface="Courier New"/>
                <a:ea typeface="Courier New"/>
                <a:cs typeface="Courier New"/>
                <a:sym typeface="Courier New"/>
              </a:rPr>
              <a:t>(</a:t>
            </a:r>
            <a:r>
              <a:rPr lang="en-US" sz="1800" b="1" dirty="0" err="1">
                <a:solidFill>
                  <a:schemeClr val="dk1"/>
                </a:solidFill>
                <a:highlight>
                  <a:srgbClr val="FFFFFF"/>
                </a:highlight>
                <a:latin typeface="Courier New"/>
                <a:ea typeface="Courier New"/>
                <a:cs typeface="Courier New"/>
                <a:sym typeface="Courier New"/>
              </a:rPr>
              <a:t>println</a:t>
            </a:r>
            <a:r>
              <a:rPr lang="en-US" sz="1800" b="1" dirty="0">
                <a:solidFill>
                  <a:schemeClr val="dk1"/>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a:solidFill>
                  <a:schemeClr val="dk1"/>
                </a:solidFill>
                <a:highlight>
                  <a:srgbClr val="FFFFFF"/>
                </a:highlight>
                <a:latin typeface="Courier New"/>
                <a:ea typeface="Courier New"/>
                <a:cs typeface="Courier New"/>
                <a:sym typeface="Courier New"/>
              </a:rPr>
              <a:t>  </a:t>
            </a:r>
            <a:r>
              <a:rPr lang="en-US" sz="1800" b="1" dirty="0">
                <a:solidFill>
                  <a:srgbClr val="004080"/>
                </a:solidFill>
                <a:highlight>
                  <a:srgbClr val="FFFFFF"/>
                </a:highlight>
                <a:latin typeface="Courier New"/>
                <a:ea typeface="Courier New"/>
                <a:cs typeface="Courier New"/>
                <a:sym typeface="Courier New"/>
              </a:rPr>
              <a:t>}</a:t>
            </a:r>
          </a:p>
          <a:p>
            <a:pPr>
              <a:lnSpc>
                <a:spcPct val="100000"/>
              </a:lnSpc>
              <a:spcBef>
                <a:spcPts val="0"/>
              </a:spcBef>
              <a:spcAft>
                <a:spcPts val="0"/>
              </a:spcAft>
            </a:pPr>
            <a:r>
              <a:rPr lang="en-US" sz="1800" b="1" dirty="0" smtClean="0">
                <a:solidFill>
                  <a:srgbClr val="004080"/>
                </a:solidFill>
                <a:highlight>
                  <a:srgbClr val="FFFFFF"/>
                </a:highlight>
                <a:latin typeface="Courier New"/>
                <a:ea typeface="Courier New"/>
                <a:cs typeface="Courier New"/>
                <a:sym typeface="Courier New"/>
              </a:rPr>
              <a:t>}</a:t>
            </a:r>
            <a:endParaRPr lang="en-US" sz="1800" b="1" dirty="0">
              <a:solidFill>
                <a:srgbClr val="004080"/>
              </a:solidFill>
              <a:highlight>
                <a:srgbClr val="FFFFFF"/>
              </a:highlight>
              <a:latin typeface="Courier New"/>
              <a:ea typeface="Courier New"/>
              <a:cs typeface="Courier New"/>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724765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r>
              <a:rPr lang="en-US" dirty="0" smtClean="0"/>
              <a:t>Spark </a:t>
            </a:r>
            <a:r>
              <a:rPr lang="en-US" dirty="0" err="1" smtClean="0"/>
              <a:t>MLlib</a:t>
            </a:r>
            <a:endParaRPr lang="en-US" dirty="0"/>
          </a:p>
        </p:txBody>
      </p:sp>
      <p:sp>
        <p:nvSpPr>
          <p:cNvPr id="1737" name="Shape 173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dirty="0" smtClean="0"/>
              <a:t>Machine Learning</a:t>
            </a:r>
            <a:endParaRPr lang="en-US" dirty="0"/>
          </a:p>
        </p:txBody>
      </p:sp>
      <p:sp>
        <p:nvSpPr>
          <p:cNvPr id="1738" name="Shape 173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86</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4777928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87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a:t>
            </a:r>
            <a:r>
              <a:rPr lang="en-GB" altLang="fi-FI" dirty="0" err="1" smtClean="0">
                <a:solidFill>
                  <a:srgbClr val="CC0000"/>
                </a:solidFill>
                <a:latin typeface="GFS Neohellenic" charset="0"/>
              </a:rPr>
              <a:t>MLlib</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400" dirty="0" smtClean="0">
                <a:solidFill>
                  <a:schemeClr val="dk1"/>
                </a:solidFill>
              </a:rPr>
              <a:t>Spark supports a number of machine learning algorithms  (iterative)</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Classification</a:t>
            </a:r>
            <a:r>
              <a:rPr lang="en-US" sz="2400" dirty="0" smtClean="0">
                <a:solidFill>
                  <a:schemeClr val="dk1"/>
                </a:solidFill>
              </a:rPr>
              <a:t> - Linear </a:t>
            </a:r>
            <a:r>
              <a:rPr lang="en-US" sz="2400" dirty="0">
                <a:solidFill>
                  <a:schemeClr val="dk1"/>
                </a:solidFill>
              </a:rPr>
              <a:t>S</a:t>
            </a:r>
            <a:r>
              <a:rPr lang="en-US" sz="2400" dirty="0" smtClean="0">
                <a:solidFill>
                  <a:schemeClr val="dk1"/>
                </a:solidFill>
              </a:rPr>
              <a:t>upport </a:t>
            </a:r>
            <a:r>
              <a:rPr lang="en-US" sz="2400" dirty="0">
                <a:solidFill>
                  <a:schemeClr val="dk1"/>
                </a:solidFill>
              </a:rPr>
              <a:t>V</a:t>
            </a:r>
            <a:r>
              <a:rPr lang="en-US" sz="2400" dirty="0" smtClean="0">
                <a:solidFill>
                  <a:schemeClr val="dk1"/>
                </a:solidFill>
              </a:rPr>
              <a:t>ector </a:t>
            </a:r>
            <a:r>
              <a:rPr lang="en-US" sz="2400" dirty="0">
                <a:solidFill>
                  <a:schemeClr val="dk1"/>
                </a:solidFill>
              </a:rPr>
              <a:t>M</a:t>
            </a:r>
            <a:r>
              <a:rPr lang="en-US" sz="2400" dirty="0" smtClean="0">
                <a:solidFill>
                  <a:schemeClr val="dk1"/>
                </a:solidFill>
              </a:rPr>
              <a:t>achine, </a:t>
            </a:r>
            <a:r>
              <a:rPr lang="en-US" sz="2400" dirty="0">
                <a:solidFill>
                  <a:schemeClr val="dk1"/>
                </a:solidFill>
              </a:rPr>
              <a:t>N</a:t>
            </a:r>
            <a:r>
              <a:rPr lang="en-US" sz="2400" dirty="0" smtClean="0">
                <a:solidFill>
                  <a:schemeClr val="dk1"/>
                </a:solidFill>
              </a:rPr>
              <a:t>aïve Bayes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Regression</a:t>
            </a:r>
            <a:r>
              <a:rPr lang="en-US" sz="2400" dirty="0" smtClean="0">
                <a:solidFill>
                  <a:schemeClr val="dk1"/>
                </a:solidFill>
              </a:rPr>
              <a:t> - Linear, Logistic</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Collaborative Filtering </a:t>
            </a:r>
            <a:r>
              <a:rPr lang="en-US" sz="2400" dirty="0" smtClean="0">
                <a:solidFill>
                  <a:schemeClr val="dk1"/>
                </a:solidFill>
              </a:rPr>
              <a:t>– Alternating Least Squares (ALS)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Clustering</a:t>
            </a:r>
            <a:r>
              <a:rPr lang="en-US" sz="2400" dirty="0" smtClean="0">
                <a:solidFill>
                  <a:schemeClr val="dk1"/>
                </a:solidFill>
              </a:rPr>
              <a:t> - K-means, Gaussian Mixtures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Topic Modeling</a:t>
            </a:r>
            <a:r>
              <a:rPr lang="en-US" sz="2400" dirty="0" smtClean="0">
                <a:solidFill>
                  <a:schemeClr val="dk1"/>
                </a:solidFill>
              </a:rPr>
              <a:t> – LDA</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Decision Trees</a:t>
            </a:r>
          </a:p>
          <a:p>
            <a:pPr marL="457200" indent="-457200">
              <a:lnSpc>
                <a:spcPct val="107000"/>
              </a:lnSpc>
              <a:spcAft>
                <a:spcPts val="0"/>
              </a:spcAft>
              <a:buFont typeface="Arial" panose="020B0604020202020204" pitchFamily="34" charset="0"/>
              <a:buChar char="•"/>
            </a:pPr>
            <a:r>
              <a:rPr lang="en-US" sz="2400" b="1" dirty="0" smtClean="0">
                <a:solidFill>
                  <a:schemeClr val="dk1"/>
                </a:solidFill>
              </a:rPr>
              <a:t>Dimensionality Reduction </a:t>
            </a:r>
            <a:r>
              <a:rPr lang="en-US" sz="2400" dirty="0" smtClean="0">
                <a:solidFill>
                  <a:schemeClr val="dk1"/>
                </a:solidFill>
              </a:rPr>
              <a:t>– Singular Value Decomposition (SVD), Principal Component Analysis (PCA)</a:t>
            </a:r>
            <a:endParaRPr lang="en-US" altLang="fi-FI" dirty="0">
              <a:solidFill>
                <a:schemeClr val="tx1"/>
              </a:solidFill>
              <a:latin typeface="GFS Neohellenic" charset="0"/>
            </a:endParaRPr>
          </a:p>
          <a:p>
            <a:pPr marL="996950" lvl="1" indent="-457200">
              <a:lnSpc>
                <a:spcPct val="69000"/>
              </a:lnSpc>
              <a:buSzPct val="75000"/>
              <a:buFont typeface="Arial" panose="020B0604020202020204" pitchFamily="34"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en-US" altLang="fi-FI" dirty="0">
              <a:solidFill>
                <a:schemeClr val="tx1"/>
              </a:solidFill>
              <a:latin typeface="GFS Neohellenic" charset="0"/>
            </a:endParaRPr>
          </a:p>
          <a:p>
            <a:pPr marL="457200" indent="-457200">
              <a:lnSpc>
                <a:spcPct val="107000"/>
              </a:lnSpc>
              <a:spcAft>
                <a:spcPts val="0"/>
              </a:spcAft>
              <a:buFont typeface="Arial" panose="020B0604020202020204" pitchFamily="34" charset="0"/>
              <a:buChar char="•"/>
            </a:pPr>
            <a:endParaRPr lang="en-US" sz="24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13718459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88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a:solidFill>
                  <a:srgbClr val="CC0000"/>
                </a:solidFill>
                <a:latin typeface="GFS Neohellenic" charset="0"/>
              </a:rPr>
              <a:t>Spark </a:t>
            </a:r>
            <a:r>
              <a:rPr lang="en-GB" altLang="fi-FI" dirty="0" err="1" smtClean="0">
                <a:solidFill>
                  <a:srgbClr val="CC0000"/>
                </a:solidFill>
                <a:latin typeface="GFS Neohellenic" charset="0"/>
              </a:rPr>
              <a:t>MLlib</a:t>
            </a:r>
            <a:r>
              <a:rPr lang="en-GB" altLang="fi-FI" dirty="0" smtClean="0">
                <a:solidFill>
                  <a:srgbClr val="CC0000"/>
                </a:solidFill>
                <a:latin typeface="GFS Neohellenic" charset="0"/>
              </a:rPr>
              <a:t> </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endParaRPr lang="en-US" sz="22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712" y="2320210"/>
            <a:ext cx="8229600" cy="3154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1196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89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K-means</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223962"/>
            <a:ext cx="9126537" cy="5070475"/>
          </a:xfrm>
          <a:ln/>
        </p:spPr>
        <p:txBody>
          <a:bodyPr tIns="157480"/>
          <a:lstStyle/>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import whatever we need</a:t>
            </a:r>
          </a:p>
          <a:p>
            <a:pPr>
              <a:lnSpc>
                <a:spcPct val="100000"/>
              </a:lnSpc>
              <a:spcBef>
                <a:spcPts val="0"/>
              </a:spcBef>
              <a:spcAft>
                <a:spcPts val="0"/>
              </a:spcAft>
              <a:buSzPct val="55000"/>
            </a:pP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load and parse the data</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data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sc.textFile</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kmeans_data.txt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parsedData</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data.</a:t>
            </a:r>
            <a:r>
              <a:rPr lang="en-US" sz="1800" dirty="0" err="1" smtClean="0">
                <a:solidFill>
                  <a:schemeClr val="dk1"/>
                </a:solidFill>
                <a:latin typeface="Courier New" panose="02070309020205020404" pitchFamily="49" charset="0"/>
                <a:ea typeface="Courier New"/>
                <a:cs typeface="Courier New" panose="02070309020205020404" pitchFamily="49" charset="0"/>
                <a:sym typeface="Courier New"/>
              </a:rPr>
              <a:t>map</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(x </a:t>
            </a:r>
            <a:r>
              <a:rPr lang="en-US" sz="1800" dirty="0">
                <a:solidFill>
                  <a:schemeClr val="dk1"/>
                </a:solidFill>
                <a:latin typeface="Courier New" panose="02070309020205020404" pitchFamily="49" charset="0"/>
                <a:ea typeface="Courier New"/>
                <a:cs typeface="Courier New" panose="02070309020205020404" pitchFamily="49" charset="0"/>
                <a:sym typeface="Courier New"/>
              </a:rPr>
              <a:t>=&gt; </a:t>
            </a:r>
            <a:r>
              <a:rPr lang="en-US" sz="1800" dirty="0" err="1">
                <a:solidFill>
                  <a:schemeClr val="dk1"/>
                </a:solidFill>
                <a:latin typeface="Courier New" panose="02070309020205020404" pitchFamily="49" charset="0"/>
                <a:ea typeface="Courier New"/>
                <a:cs typeface="Courier New" panose="02070309020205020404" pitchFamily="49" charset="0"/>
                <a:sym typeface="Courier New"/>
              </a:rPr>
              <a:t>x.split</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 "))</a:t>
            </a:r>
          </a:p>
          <a:p>
            <a:pPr>
              <a:lnSpc>
                <a:spcPct val="100000"/>
              </a:lnSpc>
              <a:spcBef>
                <a:spcPts val="0"/>
              </a:spcBef>
              <a:spcAft>
                <a:spcPts val="0"/>
              </a:spcAft>
              <a:buSzPct val="55000"/>
            </a:pP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                 .map(x =&gt; </a:t>
            </a:r>
            <a:r>
              <a:rPr lang="en-US" sz="1800" dirty="0" err="1" smtClean="0">
                <a:solidFill>
                  <a:schemeClr val="dk1"/>
                </a:solidFill>
                <a:latin typeface="Courier New" panose="02070309020205020404" pitchFamily="49" charset="0"/>
                <a:ea typeface="Courier New"/>
                <a:cs typeface="Courier New" panose="02070309020205020404" pitchFamily="49" charset="0"/>
                <a:sym typeface="Courier New"/>
              </a:rPr>
              <a:t>x.toDouble</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a:t>
            </a:r>
            <a:r>
              <a:rPr lang="en-US" sz="1800" b="1" dirty="0" smtClean="0">
                <a:solidFill>
                  <a:schemeClr val="accent2"/>
                </a:solidFill>
                <a:latin typeface="Courier New" panose="02070309020205020404" pitchFamily="49" charset="0"/>
                <a:ea typeface="Courier New"/>
                <a:cs typeface="Courier New" panose="02070309020205020404" pitchFamily="49" charset="0"/>
                <a:sym typeface="Courier New"/>
              </a:rPr>
              <a:t>cache</a:t>
            </a:r>
            <a:r>
              <a:rPr lang="en-US" sz="1800" dirty="0" smtClean="0">
                <a:solidFill>
                  <a:srgbClr val="FF0000"/>
                </a:solidFill>
                <a:latin typeface="Courier New" panose="02070309020205020404" pitchFamily="49" charset="0"/>
                <a:ea typeface="Courier New"/>
                <a:cs typeface="Courier New" panose="02070309020205020404" pitchFamily="49" charset="0"/>
                <a:sym typeface="Courier New"/>
              </a:rPr>
              <a:t>()</a:t>
            </a:r>
          </a:p>
          <a:p>
            <a:pPr lvl="0">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Cluster the data into 2 clusters using </a:t>
            </a:r>
            <a:r>
              <a:rPr lang="en-US" sz="1800" b="1" i="1" dirty="0" err="1" smtClean="0">
                <a:solidFill>
                  <a:srgbClr val="008000"/>
                </a:solidFill>
                <a:highlight>
                  <a:srgbClr val="FFFFFF"/>
                </a:highlight>
                <a:latin typeface="Courier New"/>
                <a:ea typeface="Courier New"/>
                <a:cs typeface="Courier New"/>
                <a:sym typeface="Courier New"/>
              </a:rPr>
              <a:t>kmeans</a:t>
            </a:r>
            <a:endParaRPr lang="en-US" sz="1800" b="1" i="1" dirty="0">
              <a:solidFill>
                <a:srgbClr val="008000"/>
              </a:solidFill>
              <a:highlight>
                <a:srgbClr val="FFFFFF"/>
              </a:highlight>
              <a:latin typeface="Courier New"/>
              <a:ea typeface="Courier New"/>
              <a:cs typeface="Courier New"/>
              <a:sym typeface="Courier New"/>
            </a:endParaRP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clusters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KMeans.train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parsedData</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2, </a:t>
            </a:r>
          </a:p>
          <a:p>
            <a:pPr lvl="0">
              <a:lnSpc>
                <a:spcPct val="100000"/>
              </a:lnSpc>
              <a:spcBef>
                <a:spcPts val="0"/>
              </a:spcBef>
              <a:spcAft>
                <a:spcPts val="0"/>
              </a:spcAft>
              <a:buSzPct val="55000"/>
            </a:pPr>
            <a:r>
              <a:rPr lang="en-US" sz="1800" dirty="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numIterations</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20)</a:t>
            </a:r>
          </a:p>
          <a:p>
            <a:pPr lvl="0">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Compute the sum of squared errors</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cost = </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clusters.computeCost</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parsedData</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p>
          <a:p>
            <a:pPr lvl="0">
              <a:lnSpc>
                <a:spcPct val="100000"/>
              </a:lnSpc>
              <a:spcBef>
                <a:spcPts val="0"/>
              </a:spcBef>
              <a:spcAft>
                <a:spcPts val="0"/>
              </a:spcAft>
              <a:buSzPct val="55000"/>
            </a:pPr>
            <a:r>
              <a:rPr lang="en-US" sz="1800" dirty="0" err="1">
                <a:highlight>
                  <a:srgbClr val="FFFFFF"/>
                </a:highlight>
                <a:latin typeface="Courier New" panose="02070309020205020404" pitchFamily="49" charset="0"/>
                <a:ea typeface="Courier New"/>
                <a:cs typeface="Courier New" panose="02070309020205020404" pitchFamily="49" charset="0"/>
                <a:sym typeface="Courier New"/>
              </a:rPr>
              <a:t>p</a:t>
            </a:r>
            <a:r>
              <a:rPr lang="en-US" sz="1800" dirty="0" err="1" smtClean="0">
                <a:highlight>
                  <a:srgbClr val="FFFFFF"/>
                </a:highlight>
                <a:latin typeface="Courier New" panose="02070309020205020404" pitchFamily="49" charset="0"/>
                <a:ea typeface="Courier New"/>
                <a:cs typeface="Courier New" panose="02070309020205020404" pitchFamily="49" charset="0"/>
                <a:sym typeface="Courier New"/>
              </a:rPr>
              <a:t>rintln</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a:t>
            </a:r>
            <a:r>
              <a:rPr lang="en-US" sz="1800" b="1" dirty="0" smtClean="0">
                <a:solidFill>
                  <a:srgbClr val="FF0000"/>
                </a:solidFill>
                <a:highlight>
                  <a:srgbClr val="FFFFFF"/>
                </a:highlight>
                <a:latin typeface="Courier New" panose="02070309020205020404" pitchFamily="49" charset="0"/>
                <a:ea typeface="Courier New"/>
                <a:cs typeface="Courier New" panose="02070309020205020404" pitchFamily="49" charset="0"/>
                <a:sym typeface="Courier New"/>
              </a:rPr>
              <a:t>Sum of squared errors = </a:t>
            </a:r>
            <a:r>
              <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rPr>
              <a:t>" + cost)</a:t>
            </a:r>
          </a:p>
          <a:p>
            <a:pPr lvl="0">
              <a:lnSpc>
                <a:spcPct val="100000"/>
              </a:lnSpc>
              <a:spcBef>
                <a:spcPts val="0"/>
              </a:spcBef>
              <a:spcAft>
                <a:spcPts val="0"/>
              </a:spcAft>
              <a:buSzPct val="55000"/>
            </a:pP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save and load the model</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dirty="0" err="1" smtClean="0">
                <a:latin typeface="Courier New" panose="02070309020205020404" pitchFamily="49" charset="0"/>
                <a:cs typeface="Courier New" panose="02070309020205020404" pitchFamily="49" charset="0"/>
              </a:rPr>
              <a:t>clusters.save</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sc</a:t>
            </a:r>
            <a:r>
              <a:rPr lang="en-US" sz="1800"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target/org/apache/spark/</a:t>
            </a:r>
            <a:r>
              <a:rPr lang="en-US" sz="1800" b="1" dirty="0" err="1">
                <a:solidFill>
                  <a:srgbClr val="FF0000"/>
                </a:solidFill>
                <a:latin typeface="Courier New" panose="02070309020205020404" pitchFamily="49" charset="0"/>
                <a:cs typeface="Courier New" panose="02070309020205020404" pitchFamily="49" charset="0"/>
              </a:rPr>
              <a:t>KMeansExample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KMeansModel</a:t>
            </a:r>
            <a:r>
              <a:rPr lang="en-US" sz="1800" dirty="0" smtClean="0">
                <a:latin typeface="Courier New" panose="02070309020205020404" pitchFamily="49" charset="0"/>
                <a:cs typeface="Courier New" panose="02070309020205020404" pitchFamily="49" charset="0"/>
              </a:rPr>
              <a:t>")</a:t>
            </a: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sameModel</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KMeansModel.load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sc</a:t>
            </a:r>
            <a:r>
              <a:rPr lang="en-US" sz="1800" dirty="0">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target/org/apache/spark/</a:t>
            </a:r>
            <a:r>
              <a:rPr lang="en-US" sz="1800" b="1" dirty="0" err="1">
                <a:solidFill>
                  <a:srgbClr val="FF0000"/>
                </a:solidFill>
                <a:latin typeface="Courier New" panose="02070309020205020404" pitchFamily="49" charset="0"/>
                <a:cs typeface="Courier New" panose="02070309020205020404" pitchFamily="49" charset="0"/>
              </a:rPr>
              <a:t>KMeansExample</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KMeansModel</a:t>
            </a:r>
            <a:r>
              <a:rPr lang="en-US" sz="1800" dirty="0">
                <a:latin typeface="Courier New" panose="02070309020205020404" pitchFamily="49" charset="0"/>
                <a:cs typeface="Courier New" panose="02070309020205020404" pitchFamily="49" charset="0"/>
              </a:rPr>
              <a:t>")</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hape 1497"/>
          <p:cNvSpPr/>
          <p:nvPr/>
        </p:nvSpPr>
        <p:spPr>
          <a:xfrm>
            <a:off x="7424242" y="2408237"/>
            <a:ext cx="2524621" cy="30480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463"/>
              </a:spcBef>
            </a:pPr>
            <a:r>
              <a:rPr lang="en-US" b="1" dirty="0" smtClean="0">
                <a:latin typeface="Courier New"/>
                <a:ea typeface="Courier New"/>
                <a:cs typeface="Courier New"/>
                <a:sym typeface="Courier New"/>
              </a:rPr>
              <a:t>kmeans_data.txt</a:t>
            </a:r>
          </a:p>
          <a:p>
            <a:pPr>
              <a:lnSpc>
                <a:spcPct val="115000"/>
              </a:lnSpc>
              <a:spcBef>
                <a:spcPts val="463"/>
              </a:spcBef>
            </a:pPr>
            <a:r>
              <a:rPr lang="en-US" b="1" dirty="0" smtClean="0">
                <a:solidFill>
                  <a:schemeClr val="dk1"/>
                </a:solidFill>
                <a:latin typeface="Courier New"/>
                <a:ea typeface="Courier New"/>
                <a:cs typeface="Courier New"/>
                <a:sym typeface="Courier New"/>
              </a:rPr>
              <a:t>0.0 0.0 0.0</a:t>
            </a:r>
          </a:p>
          <a:p>
            <a:pPr>
              <a:lnSpc>
                <a:spcPct val="115000"/>
              </a:lnSpc>
              <a:spcBef>
                <a:spcPts val="463"/>
              </a:spcBef>
            </a:pPr>
            <a:r>
              <a:rPr lang="en-US" b="1" dirty="0" smtClean="0">
                <a:solidFill>
                  <a:schemeClr val="dk1"/>
                </a:solidFill>
                <a:latin typeface="Courier New"/>
                <a:ea typeface="Courier New"/>
                <a:cs typeface="Courier New"/>
                <a:sym typeface="Courier New"/>
              </a:rPr>
              <a:t>0.1 0.1 0.1</a:t>
            </a:r>
          </a:p>
          <a:p>
            <a:pPr>
              <a:lnSpc>
                <a:spcPct val="115000"/>
              </a:lnSpc>
              <a:spcBef>
                <a:spcPts val="463"/>
              </a:spcBef>
            </a:pPr>
            <a:r>
              <a:rPr lang="en-US" b="1" dirty="0" smtClean="0">
                <a:solidFill>
                  <a:schemeClr val="dk1"/>
                </a:solidFill>
                <a:latin typeface="Courier New"/>
                <a:ea typeface="Courier New"/>
                <a:cs typeface="Courier New"/>
                <a:sym typeface="Courier New"/>
              </a:rPr>
              <a:t>0.2 0.2 0.2</a:t>
            </a:r>
          </a:p>
          <a:p>
            <a:pPr>
              <a:lnSpc>
                <a:spcPct val="115000"/>
              </a:lnSpc>
              <a:spcBef>
                <a:spcPts val="463"/>
              </a:spcBef>
            </a:pPr>
            <a:r>
              <a:rPr lang="en-US" b="1" dirty="0" smtClean="0">
                <a:solidFill>
                  <a:schemeClr val="dk1"/>
                </a:solidFill>
                <a:latin typeface="Courier New"/>
                <a:ea typeface="Courier New"/>
                <a:cs typeface="Courier New"/>
                <a:sym typeface="Courier New"/>
              </a:rPr>
              <a:t>9.0 9.0 9.0</a:t>
            </a:r>
          </a:p>
          <a:p>
            <a:pPr>
              <a:lnSpc>
                <a:spcPct val="115000"/>
              </a:lnSpc>
              <a:spcBef>
                <a:spcPts val="463"/>
              </a:spcBef>
            </a:pPr>
            <a:r>
              <a:rPr lang="en-US" b="1" dirty="0" smtClean="0">
                <a:solidFill>
                  <a:schemeClr val="dk1"/>
                </a:solidFill>
                <a:latin typeface="Courier New"/>
                <a:ea typeface="Courier New"/>
                <a:cs typeface="Courier New"/>
                <a:sym typeface="Courier New"/>
              </a:rPr>
              <a:t>9.1 9.1 9.1</a:t>
            </a:r>
          </a:p>
          <a:p>
            <a:pPr>
              <a:lnSpc>
                <a:spcPct val="115000"/>
              </a:lnSpc>
              <a:spcBef>
                <a:spcPts val="463"/>
              </a:spcBef>
            </a:pPr>
            <a:r>
              <a:rPr lang="en-US" b="1" dirty="0" smtClean="0">
                <a:solidFill>
                  <a:schemeClr val="dk1"/>
                </a:solidFill>
                <a:latin typeface="Courier New"/>
                <a:ea typeface="Courier New"/>
                <a:cs typeface="Courier New"/>
                <a:sym typeface="Courier New"/>
              </a:rPr>
              <a:t>9.2 9.2 9.2</a:t>
            </a:r>
            <a:endParaRPr lang="en-US" b="1"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016079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idx="12"/>
          </p:nvPr>
        </p:nvSpPr>
        <p:spPr/>
        <p:txBody>
          <a:bodyPr/>
          <a:lstStyle/>
          <a:p>
            <a:fld id="{065DCF79-0612-4165-A43C-C17C23EFBFCF}" type="slidenum">
              <a:rPr lang="en-GB" altLang="fi-FI"/>
              <a:pPr/>
              <a:t>9</a:t>
            </a:fld>
            <a:endParaRPr lang="en-GB" altLang="fi-FI"/>
          </a:p>
        </p:txBody>
      </p:sp>
      <p:sp>
        <p:nvSpPr>
          <p:cNvPr id="14337"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Hadoop - </a:t>
            </a:r>
            <a:r>
              <a:rPr lang="en-GB" altLang="fi-FI" dirty="0">
                <a:solidFill>
                  <a:srgbClr val="CC0000"/>
                </a:solidFill>
                <a:latin typeface="GFS Neohellenic" charset="0"/>
              </a:rPr>
              <a:t>Bloated Computing Model</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1320800"/>
            <a:ext cx="5565775" cy="522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2886075"/>
            <a:ext cx="4338638" cy="2109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813" y="1001713"/>
            <a:ext cx="1604962" cy="16271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ooter Placeholder 4"/>
          <p:cNvSpPr>
            <a:spLocks noGrp="1"/>
          </p:cNvSpPr>
          <p:nvPr>
            <p:ph type="ftr" idx="11"/>
          </p:nvPr>
        </p:nvSpPr>
        <p:spPr>
          <a:xfrm>
            <a:off x="3448050" y="6886575"/>
            <a:ext cx="3194050" cy="519113"/>
          </a:xfrm>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21901251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90</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Collaborative Filtering</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import whatever we need</a:t>
            </a: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b="1" i="1" dirty="0" smtClean="0">
              <a:solidFill>
                <a:srgbClr val="008000"/>
              </a:solidFill>
              <a:highlight>
                <a:srgbClr val="FFFFFF"/>
              </a:highlight>
              <a:latin typeface="Courier New"/>
              <a:ea typeface="Courier New"/>
              <a:cs typeface="Courier New"/>
              <a:sym typeface="Courier New"/>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load and parse the data</a:t>
            </a:r>
          </a:p>
          <a:p>
            <a:pPr>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data </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sc.textFile</a:t>
            </a:r>
            <a:r>
              <a:rPr lang="en-US" sz="1800" dirty="0">
                <a:latin typeface="Courier New" panose="02070309020205020404" pitchFamily="49" charset="0"/>
                <a:cs typeface="Courier New" panose="02070309020205020404" pitchFamily="49" charset="0"/>
              </a:rPr>
              <a:t>("</a:t>
            </a:r>
            <a:r>
              <a:rPr lang="en-US" sz="1800" b="1" dirty="0">
                <a:solidFill>
                  <a:srgbClr val="FF0000"/>
                </a:solidFill>
                <a:latin typeface="Courier New" panose="02070309020205020404" pitchFamily="49" charset="0"/>
                <a:cs typeface="Courier New" panose="02070309020205020404" pitchFamily="49" charset="0"/>
              </a:rPr>
              <a:t>data/</a:t>
            </a:r>
            <a:r>
              <a:rPr lang="en-US" sz="1800" b="1" dirty="0" err="1">
                <a:solidFill>
                  <a:srgbClr val="FF0000"/>
                </a:solidFill>
                <a:latin typeface="Courier New" panose="02070309020205020404" pitchFamily="49" charset="0"/>
                <a:cs typeface="Courier New" panose="02070309020205020404" pitchFamily="49" charset="0"/>
              </a:rPr>
              <a:t>mllib</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als</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test.data</a:t>
            </a:r>
            <a:r>
              <a:rPr lang="en-US" sz="1800" dirty="0" smtClean="0">
                <a:latin typeface="Courier New" panose="02070309020205020404" pitchFamily="49" charset="0"/>
                <a:cs typeface="Courier New" panose="02070309020205020404" pitchFamily="49" charset="0"/>
              </a:rPr>
              <a:t>")</a:t>
            </a: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ratings = </a:t>
            </a:r>
            <a:r>
              <a:rPr lang="en-US" sz="1800" dirty="0" err="1">
                <a:latin typeface="Courier New" panose="02070309020205020404" pitchFamily="49" charset="0"/>
                <a:cs typeface="Courier New" panose="02070309020205020404" pitchFamily="49" charset="0"/>
              </a:rPr>
              <a:t>data.map</a:t>
            </a:r>
            <a:r>
              <a:rPr lang="en-US" sz="1800" dirty="0">
                <a:latin typeface="Courier New" panose="02070309020205020404" pitchFamily="49" charset="0"/>
                <a:cs typeface="Courier New" panose="02070309020205020404" pitchFamily="49" charset="0"/>
              </a:rPr>
              <a:t>(_.split(',') match { </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case </a:t>
            </a:r>
            <a:r>
              <a:rPr lang="en-US" sz="1800" dirty="0">
                <a:latin typeface="Courier New" panose="02070309020205020404" pitchFamily="49" charset="0"/>
                <a:cs typeface="Courier New" panose="02070309020205020404" pitchFamily="49" charset="0"/>
              </a:rPr>
              <a:t>Array(user, item, rate) =&gt; </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Rating(</a:t>
            </a:r>
            <a:r>
              <a:rPr lang="en-US" sz="1800" dirty="0" err="1" smtClean="0">
                <a:latin typeface="Courier New" panose="02070309020205020404" pitchFamily="49" charset="0"/>
                <a:cs typeface="Courier New" panose="02070309020205020404" pitchFamily="49" charset="0"/>
              </a:rPr>
              <a:t>user.toInt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item.toInt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rate.toDouble</a:t>
            </a:r>
            <a:r>
              <a:rPr lang="en-US" sz="18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 </a:t>
            </a: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Rating class provided by </a:t>
            </a:r>
            <a:r>
              <a:rPr lang="en-US" sz="1800" b="1" i="1" dirty="0" err="1" smtClean="0">
                <a:solidFill>
                  <a:srgbClr val="008000"/>
                </a:solidFill>
                <a:highlight>
                  <a:srgbClr val="FFFFFF"/>
                </a:highlight>
                <a:latin typeface="Courier New"/>
                <a:ea typeface="Courier New"/>
                <a:cs typeface="Courier New"/>
                <a:sym typeface="Courier New"/>
              </a:rPr>
              <a:t>MLlib</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dirty="0" smtClean="0">
                <a:latin typeface="Courier New" panose="02070309020205020404" pitchFamily="49" charset="0"/>
                <a:cs typeface="Courier New" panose="02070309020205020404" pitchFamily="49" charset="0"/>
              </a:rPr>
              <a:t>})</a:t>
            </a:r>
            <a:r>
              <a:rPr lang="en-US" sz="1800" dirty="0" smtClean="0">
                <a:solidFill>
                  <a:schemeClr val="dk1"/>
                </a:solidFill>
                <a:latin typeface="Courier New" panose="02070309020205020404" pitchFamily="49" charset="0"/>
                <a:ea typeface="Courier New"/>
                <a:cs typeface="Courier New" panose="02070309020205020404" pitchFamily="49" charset="0"/>
                <a:sym typeface="Courier New"/>
              </a:rPr>
              <a:t>.</a:t>
            </a:r>
            <a:r>
              <a:rPr lang="en-US" sz="1800" b="1" dirty="0">
                <a:solidFill>
                  <a:schemeClr val="accent2"/>
                </a:solidFill>
                <a:latin typeface="Courier New" panose="02070309020205020404" pitchFamily="49" charset="0"/>
                <a:ea typeface="Courier New"/>
                <a:cs typeface="Courier New" panose="02070309020205020404" pitchFamily="49" charset="0"/>
                <a:sym typeface="Courier New"/>
              </a:rPr>
              <a:t>cache</a:t>
            </a:r>
            <a:r>
              <a:rPr lang="en-US" sz="1800" dirty="0">
                <a:solidFill>
                  <a:srgbClr val="FF0000"/>
                </a:solidFill>
                <a:latin typeface="Courier New" panose="02070309020205020404" pitchFamily="49" charset="0"/>
                <a:ea typeface="Courier New"/>
                <a:cs typeface="Courier New" panose="02070309020205020404" pitchFamily="49" charset="0"/>
                <a:sym typeface="Courier New"/>
              </a:rPr>
              <a:t>()</a:t>
            </a:r>
            <a:endParaRPr lang="en-US" sz="18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800" b="1" i="1" dirty="0">
                <a:solidFill>
                  <a:srgbClr val="008000"/>
                </a:solidFill>
                <a:highlight>
                  <a:srgbClr val="FFFFFF"/>
                </a:highlight>
                <a:latin typeface="Courier New"/>
                <a:ea typeface="Courier New"/>
                <a:cs typeface="Courier New"/>
                <a:sym typeface="Courier New"/>
              </a:rPr>
              <a:t>// </a:t>
            </a:r>
            <a:r>
              <a:rPr lang="en-US" sz="1800" b="1" i="1" dirty="0" smtClean="0">
                <a:solidFill>
                  <a:srgbClr val="008000"/>
                </a:solidFill>
                <a:highlight>
                  <a:srgbClr val="FFFFFF"/>
                </a:highlight>
                <a:latin typeface="Courier New"/>
                <a:ea typeface="Courier New"/>
                <a:cs typeface="Courier New"/>
                <a:sym typeface="Courier New"/>
              </a:rPr>
              <a:t>build the recommendation model using ALS</a:t>
            </a:r>
            <a:endParaRPr lang="en-US" sz="1800" dirty="0" smtClean="0">
              <a:highlight>
                <a:srgbClr val="FFFFFF"/>
              </a:highlight>
              <a:latin typeface="Courier New" panose="02070309020205020404" pitchFamily="49" charset="0"/>
              <a:ea typeface="Courier New"/>
              <a:cs typeface="Courier New" panose="02070309020205020404" pitchFamily="49" charset="0"/>
              <a:sym typeface="Courier New"/>
            </a:endParaRP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rank = 10 </a:t>
            </a:r>
          </a:p>
          <a:p>
            <a:pPr lvl="0">
              <a:lnSpc>
                <a:spcPct val="100000"/>
              </a:lnSpc>
              <a:spcBef>
                <a:spcPts val="0"/>
              </a:spcBef>
              <a:spcAft>
                <a:spcPts val="0"/>
              </a:spcAft>
              <a:buSzPct val="55000"/>
            </a:pPr>
            <a:r>
              <a:rPr lang="en-US" sz="1800" b="1" dirty="0" err="1" smtClean="0">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numIterations</a:t>
            </a:r>
            <a:r>
              <a:rPr lang="en-US" sz="1800" dirty="0">
                <a:latin typeface="Courier New" panose="02070309020205020404" pitchFamily="49" charset="0"/>
                <a:cs typeface="Courier New" panose="02070309020205020404" pitchFamily="49" charset="0"/>
              </a:rPr>
              <a:t> = 10 </a:t>
            </a:r>
            <a:endParaRPr lang="en-US" sz="1800" dirty="0" smtClean="0">
              <a:latin typeface="Courier New" panose="02070309020205020404" pitchFamily="49" charset="0"/>
              <a:cs typeface="Courier New" panose="02070309020205020404" pitchFamily="49" charset="0"/>
            </a:endParaRPr>
          </a:p>
          <a:p>
            <a:pPr lvl="0">
              <a:lnSpc>
                <a:spcPct val="100000"/>
              </a:lnSpc>
              <a:spcBef>
                <a:spcPts val="0"/>
              </a:spcBef>
              <a:spcAft>
                <a:spcPts val="0"/>
              </a:spcAft>
              <a:buSzPct val="55000"/>
            </a:pPr>
            <a:r>
              <a:rPr lang="en-US" sz="1800" b="1" dirty="0" err="1">
                <a:solidFill>
                  <a:srgbClr val="004080"/>
                </a:solidFill>
                <a:highlight>
                  <a:srgbClr val="FFFFFF"/>
                </a:highlight>
                <a:latin typeface="Courier New"/>
                <a:ea typeface="Courier New"/>
                <a:cs typeface="Courier New"/>
                <a:sym typeface="Courier New"/>
              </a:rPr>
              <a:t>val</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model = </a:t>
            </a:r>
            <a:r>
              <a:rPr lang="en-US" sz="1800" dirty="0" err="1">
                <a:latin typeface="Courier New" panose="02070309020205020404" pitchFamily="49" charset="0"/>
                <a:cs typeface="Courier New" panose="02070309020205020404" pitchFamily="49" charset="0"/>
              </a:rPr>
              <a:t>ALS.train</a:t>
            </a:r>
            <a:r>
              <a:rPr lang="en-US" sz="1800" dirty="0">
                <a:latin typeface="Courier New" panose="02070309020205020404" pitchFamily="49" charset="0"/>
                <a:cs typeface="Courier New" panose="02070309020205020404" pitchFamily="49" charset="0"/>
              </a:rPr>
              <a:t>(ratings, </a:t>
            </a:r>
            <a:r>
              <a:rPr lang="en-US" sz="1800" dirty="0" smtClean="0">
                <a:latin typeface="Courier New" panose="02070309020205020404" pitchFamily="49" charset="0"/>
                <a:cs typeface="Courier New" panose="02070309020205020404" pitchFamily="49" charset="0"/>
              </a:rPr>
              <a:t>rank, </a:t>
            </a:r>
            <a:r>
              <a:rPr lang="en-US" sz="1800" dirty="0" err="1" smtClean="0">
                <a:latin typeface="Courier New" panose="02070309020205020404" pitchFamily="49" charset="0"/>
                <a:cs typeface="Courier New" panose="02070309020205020404" pitchFamily="49" charset="0"/>
              </a:rPr>
              <a:t>numIterations</a:t>
            </a:r>
            <a:r>
              <a:rPr lang="en-US" sz="1800" dirty="0">
                <a:latin typeface="Courier New" panose="02070309020205020404" pitchFamily="49" charset="0"/>
                <a:cs typeface="Courier New" panose="02070309020205020404" pitchFamily="49" charset="0"/>
              </a:rPr>
              <a:t>, 0.01) </a:t>
            </a:r>
            <a:br>
              <a:rPr lang="en-US" sz="1800" dirty="0">
                <a:latin typeface="Courier New" panose="02070309020205020404" pitchFamily="49" charset="0"/>
                <a:cs typeface="Courier New" panose="02070309020205020404" pitchFamily="49" charset="0"/>
              </a:rPr>
            </a:b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hape 1497"/>
          <p:cNvSpPr/>
          <p:nvPr/>
        </p:nvSpPr>
        <p:spPr>
          <a:xfrm>
            <a:off x="7407645" y="1176276"/>
            <a:ext cx="2524621" cy="3048000"/>
          </a:xfrm>
          <a:prstGeom prst="snip1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75592" tIns="75592" rIns="75592" bIns="75592" anchor="t" anchorCtr="0">
            <a:noAutofit/>
          </a:bodyPr>
          <a:lstStyle/>
          <a:p>
            <a:pPr>
              <a:lnSpc>
                <a:spcPct val="115000"/>
              </a:lnSpc>
              <a:spcBef>
                <a:spcPts val="463"/>
              </a:spcBef>
            </a:pPr>
            <a:r>
              <a:rPr lang="en-US" sz="1600" b="1" dirty="0" smtClean="0">
                <a:latin typeface="Courier New"/>
                <a:ea typeface="Courier New"/>
                <a:cs typeface="Courier New"/>
                <a:sym typeface="Courier New"/>
              </a:rPr>
              <a:t>test_data.txt</a:t>
            </a:r>
            <a:endParaRPr lang="en-US" sz="1488" b="1" dirty="0" smtClean="0">
              <a:solidFill>
                <a:srgbClr val="0000FF"/>
              </a:solidFill>
              <a:latin typeface="Courier New"/>
              <a:ea typeface="Courier New"/>
              <a:cs typeface="Courier New"/>
              <a:sym typeface="Courier New"/>
            </a:endParaRPr>
          </a:p>
          <a:p>
            <a:pPr>
              <a:lnSpc>
                <a:spcPct val="115000"/>
              </a:lnSpc>
              <a:spcBef>
                <a:spcPts val="463"/>
              </a:spcBef>
            </a:pPr>
            <a:r>
              <a:rPr lang="en-US" sz="1600" b="1" dirty="0" smtClean="0">
                <a:solidFill>
                  <a:schemeClr val="dk1"/>
                </a:solidFill>
                <a:latin typeface="Courier New"/>
                <a:ea typeface="Courier New"/>
                <a:cs typeface="Courier New"/>
                <a:sym typeface="Courier New"/>
              </a:rPr>
              <a:t>1,1,5.0</a:t>
            </a:r>
          </a:p>
          <a:p>
            <a:pPr>
              <a:lnSpc>
                <a:spcPct val="115000"/>
              </a:lnSpc>
              <a:spcBef>
                <a:spcPts val="463"/>
              </a:spcBef>
            </a:pPr>
            <a:r>
              <a:rPr lang="en-US" sz="1600" b="1" dirty="0" smtClean="0">
                <a:solidFill>
                  <a:schemeClr val="dk1"/>
                </a:solidFill>
                <a:latin typeface="Courier New"/>
                <a:ea typeface="Courier New"/>
                <a:cs typeface="Courier New"/>
                <a:sym typeface="Courier New"/>
              </a:rPr>
              <a:t>1,2,1.0</a:t>
            </a:r>
          </a:p>
          <a:p>
            <a:pPr>
              <a:lnSpc>
                <a:spcPct val="115000"/>
              </a:lnSpc>
              <a:spcBef>
                <a:spcPts val="463"/>
              </a:spcBef>
            </a:pPr>
            <a:r>
              <a:rPr lang="en-US" sz="1600" b="1" dirty="0" smtClean="0">
                <a:solidFill>
                  <a:schemeClr val="dk1"/>
                </a:solidFill>
                <a:latin typeface="Courier New"/>
                <a:ea typeface="Courier New"/>
                <a:cs typeface="Courier New"/>
                <a:sym typeface="Courier New"/>
              </a:rPr>
              <a:t>1,3,5.0</a:t>
            </a:r>
          </a:p>
          <a:p>
            <a:pPr>
              <a:lnSpc>
                <a:spcPct val="115000"/>
              </a:lnSpc>
              <a:spcBef>
                <a:spcPts val="463"/>
              </a:spcBef>
            </a:pPr>
            <a:r>
              <a:rPr lang="en-US" sz="1600" b="1" dirty="0" smtClean="0">
                <a:solidFill>
                  <a:schemeClr val="dk1"/>
                </a:solidFill>
                <a:latin typeface="Courier New"/>
                <a:ea typeface="Courier New"/>
                <a:cs typeface="Courier New"/>
                <a:sym typeface="Courier New"/>
              </a:rPr>
              <a:t>2,1,5.0</a:t>
            </a:r>
          </a:p>
          <a:p>
            <a:pPr>
              <a:lnSpc>
                <a:spcPct val="115000"/>
              </a:lnSpc>
              <a:spcBef>
                <a:spcPts val="463"/>
              </a:spcBef>
            </a:pPr>
            <a:r>
              <a:rPr lang="en-US" sz="1600" b="1" dirty="0" smtClean="0">
                <a:solidFill>
                  <a:schemeClr val="dk1"/>
                </a:solidFill>
                <a:latin typeface="Courier New"/>
                <a:ea typeface="Courier New"/>
                <a:cs typeface="Courier New"/>
                <a:sym typeface="Courier New"/>
              </a:rPr>
              <a:t>2,2,5.0</a:t>
            </a:r>
          </a:p>
          <a:p>
            <a:pPr>
              <a:lnSpc>
                <a:spcPct val="115000"/>
              </a:lnSpc>
              <a:spcBef>
                <a:spcPts val="463"/>
              </a:spcBef>
            </a:pPr>
            <a:r>
              <a:rPr lang="en-US" sz="1600" b="1" dirty="0" smtClean="0">
                <a:solidFill>
                  <a:schemeClr val="dk1"/>
                </a:solidFill>
                <a:latin typeface="Courier New"/>
                <a:ea typeface="Courier New"/>
                <a:cs typeface="Courier New"/>
                <a:sym typeface="Courier New"/>
              </a:rPr>
              <a:t>2,4,1.0</a:t>
            </a:r>
            <a:endParaRPr lang="en-US" sz="1600" b="1" dirty="0">
              <a:solidFill>
                <a:schemeClr val="dk1"/>
              </a:solidFill>
              <a:latin typeface="Courier New"/>
              <a:ea typeface="Courier New"/>
              <a:cs typeface="Courier New"/>
              <a:sym typeface="Courier New"/>
            </a:endParaRPr>
          </a:p>
          <a:p>
            <a:pPr>
              <a:lnSpc>
                <a:spcPct val="115000"/>
              </a:lnSpc>
              <a:spcBef>
                <a:spcPts val="463"/>
              </a:spcBef>
            </a:pPr>
            <a:endParaRPr lang="en-US" sz="1488" b="1" dirty="0">
              <a:latin typeface="Courier New"/>
              <a:ea typeface="Courier New"/>
              <a:cs typeface="Courier New"/>
              <a:sym typeface="Courier New"/>
            </a:endParaRPr>
          </a:p>
        </p:txBody>
      </p:sp>
    </p:spTree>
    <p:extLst>
      <p:ext uri="{BB962C8B-B14F-4D97-AF65-F5344CB8AC3E}">
        <p14:creationId xmlns:p14="http://schemas.microsoft.com/office/powerpoint/2010/main" val="34370627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91</a:t>
            </a:fld>
            <a:endParaRPr lang="en-GB" altLang="fi-FI" dirty="0"/>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Collaborative Filtering</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a:lnSpc>
                <a:spcPct val="100000"/>
              </a:lnSpc>
              <a:spcBef>
                <a:spcPts val="0"/>
              </a:spcBef>
              <a:spcAft>
                <a:spcPts val="0"/>
              </a:spcAft>
              <a:buSzPct val="55000"/>
            </a:pPr>
            <a:r>
              <a:rPr lang="en-US" sz="1600" b="1" i="1" dirty="0" smtClean="0">
                <a:solidFill>
                  <a:srgbClr val="008000"/>
                </a:solidFill>
                <a:highlight>
                  <a:srgbClr val="FFFFFF"/>
                </a:highlight>
                <a:latin typeface="Courier New"/>
                <a:ea typeface="Courier New"/>
                <a:cs typeface="Courier New"/>
                <a:sym typeface="Courier New"/>
              </a:rPr>
              <a:t>// Evaluate the model on rating data</a:t>
            </a:r>
            <a:endParaRPr lang="en-US" sz="16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r>
              <a:rPr lang="en-US" sz="1600" b="1" dirty="0" err="1" smtClean="0">
                <a:solidFill>
                  <a:srgbClr val="004080"/>
                </a:solidFill>
                <a:highlight>
                  <a:srgbClr val="FFFFFF"/>
                </a:highlight>
                <a:latin typeface="Courier New"/>
                <a:ea typeface="Courier New"/>
                <a:cs typeface="Courier New"/>
                <a:sym typeface="Courier New"/>
              </a:rPr>
              <a:t>val</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usersProducts</a:t>
            </a:r>
            <a:r>
              <a:rPr lang="en-US" sz="1600" dirty="0" smtClean="0">
                <a:latin typeface="Courier New" panose="02070309020205020404" pitchFamily="49" charset="0"/>
                <a:cs typeface="Courier New" panose="02070309020205020404" pitchFamily="49" charset="0"/>
              </a:rPr>
              <a:t> = </a:t>
            </a:r>
            <a:r>
              <a:rPr lang="en-US" sz="1600" dirty="0" err="1" smtClean="0">
                <a:latin typeface="Courier New" panose="02070309020205020404" pitchFamily="49" charset="0"/>
                <a:cs typeface="Courier New" panose="02070309020205020404" pitchFamily="49" charset="0"/>
              </a:rPr>
              <a:t>ratings.map</a:t>
            </a:r>
            <a:r>
              <a:rPr lang="en-US" sz="1600" dirty="0" smtClean="0">
                <a:latin typeface="Courier New" panose="02070309020205020404" pitchFamily="49" charset="0"/>
                <a:cs typeface="Courier New" panose="02070309020205020404" pitchFamily="49" charset="0"/>
              </a:rPr>
              <a:t> {</a:t>
            </a: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case Rating(</a:t>
            </a:r>
            <a:r>
              <a:rPr lang="en-US" sz="1600" dirty="0" err="1" smtClean="0">
                <a:latin typeface="Courier New" panose="02070309020205020404" pitchFamily="49" charset="0"/>
                <a:cs typeface="Courier New" panose="02070309020205020404" pitchFamily="49" charset="0"/>
              </a:rPr>
              <a:t>user,product,rate</a:t>
            </a:r>
            <a:r>
              <a:rPr lang="en-US" sz="1600" dirty="0" smtClean="0">
                <a:latin typeface="Courier New" panose="02070309020205020404" pitchFamily="49" charset="0"/>
                <a:cs typeface="Courier New" panose="02070309020205020404" pitchFamily="49" charset="0"/>
              </a:rPr>
              <a:t>) =&gt; (</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600" b="1" dirty="0" err="1">
                <a:solidFill>
                  <a:srgbClr val="004080"/>
                </a:solidFill>
                <a:highlight>
                  <a:srgbClr val="FFFFFF"/>
                </a:highlight>
                <a:latin typeface="Courier New"/>
                <a:ea typeface="Courier New"/>
                <a:cs typeface="Courier New"/>
                <a:sym typeface="Courier New"/>
              </a:rPr>
              <a:t>val</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predictions= </a:t>
            </a:r>
            <a:r>
              <a:rPr lang="en-US" sz="1600" dirty="0" err="1" smtClean="0">
                <a:latin typeface="Courier New" panose="02070309020205020404" pitchFamily="49" charset="0"/>
                <a:cs typeface="Courier New" panose="02070309020205020404" pitchFamily="49" charset="0"/>
              </a:rPr>
              <a:t>model.predict</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userProducts</a:t>
            </a:r>
            <a:r>
              <a:rPr lang="en-US" sz="1600" dirty="0" smtClean="0">
                <a:latin typeface="Courier New" panose="02070309020205020404" pitchFamily="49" charset="0"/>
                <a:cs typeface="Courier New" panose="02070309020205020404" pitchFamily="49" charset="0"/>
              </a:rPr>
              <a:t>).map{</a:t>
            </a: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case Rating(</a:t>
            </a:r>
            <a:r>
              <a:rPr lang="en-US" sz="1600" dirty="0" err="1" smtClean="0">
                <a:latin typeface="Courier New" panose="02070309020205020404" pitchFamily="49" charset="0"/>
                <a:cs typeface="Courier New" panose="02070309020205020404" pitchFamily="49" charset="0"/>
              </a:rPr>
              <a:t>user,product,rate</a:t>
            </a:r>
            <a:r>
              <a:rPr lang="en-US" sz="1600" dirty="0" smtClean="0">
                <a:latin typeface="Courier New" panose="02070309020205020404" pitchFamily="49" charset="0"/>
                <a:cs typeface="Courier New" panose="02070309020205020404" pitchFamily="49" charset="0"/>
              </a:rPr>
              <a:t>) =&gt; ((</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 rate)</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600" b="1" dirty="0" err="1">
                <a:solidFill>
                  <a:srgbClr val="004080"/>
                </a:solidFill>
                <a:highlight>
                  <a:srgbClr val="FFFFFF"/>
                </a:highlight>
                <a:latin typeface="Courier New"/>
                <a:ea typeface="Courier New"/>
                <a:cs typeface="Courier New"/>
                <a:sym typeface="Courier New"/>
              </a:rPr>
              <a:t>val</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ratesAndPreds</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ratings.map</a:t>
            </a:r>
            <a:r>
              <a:rPr lang="en-US" sz="1600" dirty="0">
                <a:latin typeface="Courier New" panose="02070309020205020404" pitchFamily="49" charset="0"/>
                <a:cs typeface="Courier New" panose="02070309020205020404" pitchFamily="49" charset="0"/>
              </a:rPr>
              <a:t>{</a:t>
            </a:r>
            <a:endParaRPr lang="en-US" sz="16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case Rating(</a:t>
            </a:r>
            <a:r>
              <a:rPr lang="en-US" sz="1600" dirty="0" err="1" smtClean="0">
                <a:latin typeface="Courier New" panose="02070309020205020404" pitchFamily="49" charset="0"/>
                <a:cs typeface="Courier New" panose="02070309020205020404" pitchFamily="49" charset="0"/>
              </a:rPr>
              <a:t>user,product,rate</a:t>
            </a:r>
            <a:r>
              <a:rPr lang="en-US" sz="1600" dirty="0" smtClean="0">
                <a:latin typeface="Courier New" panose="02070309020205020404" pitchFamily="49" charset="0"/>
                <a:cs typeface="Courier New" panose="02070309020205020404" pitchFamily="49" charset="0"/>
              </a:rPr>
              <a:t>)=&gt;((</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 rate)</a:t>
            </a:r>
            <a:endParaRPr lang="en-US" sz="1600" dirty="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}.join(predictions)</a:t>
            </a:r>
            <a:endParaRPr lang="en-US" sz="1600" b="1" dirty="0" smtClean="0">
              <a:solidFill>
                <a:srgbClr val="004080"/>
              </a:solidFill>
              <a:highlight>
                <a:srgbClr val="FFFFFF"/>
              </a:highlight>
              <a:latin typeface="Courier New"/>
              <a:ea typeface="Courier New"/>
              <a:cs typeface="Courier New"/>
              <a:sym typeface="Courier New"/>
            </a:endParaRPr>
          </a:p>
          <a:p>
            <a:pPr>
              <a:lnSpc>
                <a:spcPct val="100000"/>
              </a:lnSpc>
              <a:spcBef>
                <a:spcPts val="0"/>
              </a:spcBef>
              <a:spcAft>
                <a:spcPts val="0"/>
              </a:spcAft>
              <a:buSzPct val="55000"/>
            </a:pPr>
            <a:r>
              <a:rPr lang="en-US" sz="1600" b="1" dirty="0" err="1" smtClean="0">
                <a:solidFill>
                  <a:srgbClr val="004080"/>
                </a:solidFill>
                <a:highlight>
                  <a:srgbClr val="FFFFFF"/>
                </a:highlight>
                <a:latin typeface="Courier New"/>
                <a:ea typeface="Courier New"/>
                <a:cs typeface="Courier New"/>
                <a:sym typeface="Courier New"/>
              </a:rPr>
              <a:t>val</a:t>
            </a:r>
            <a:r>
              <a:rPr lang="en-US" sz="1600" b="1" dirty="0" smtClean="0">
                <a:solidFill>
                  <a:srgbClr val="004080"/>
                </a:solidFill>
                <a:highlight>
                  <a:srgbClr val="FFFFFF"/>
                </a:highlight>
                <a:latin typeface="Courier New"/>
                <a:ea typeface="Courier New"/>
                <a:cs typeface="Courier New"/>
                <a:sym typeface="Courier New"/>
              </a:rPr>
              <a:t> </a:t>
            </a:r>
            <a:r>
              <a:rPr lang="en-US" sz="1600" dirty="0" smtClean="0">
                <a:latin typeface="Courier New" panose="02070309020205020404" pitchFamily="49" charset="0"/>
                <a:cs typeface="Courier New" panose="02070309020205020404" pitchFamily="49" charset="0"/>
              </a:rPr>
              <a:t>MSE = </a:t>
            </a:r>
            <a:r>
              <a:rPr lang="en-US" sz="1600" dirty="0" err="1" smtClean="0">
                <a:latin typeface="Courier New" panose="02070309020205020404" pitchFamily="49" charset="0"/>
                <a:cs typeface="Courier New" panose="02070309020205020404" pitchFamily="49" charset="0"/>
              </a:rPr>
              <a:t>ratesAndPreds.map</a:t>
            </a:r>
            <a:r>
              <a:rPr lang="en-US" sz="16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	case((</a:t>
            </a:r>
            <a:r>
              <a:rPr lang="en-US" sz="1600" dirty="0" err="1" smtClean="0">
                <a:latin typeface="Courier New" panose="02070309020205020404" pitchFamily="49" charset="0"/>
                <a:cs typeface="Courier New" panose="02070309020205020404" pitchFamily="49" charset="0"/>
              </a:rPr>
              <a:t>user,product</a:t>
            </a:r>
            <a:r>
              <a:rPr lang="en-US" sz="1600" dirty="0" smtClean="0">
                <a:latin typeface="Courier New" panose="02070309020205020404" pitchFamily="49" charset="0"/>
                <a:cs typeface="Courier New" panose="02070309020205020404" pitchFamily="49" charset="0"/>
              </a:rPr>
              <a:t>),(r1,r2)) =&gt; </a:t>
            </a:r>
            <a:r>
              <a:rPr lang="en-US" sz="1600" b="1" dirty="0" err="1">
                <a:solidFill>
                  <a:srgbClr val="004080"/>
                </a:solidFill>
                <a:highlight>
                  <a:srgbClr val="FFFFFF"/>
                </a:highlight>
                <a:latin typeface="Courier New"/>
                <a:ea typeface="Courier New"/>
                <a:cs typeface="Courier New"/>
                <a:sym typeface="Courier New"/>
              </a:rPr>
              <a:t>val</a:t>
            </a:r>
            <a:r>
              <a:rPr lang="en-US" sz="1600" b="1" dirty="0">
                <a:solidFill>
                  <a:srgbClr val="004080"/>
                </a:solidFill>
                <a:highlight>
                  <a:srgbClr val="FFFFFF"/>
                </a:highlight>
                <a:latin typeface="Courier New"/>
                <a:ea typeface="Courier New"/>
                <a:cs typeface="Courier New"/>
                <a:sym typeface="Courier New"/>
              </a:rPr>
              <a:t> </a:t>
            </a:r>
            <a:r>
              <a:rPr lang="en-US" sz="1600" dirty="0" smtClean="0">
                <a:latin typeface="Courier New" panose="02070309020205020404" pitchFamily="49" charset="0"/>
                <a:cs typeface="Courier New" panose="02070309020205020404" pitchFamily="49" charset="0"/>
              </a:rPr>
              <a:t>err = (r1-r2)</a:t>
            </a:r>
          </a:p>
          <a:p>
            <a:pPr>
              <a:lnSpc>
                <a:spcPct val="100000"/>
              </a:lnSpc>
              <a:spcBef>
                <a:spcPts val="0"/>
              </a:spcBef>
              <a:spcAft>
                <a:spcPts val="0"/>
              </a:spcAft>
              <a:buSzPct val="55000"/>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err * err</a:t>
            </a:r>
          </a:p>
          <a:p>
            <a:pPr>
              <a:lnSpc>
                <a:spcPct val="100000"/>
              </a:lnSpc>
              <a:spcBef>
                <a:spcPts val="0"/>
              </a:spcBef>
              <a:spcAft>
                <a:spcPts val="0"/>
              </a:spcAft>
              <a:buSzPct val="55000"/>
            </a:pPr>
            <a:r>
              <a:rPr lang="en-US" sz="1600" dirty="0" smtClean="0">
                <a:latin typeface="Courier New" panose="02070309020205020404" pitchFamily="49" charset="0"/>
                <a:cs typeface="Courier New" panose="02070309020205020404" pitchFamily="49" charset="0"/>
              </a:rPr>
              <a:t>}.mean()</a:t>
            </a:r>
          </a:p>
          <a:p>
            <a:pPr>
              <a:lnSpc>
                <a:spcPct val="100000"/>
              </a:lnSpc>
              <a:spcBef>
                <a:spcPts val="0"/>
              </a:spcBef>
              <a:spcAft>
                <a:spcPts val="0"/>
              </a:spcAft>
              <a:buSzPct val="55000"/>
            </a:pPr>
            <a:r>
              <a:rPr lang="en-US" sz="1600" dirty="0" err="1">
                <a:latin typeface="Courier New" panose="02070309020205020404" pitchFamily="49" charset="0"/>
                <a:cs typeface="Courier New" panose="02070309020205020404" pitchFamily="49" charset="0"/>
              </a:rPr>
              <a:t>p</a:t>
            </a:r>
            <a:r>
              <a:rPr lang="en-US" sz="1600" dirty="0" err="1" smtClean="0">
                <a:latin typeface="Courier New" panose="02070309020205020404" pitchFamily="49" charset="0"/>
                <a:cs typeface="Courier New" panose="02070309020205020404" pitchFamily="49" charset="0"/>
              </a:rPr>
              <a:t>rintln</a:t>
            </a:r>
            <a:r>
              <a:rPr lang="en-US" sz="1600" dirty="0" smtClean="0">
                <a:latin typeface="Courier New" panose="02070309020205020404" pitchFamily="49" charset="0"/>
                <a:cs typeface="Courier New" panose="02070309020205020404" pitchFamily="49" charset="0"/>
              </a:rPr>
              <a:t>(“Mean Squared Error = " + MSE)</a:t>
            </a:r>
          </a:p>
          <a:p>
            <a:pPr>
              <a:lnSpc>
                <a:spcPct val="100000"/>
              </a:lnSpc>
              <a:spcBef>
                <a:spcPts val="0"/>
              </a:spcBef>
              <a:spcAft>
                <a:spcPts val="0"/>
              </a:spcAft>
              <a:buSzPct val="55000"/>
            </a:pPr>
            <a:endParaRPr lang="en-US" sz="18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800" b="1" i="1" dirty="0" smtClean="0">
                <a:solidFill>
                  <a:srgbClr val="008000"/>
                </a:solidFill>
                <a:highlight>
                  <a:srgbClr val="FFFFFF"/>
                </a:highlight>
                <a:latin typeface="Courier New"/>
                <a:ea typeface="Courier New"/>
                <a:cs typeface="Courier New"/>
                <a:sym typeface="Courier New"/>
              </a:rPr>
              <a:t>// Save and load the model</a:t>
            </a:r>
          </a:p>
          <a:p>
            <a:pPr>
              <a:lnSpc>
                <a:spcPct val="100000"/>
              </a:lnSpc>
              <a:spcBef>
                <a:spcPts val="0"/>
              </a:spcBef>
              <a:spcAft>
                <a:spcPts val="0"/>
              </a:spcAft>
              <a:buSzPct val="55000"/>
            </a:pPr>
            <a:r>
              <a:rPr lang="en-US" sz="1800" dirty="0" err="1">
                <a:latin typeface="Courier New" panose="02070309020205020404" pitchFamily="49" charset="0"/>
                <a:cs typeface="Courier New" panose="02070309020205020404" pitchFamily="49" charset="0"/>
              </a:rPr>
              <a:t>m</a:t>
            </a:r>
            <a:r>
              <a:rPr lang="en-US" sz="1800" dirty="0" err="1" smtClean="0">
                <a:latin typeface="Courier New" panose="02070309020205020404" pitchFamily="49" charset="0"/>
                <a:cs typeface="Courier New" panose="02070309020205020404" pitchFamily="49" charset="0"/>
              </a:rPr>
              <a:t>odel.save</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sc</a:t>
            </a:r>
            <a:r>
              <a:rPr lang="en-US" sz="1800" dirty="0" smtClean="0">
                <a:latin typeface="Courier New" panose="02070309020205020404" pitchFamily="49" charset="0"/>
                <a:cs typeface="Courier New" panose="02070309020205020404" pitchFamily="49" charset="0"/>
              </a:rPr>
              <a:t>, "</a:t>
            </a:r>
            <a:r>
              <a:rPr lang="en-US" sz="1800" b="1" dirty="0" smtClean="0">
                <a:solidFill>
                  <a:srgbClr val="FF0000"/>
                </a:solidFill>
                <a:latin typeface="Courier New" panose="02070309020205020404" pitchFamily="49" charset="0"/>
                <a:cs typeface="Courier New" panose="02070309020205020404" pitchFamily="49" charset="0"/>
              </a:rPr>
              <a:t>target/</a:t>
            </a:r>
            <a:r>
              <a:rPr lang="en-US" sz="1800" b="1" dirty="0" err="1" smtClean="0">
                <a:solidFill>
                  <a:srgbClr val="FF0000"/>
                </a:solidFill>
                <a:latin typeface="Courier New" panose="02070309020205020404" pitchFamily="49" charset="0"/>
                <a:cs typeface="Courier New" panose="02070309020205020404" pitchFamily="49" charset="0"/>
              </a:rPr>
              <a:t>tmp</a:t>
            </a:r>
            <a:r>
              <a:rPr lang="en-US" sz="1800" b="1" dirty="0" smtClean="0">
                <a:solidFill>
                  <a:srgbClr val="FF0000"/>
                </a:solidFill>
                <a:latin typeface="Courier New" panose="02070309020205020404" pitchFamily="49" charset="0"/>
                <a:cs typeface="Courier New" panose="02070309020205020404" pitchFamily="49" charset="0"/>
              </a:rPr>
              <a:t>/</a:t>
            </a:r>
            <a:r>
              <a:rPr lang="en-US" sz="1800" b="1" dirty="0" err="1" smtClean="0">
                <a:solidFill>
                  <a:srgbClr val="FF0000"/>
                </a:solidFill>
                <a:latin typeface="Courier New" panose="02070309020205020404" pitchFamily="49" charset="0"/>
                <a:cs typeface="Courier New" panose="02070309020205020404" pitchFamily="49" charset="0"/>
              </a:rPr>
              <a:t>myModel</a:t>
            </a:r>
            <a:r>
              <a:rPr lang="en-US" sz="1800" dirty="0" smtClean="0">
                <a:latin typeface="Courier New" panose="02070309020205020404" pitchFamily="49" charset="0"/>
                <a:cs typeface="Courier New" panose="02070309020205020404" pitchFamily="49" charset="0"/>
              </a:rPr>
              <a:t>")</a:t>
            </a:r>
          </a:p>
          <a:p>
            <a:pPr>
              <a:lnSpc>
                <a:spcPct val="100000"/>
              </a:lnSpc>
              <a:spcBef>
                <a:spcPts val="0"/>
              </a:spcBef>
              <a:spcAft>
                <a:spcPts val="0"/>
              </a:spcAft>
              <a:buSzPct val="55000"/>
            </a:pPr>
            <a:r>
              <a:rPr lang="en-US" sz="1800" dirty="0" err="1" smtClean="0">
                <a:latin typeface="Courier New" panose="02070309020205020404" pitchFamily="49" charset="0"/>
                <a:cs typeface="Courier New" panose="02070309020205020404" pitchFamily="49" charset="0"/>
              </a:rPr>
              <a:t>val</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sameModel</a:t>
            </a:r>
            <a:r>
              <a:rPr lang="en-US" sz="1800" dirty="0" smtClean="0">
                <a:latin typeface="Courier New" panose="02070309020205020404" pitchFamily="49" charset="0"/>
                <a:cs typeface="Courier New" panose="02070309020205020404" pitchFamily="49" charset="0"/>
              </a:rPr>
              <a:t> = </a:t>
            </a:r>
            <a:r>
              <a:rPr lang="en-US" sz="1800" dirty="0" err="1" smtClean="0">
                <a:latin typeface="Courier New" panose="02070309020205020404" pitchFamily="49" charset="0"/>
                <a:cs typeface="Courier New" panose="02070309020205020404" pitchFamily="49" charset="0"/>
              </a:rPr>
              <a:t>MatrixFactorizationModel.load</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sc</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r>
              <a:rPr lang="en-US" sz="1800" b="1" dirty="0">
                <a:solidFill>
                  <a:srgbClr val="FF0000"/>
                </a:solidFill>
                <a:latin typeface="Courier New" panose="02070309020205020404" pitchFamily="49" charset="0"/>
                <a:cs typeface="Courier New" panose="02070309020205020404" pitchFamily="49" charset="0"/>
              </a:rPr>
              <a:t>target/</a:t>
            </a:r>
            <a:r>
              <a:rPr lang="en-US" sz="1800" b="1" dirty="0" err="1">
                <a:solidFill>
                  <a:srgbClr val="FF0000"/>
                </a:solidFill>
                <a:latin typeface="Courier New" panose="02070309020205020404" pitchFamily="49" charset="0"/>
                <a:cs typeface="Courier New" panose="02070309020205020404" pitchFamily="49" charset="0"/>
              </a:rPr>
              <a:t>tmp</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myModel</a:t>
            </a:r>
            <a:r>
              <a:rPr lang="en-US" sz="1800" dirty="0">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a:p>
            <a:pPr>
              <a:lnSpc>
                <a:spcPct val="100000"/>
              </a:lnSpc>
              <a:spcBef>
                <a:spcPts val="0"/>
              </a:spcBef>
              <a:spcAft>
                <a:spcPts val="0"/>
              </a:spcAft>
              <a:buSzPct val="55000"/>
            </a:pPr>
            <a:endParaRPr lang="en-US" sz="1800" dirty="0" smtClean="0">
              <a:latin typeface="Courier New" panose="02070309020205020404" pitchFamily="49" charset="0"/>
              <a:cs typeface="Courier New" panose="02070309020205020404" pitchFamily="49" charset="0"/>
            </a:endParaRPr>
          </a:p>
          <a:p>
            <a:pPr>
              <a:lnSpc>
                <a:spcPct val="100000"/>
              </a:lnSpc>
              <a:spcBef>
                <a:spcPts val="0"/>
              </a:spcBef>
              <a:spcAft>
                <a:spcPts val="0"/>
              </a:spcAft>
              <a:buSzPct val="55000"/>
            </a:pPr>
            <a:r>
              <a:rPr lang="en-US" sz="1800" dirty="0">
                <a:latin typeface="Courier New" panose="02070309020205020404" pitchFamily="49" charset="0"/>
                <a:cs typeface="Courier New" panose="02070309020205020404" pitchFamily="49" charset="0"/>
              </a:rPr>
              <a:t/>
            </a:r>
            <a:br>
              <a:rPr lang="en-US" sz="1800" dirty="0">
                <a:latin typeface="Courier New" panose="02070309020205020404" pitchFamily="49" charset="0"/>
                <a:cs typeface="Courier New" panose="02070309020205020404" pitchFamily="49" charset="0"/>
              </a:rPr>
            </a:br>
            <a:endParaRPr lang="en-US" sz="1800" dirty="0">
              <a:highlight>
                <a:srgbClr val="FFFFFF"/>
              </a:highlight>
              <a:latin typeface="Courier New" panose="02070309020205020404" pitchFamily="49" charset="0"/>
              <a:ea typeface="Courier New"/>
              <a:cs typeface="Courier New" panose="02070309020205020404" pitchFamily="49" charset="0"/>
              <a:sym typeface="Courier New"/>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41130032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343636" y="1765503"/>
            <a:ext cx="9393287" cy="2262932"/>
          </a:xfrm>
          <a:prstGeom prst="rect">
            <a:avLst/>
          </a:prstGeom>
        </p:spPr>
        <p:txBody>
          <a:bodyPr vert="horz" wrap="square" lIns="100790" tIns="100790" rIns="100790" bIns="100790" numCol="1" anchor="b" anchorCtr="0" compatLnSpc="1">
            <a:prstTxWarp prst="textNoShape">
              <a:avLst/>
            </a:prstTxWarp>
            <a:noAutofit/>
          </a:bodyPr>
          <a:lstStyle/>
          <a:p>
            <a:pPr>
              <a:spcBef>
                <a:spcPts val="0"/>
              </a:spcBef>
            </a:pPr>
            <a:endParaRPr lang="en-US" dirty="0"/>
          </a:p>
        </p:txBody>
      </p:sp>
      <p:sp>
        <p:nvSpPr>
          <p:cNvPr id="1737" name="Shape 1737"/>
          <p:cNvSpPr txBox="1">
            <a:spLocks noGrp="1"/>
          </p:cNvSpPr>
          <p:nvPr>
            <p:ph type="subTitle" idx="1"/>
          </p:nvPr>
        </p:nvSpPr>
        <p:spPr>
          <a:xfrm>
            <a:off x="343627" y="4069087"/>
            <a:ext cx="9393287" cy="873869"/>
          </a:xfrm>
          <a:prstGeom prst="rect">
            <a:avLst/>
          </a:prstGeom>
        </p:spPr>
        <p:txBody>
          <a:bodyPr vert="horz" wrap="square" lIns="100790" tIns="100790" rIns="100790" bIns="100790" numCol="1" anchor="t" anchorCtr="0" compatLnSpc="1">
            <a:prstTxWarp prst="textNoShape">
              <a:avLst/>
            </a:prstTxWarp>
            <a:noAutofit/>
          </a:bodyPr>
          <a:lstStyle/>
          <a:p>
            <a:pPr>
              <a:spcBef>
                <a:spcPts val="0"/>
              </a:spcBef>
            </a:pPr>
            <a:r>
              <a:rPr lang="en-US" dirty="0" smtClean="0"/>
              <a:t>Graph Analytics</a:t>
            </a:r>
            <a:endParaRPr lang="en-US" dirty="0"/>
          </a:p>
        </p:txBody>
      </p:sp>
      <p:sp>
        <p:nvSpPr>
          <p:cNvPr id="1738" name="Shape 1738"/>
          <p:cNvSpPr txBox="1">
            <a:spLocks noGrp="1"/>
          </p:cNvSpPr>
          <p:nvPr>
            <p:ph type="sldNum" idx="12"/>
          </p:nvPr>
        </p:nvSpPr>
        <p:spPr>
          <a:xfrm>
            <a:off x="9340296" y="6085534"/>
            <a:ext cx="604986" cy="433834"/>
          </a:xfrm>
          <a:prstGeom prst="rect">
            <a:avLst/>
          </a:prstGeom>
        </p:spPr>
        <p:txBody>
          <a:bodyPr vert="horz" wrap="square" lIns="100790" tIns="100790" rIns="100790" bIns="100790" numCol="1" anchor="ctr" anchorCtr="0" compatLnSpc="1">
            <a:prstTxWarp prst="textNoShape">
              <a:avLst/>
            </a:prstTxWarp>
            <a:noAutofit/>
          </a:bodyPr>
          <a:lstStyle/>
          <a:p>
            <a:pPr>
              <a:spcBef>
                <a:spcPts val="0"/>
              </a:spcBef>
            </a:pPr>
            <a:fld id="{00000000-1234-1234-1234-123412341234}" type="slidenum">
              <a:rPr lang="en-US"/>
              <a:pPr>
                <a:spcBef>
                  <a:spcPts val="0"/>
                </a:spcBef>
              </a:pPr>
              <a:t>92</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4" name="Picture 2" descr="Graph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827" y="1646237"/>
            <a:ext cx="6830085" cy="233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249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2" y="2941637"/>
            <a:ext cx="5367337" cy="3927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93</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b="1" dirty="0" smtClean="0">
                <a:solidFill>
                  <a:schemeClr val="dk1"/>
                </a:solidFill>
              </a:rPr>
              <a:t>Data parallel operations </a:t>
            </a:r>
            <a:r>
              <a:rPr lang="en-US" sz="2600" dirty="0" smtClean="0">
                <a:solidFill>
                  <a:schemeClr val="dk1"/>
                </a:solidFill>
              </a:rPr>
              <a:t>– apply the same computation to different data</a:t>
            </a:r>
          </a:p>
          <a:p>
            <a:pPr marL="0" indent="0">
              <a:lnSpc>
                <a:spcPct val="107000"/>
              </a:lnSpc>
              <a:spcAft>
                <a:spcPts val="0"/>
              </a:spcAft>
            </a:pPr>
            <a:r>
              <a:rPr lang="en-US" sz="2600" b="1" dirty="0" smtClean="0">
                <a:solidFill>
                  <a:schemeClr val="dk1"/>
                </a:solidFill>
              </a:rPr>
              <a:t>Graph parallel operations </a:t>
            </a:r>
            <a:r>
              <a:rPr lang="en-US" sz="2600" dirty="0" smtClean="0">
                <a:solidFill>
                  <a:schemeClr val="dk1"/>
                </a:solidFill>
              </a:rPr>
              <a:t>– iterative vertex centric algorithms</a:t>
            </a:r>
            <a:endParaRPr lang="en-US" sz="2600" b="1" dirty="0" smtClean="0">
              <a:solidFill>
                <a:schemeClr val="dk1"/>
              </a:solidFill>
            </a:endParaRPr>
          </a:p>
          <a:p>
            <a:pPr marL="0" indent="0">
              <a:lnSpc>
                <a:spcPct val="107000"/>
              </a:lnSpc>
              <a:spcAft>
                <a:spcPts val="0"/>
              </a:spcAft>
            </a:pPr>
            <a:endParaRPr lang="en-US" sz="2600" dirty="0" smtClean="0">
              <a:solidFill>
                <a:schemeClr val="dk1"/>
              </a:solidFill>
            </a:endParaRPr>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693387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idx="12"/>
          </p:nvPr>
        </p:nvSpPr>
        <p:spPr/>
        <p:txBody>
          <a:bodyPr/>
          <a:lstStyle/>
          <a:p>
            <a:fld id="{E7C9812A-452A-4F1C-84D9-B5A6A159CA92}" type="slidenum">
              <a:rPr lang="en-GB" altLang="fi-FI"/>
              <a:pPr/>
              <a:t>94</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smtClean="0">
                <a:solidFill>
                  <a:schemeClr val="dk1"/>
                </a:solidFill>
              </a:rPr>
              <a:t>A young component in Spark for graph-parallel computation</a:t>
            </a:r>
          </a:p>
          <a:p>
            <a:pPr marL="0" indent="0">
              <a:lnSpc>
                <a:spcPct val="107000"/>
              </a:lnSpc>
              <a:spcAft>
                <a:spcPts val="0"/>
              </a:spcAft>
            </a:pPr>
            <a:r>
              <a:rPr lang="en-US" sz="2600" dirty="0">
                <a:solidFill>
                  <a:schemeClr val="dk1"/>
                </a:solidFill>
              </a:rPr>
              <a:t>Used for </a:t>
            </a:r>
            <a:r>
              <a:rPr lang="en-US" sz="2600" b="1" dirty="0" smtClean="0">
                <a:solidFill>
                  <a:schemeClr val="dk1"/>
                </a:solidFill>
              </a:rPr>
              <a:t>graph-analytics</a:t>
            </a:r>
            <a:r>
              <a:rPr lang="en-US" sz="2600" dirty="0" smtClean="0">
                <a:solidFill>
                  <a:schemeClr val="dk1"/>
                </a:solidFill>
              </a:rPr>
              <a:t> tasks</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Graph analytics is a part of a larger processing pipeline</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Coarse grained</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Spark makes it easy to compose complex pipelines using both data-parallel and graph-parallel processing</a:t>
            </a:r>
            <a:endParaRPr lang="en-US" sz="2400" dirty="0">
              <a:solidFill>
                <a:schemeClr val="dk1"/>
              </a:solidFill>
            </a:endParaRPr>
          </a:p>
          <a:p>
            <a:pPr marL="0" indent="0">
              <a:lnSpc>
                <a:spcPct val="107000"/>
              </a:lnSpc>
              <a:spcAft>
                <a:spcPts val="0"/>
              </a:spcAft>
            </a:pPr>
            <a:r>
              <a:rPr lang="en-US" sz="2600" b="1" dirty="0" err="1" smtClean="0">
                <a:solidFill>
                  <a:schemeClr val="dk1"/>
                </a:solidFill>
              </a:rPr>
              <a:t>GraphX</a:t>
            </a:r>
            <a:r>
              <a:rPr lang="en-US" sz="2600" b="1" dirty="0" smtClean="0">
                <a:solidFill>
                  <a:schemeClr val="dk1"/>
                </a:solidFill>
              </a:rPr>
              <a:t> is not a graph database</a:t>
            </a:r>
          </a:p>
          <a:p>
            <a:pPr>
              <a:lnSpc>
                <a:spcPct val="107000"/>
              </a:lnSpc>
              <a:spcAft>
                <a:spcPts val="0"/>
              </a:spcAft>
              <a:buFont typeface="Arial" panose="020B0604020202020204" pitchFamily="34" charset="0"/>
              <a:buChar char="•"/>
            </a:pPr>
            <a:r>
              <a:rPr lang="en-US" sz="2400" dirty="0" smtClean="0">
                <a:solidFill>
                  <a:schemeClr val="dk1"/>
                </a:solidFill>
              </a:rPr>
              <a:t>Graph databases provide transactions</a:t>
            </a:r>
          </a:p>
          <a:p>
            <a:pPr>
              <a:lnSpc>
                <a:spcPct val="107000"/>
              </a:lnSpc>
              <a:spcAft>
                <a:spcPts val="0"/>
              </a:spcAft>
              <a:buFont typeface="Arial" panose="020B0604020202020204" pitchFamily="34" charset="0"/>
              <a:buChar char="•"/>
            </a:pPr>
            <a:r>
              <a:rPr lang="en-US" sz="2400" dirty="0" smtClean="0">
                <a:solidFill>
                  <a:schemeClr val="dk1"/>
                </a:solidFill>
              </a:rPr>
              <a:t>Incremental updates</a:t>
            </a:r>
          </a:p>
          <a:p>
            <a:pPr marL="0" indent="0">
              <a:lnSpc>
                <a:spcPct val="107000"/>
              </a:lnSpc>
              <a:spcAft>
                <a:spcPts val="0"/>
              </a:spcAft>
            </a:pPr>
            <a:endParaRPr lang="en-US" sz="2600" b="1" dirty="0">
              <a:solidFill>
                <a:schemeClr val="dk1"/>
              </a:solidFill>
            </a:endParaRPr>
          </a:p>
          <a:p>
            <a:pPr marL="0" indent="0">
              <a:lnSpc>
                <a:spcPct val="107000"/>
              </a:lnSpc>
              <a:spcAft>
                <a:spcPts val="0"/>
              </a:spcAft>
            </a:pPr>
            <a:endParaRPr lang="en-US" sz="26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Tree>
    <p:extLst>
      <p:ext uri="{BB962C8B-B14F-4D97-AF65-F5344CB8AC3E}">
        <p14:creationId xmlns:p14="http://schemas.microsoft.com/office/powerpoint/2010/main" val="24165982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95</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600" dirty="0" smtClean="0">
                <a:solidFill>
                  <a:schemeClr val="dk1"/>
                </a:solidFill>
              </a:rPr>
              <a:t>Many graph-parallel algorithms</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Collaborative Filtering </a:t>
            </a:r>
            <a:r>
              <a:rPr lang="en-US" sz="2600" dirty="0" smtClean="0">
                <a:solidFill>
                  <a:schemeClr val="dk1"/>
                </a:solidFill>
              </a:rPr>
              <a:t>– SVD++</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Community Detection </a:t>
            </a:r>
            <a:r>
              <a:rPr lang="en-US" sz="2600" dirty="0" smtClean="0">
                <a:solidFill>
                  <a:schemeClr val="dk1"/>
                </a:solidFill>
              </a:rPr>
              <a:t>– Triangle Counting</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Connected Components</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Label propagation</a:t>
            </a:r>
          </a:p>
          <a:p>
            <a:pPr marL="457200" indent="-457200">
              <a:lnSpc>
                <a:spcPct val="107000"/>
              </a:lnSpc>
              <a:spcAft>
                <a:spcPts val="0"/>
              </a:spcAft>
              <a:buFont typeface="Arial" panose="020B0604020202020204" pitchFamily="34" charset="0"/>
              <a:buChar char="•"/>
            </a:pPr>
            <a:r>
              <a:rPr lang="en-US" sz="2600" b="1" dirty="0" smtClean="0">
                <a:solidFill>
                  <a:schemeClr val="dk1"/>
                </a:solidFill>
              </a:rPr>
              <a:t>Graph Analytics </a:t>
            </a:r>
            <a:r>
              <a:rPr lang="en-US" sz="2600" dirty="0" smtClean="0">
                <a:solidFill>
                  <a:schemeClr val="dk1"/>
                </a:solidFill>
              </a:rPr>
              <a:t>– PageRank, Personalized PageRank</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20894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96</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0" indent="0">
              <a:lnSpc>
                <a:spcPct val="107000"/>
              </a:lnSpc>
              <a:spcAft>
                <a:spcPts val="0"/>
              </a:spcAft>
            </a:pPr>
            <a:r>
              <a:rPr lang="en-US" sz="2400" dirty="0" smtClean="0">
                <a:solidFill>
                  <a:schemeClr val="dk1"/>
                </a:solidFill>
              </a:rPr>
              <a:t>Extends  RDDs by introducing a new Graph Abstraction</a:t>
            </a:r>
          </a:p>
          <a:p>
            <a:pPr marL="457200" indent="-457200">
              <a:lnSpc>
                <a:spcPct val="107000"/>
              </a:lnSpc>
              <a:spcAft>
                <a:spcPts val="0"/>
              </a:spcAft>
              <a:buFont typeface="Arial" panose="020B0604020202020204" pitchFamily="34" charset="0"/>
              <a:buChar char="•"/>
            </a:pPr>
            <a:r>
              <a:rPr lang="en-US" sz="2400" dirty="0" smtClean="0">
                <a:solidFill>
                  <a:schemeClr val="dk1"/>
                </a:solidFill>
              </a:rPr>
              <a:t>A directed multigraph with properties attached to each vertex and edge</a:t>
            </a:r>
            <a:endParaRPr lang="en-US" sz="2000" dirty="0" smtClean="0">
              <a:solidFill>
                <a:schemeClr val="dk1"/>
              </a:solidFill>
            </a:endParaRPr>
          </a:p>
          <a:p>
            <a:pPr marL="457200" indent="-457200">
              <a:lnSpc>
                <a:spcPct val="107000"/>
              </a:lnSpc>
              <a:spcAft>
                <a:spcPts val="0"/>
              </a:spcAft>
              <a:buFont typeface="Arial" panose="020B0604020202020204" pitchFamily="34" charset="0"/>
              <a:buChar char="•"/>
            </a:pPr>
            <a:r>
              <a:rPr lang="en-US" sz="2400" dirty="0" smtClean="0">
                <a:solidFill>
                  <a:schemeClr val="dk1"/>
                </a:solidFill>
              </a:rPr>
              <a:t>Exposes a set of fundamental operators</a:t>
            </a:r>
          </a:p>
          <a:p>
            <a:pPr marL="857250" lvl="1" indent="-457200">
              <a:lnSpc>
                <a:spcPct val="107000"/>
              </a:lnSpc>
              <a:spcAft>
                <a:spcPts val="0"/>
              </a:spcAft>
              <a:buFont typeface="Arial" panose="020B0604020202020204" pitchFamily="34" charset="0"/>
              <a:buChar char="•"/>
            </a:pPr>
            <a:r>
              <a:rPr lang="en-US" sz="2000" dirty="0" smtClean="0">
                <a:solidFill>
                  <a:schemeClr val="dk1"/>
                </a:solidFill>
              </a:rPr>
              <a:t>Graph-based (</a:t>
            </a:r>
            <a:r>
              <a:rPr lang="en-US" sz="2000" dirty="0" err="1" smtClean="0">
                <a:solidFill>
                  <a:schemeClr val="dk1"/>
                </a:solidFill>
              </a:rPr>
              <a:t>inDegrees</a:t>
            </a:r>
            <a:r>
              <a:rPr lang="en-US" sz="2000" dirty="0" smtClean="0">
                <a:solidFill>
                  <a:schemeClr val="dk1"/>
                </a:solidFill>
              </a:rPr>
              <a:t>, </a:t>
            </a:r>
            <a:r>
              <a:rPr lang="en-US" sz="2000" dirty="0" err="1" smtClean="0">
                <a:solidFill>
                  <a:schemeClr val="dk1"/>
                </a:solidFill>
              </a:rPr>
              <a:t>outDegrees</a:t>
            </a:r>
            <a:r>
              <a:rPr lang="en-US" sz="2000" dirty="0" smtClean="0">
                <a:solidFill>
                  <a:schemeClr val="dk1"/>
                </a:solidFill>
              </a:rPr>
              <a:t>, degrees, vertices, edges, triplets)</a:t>
            </a:r>
            <a:endParaRPr lang="en-US" sz="2000" dirty="0">
              <a:solidFill>
                <a:schemeClr val="dk1"/>
              </a:solidFill>
            </a:endParaRPr>
          </a:p>
          <a:p>
            <a:pPr marL="857250" lvl="1" indent="-457200">
              <a:lnSpc>
                <a:spcPct val="107000"/>
              </a:lnSpc>
              <a:spcAft>
                <a:spcPts val="0"/>
              </a:spcAft>
              <a:buFont typeface="Arial" panose="020B0604020202020204" pitchFamily="34" charset="0"/>
              <a:buChar char="•"/>
            </a:pPr>
            <a:r>
              <a:rPr lang="en-US" sz="2000" dirty="0" smtClean="0">
                <a:solidFill>
                  <a:schemeClr val="dk1"/>
                </a:solidFill>
              </a:rPr>
              <a:t>Property-based operators (e.g.</a:t>
            </a:r>
            <a:r>
              <a:rPr lang="en-US" sz="2000" dirty="0">
                <a:solidFill>
                  <a:schemeClr val="dk1"/>
                </a:solidFill>
              </a:rPr>
              <a:t> </a:t>
            </a:r>
            <a:r>
              <a:rPr lang="en-US" sz="2000" dirty="0" err="1" smtClean="0">
                <a:solidFill>
                  <a:schemeClr val="dk1"/>
                </a:solidFill>
              </a:rPr>
              <a:t>mapVertices</a:t>
            </a:r>
            <a:r>
              <a:rPr lang="en-US" sz="2000" dirty="0" smtClean="0">
                <a:solidFill>
                  <a:schemeClr val="dk1"/>
                </a:solidFill>
              </a:rPr>
              <a:t>, </a:t>
            </a:r>
            <a:r>
              <a:rPr lang="en-US" sz="2000" dirty="0" err="1" smtClean="0">
                <a:solidFill>
                  <a:schemeClr val="dk1"/>
                </a:solidFill>
              </a:rPr>
              <a:t>mapEdges</a:t>
            </a:r>
            <a:r>
              <a:rPr lang="en-US" sz="2000" dirty="0" smtClean="0">
                <a:solidFill>
                  <a:schemeClr val="dk1"/>
                </a:solidFill>
              </a:rPr>
              <a:t>, </a:t>
            </a:r>
            <a:r>
              <a:rPr lang="en-US" sz="2000" dirty="0" err="1" smtClean="0">
                <a:solidFill>
                  <a:schemeClr val="dk1"/>
                </a:solidFill>
              </a:rPr>
              <a:t>mapTriplets</a:t>
            </a:r>
            <a:r>
              <a:rPr lang="en-US" sz="2000" dirty="0" smtClean="0">
                <a:solidFill>
                  <a:schemeClr val="dk1"/>
                </a:solidFill>
              </a:rPr>
              <a:t>)</a:t>
            </a:r>
          </a:p>
          <a:p>
            <a:pPr marL="857250" lvl="1" indent="-457200">
              <a:lnSpc>
                <a:spcPct val="107000"/>
              </a:lnSpc>
              <a:spcAft>
                <a:spcPts val="0"/>
              </a:spcAft>
              <a:buFont typeface="Arial" panose="020B0604020202020204" pitchFamily="34" charset="0"/>
              <a:buChar char="•"/>
            </a:pPr>
            <a:r>
              <a:rPr lang="en-US" sz="2000" dirty="0" smtClean="0">
                <a:solidFill>
                  <a:schemeClr val="dk1"/>
                </a:solidFill>
              </a:rPr>
              <a:t>Structural based operators (e.g. subgraph, reverse)</a:t>
            </a:r>
          </a:p>
          <a:p>
            <a:pPr marL="857250" lvl="1" indent="-457200">
              <a:lnSpc>
                <a:spcPct val="107000"/>
              </a:lnSpc>
              <a:spcAft>
                <a:spcPts val="0"/>
              </a:spcAft>
              <a:buFont typeface="Arial" panose="020B0604020202020204" pitchFamily="34" charset="0"/>
              <a:buChar char="•"/>
            </a:pPr>
            <a:r>
              <a:rPr lang="en-US" sz="2000" dirty="0" smtClean="0">
                <a:solidFill>
                  <a:schemeClr val="dk1"/>
                </a:solidFill>
              </a:rPr>
              <a:t>Aggregation (e.g. </a:t>
            </a:r>
            <a:r>
              <a:rPr lang="en-US" sz="2000" dirty="0" err="1" smtClean="0">
                <a:solidFill>
                  <a:schemeClr val="dk1"/>
                </a:solidFill>
              </a:rPr>
              <a:t>collectNeighbors</a:t>
            </a:r>
            <a:r>
              <a:rPr lang="en-US" sz="2000" dirty="0" smtClean="0">
                <a:solidFill>
                  <a:schemeClr val="dk1"/>
                </a:solidFill>
              </a:rPr>
              <a:t>)</a:t>
            </a:r>
          </a:p>
          <a:p>
            <a:pPr marL="457200" indent="-457200">
              <a:lnSpc>
                <a:spcPct val="107000"/>
              </a:lnSpc>
              <a:spcAft>
                <a:spcPts val="0"/>
              </a:spcAft>
              <a:buFont typeface="Arial" panose="020B0604020202020204" pitchFamily="34" charset="0"/>
              <a:buChar char="•"/>
            </a:pPr>
            <a:r>
              <a:rPr lang="en-US" sz="2400" dirty="0" smtClean="0"/>
              <a:t>Immutable</a:t>
            </a:r>
            <a:r>
              <a:rPr lang="en-US" sz="2400" dirty="0"/>
              <a:t>, distributed, and fault-tolerant</a:t>
            </a:r>
            <a:endParaRPr lang="en-US" sz="2400" dirty="0" smtClean="0">
              <a:solidFill>
                <a:schemeClr val="dk1"/>
              </a:solidFill>
            </a:endParaRPr>
          </a:p>
          <a:p>
            <a:pPr marL="457200" indent="-457200">
              <a:lnSpc>
                <a:spcPct val="107000"/>
              </a:lnSpc>
              <a:spcAft>
                <a:spcPts val="0"/>
              </a:spcAft>
              <a:buFont typeface="Arial" panose="020B0604020202020204" pitchFamily="34" charset="0"/>
              <a:buChar char="•"/>
            </a:pPr>
            <a:endParaRPr lang="en-US" sz="26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460348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dge Cut vs. Vertex C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534" y="4222533"/>
            <a:ext cx="5693378" cy="26815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97</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err="1" smtClean="0">
                <a:solidFill>
                  <a:schemeClr val="dk1"/>
                </a:solidFill>
              </a:rPr>
              <a:t>GraphX</a:t>
            </a:r>
            <a:r>
              <a:rPr lang="en-US" sz="2600" dirty="0" smtClean="0">
                <a:solidFill>
                  <a:schemeClr val="dk1"/>
                </a:solidFill>
              </a:rPr>
              <a:t> adopts a vertex-cut approach to distributed graph partitioning</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Assign edges to machines and allowing vertices to span multiple machines</a:t>
            </a:r>
          </a:p>
          <a:p>
            <a:pPr marL="857250" lvl="1" indent="-457200">
              <a:lnSpc>
                <a:spcPct val="107000"/>
              </a:lnSpc>
              <a:spcAft>
                <a:spcPts val="0"/>
              </a:spcAft>
              <a:buFont typeface="Arial" panose="020B0604020202020204" pitchFamily="34" charset="0"/>
              <a:buChar char="•"/>
            </a:pPr>
            <a:r>
              <a:rPr lang="en-US" sz="2200" dirty="0" smtClean="0">
                <a:solidFill>
                  <a:schemeClr val="dk1"/>
                </a:solidFill>
              </a:rPr>
              <a:t>Vertex degrees of real world graphs tend to follow the Power Law</a:t>
            </a:r>
          </a:p>
          <a:p>
            <a:pPr marL="857250" lvl="1" indent="-457200">
              <a:lnSpc>
                <a:spcPct val="107000"/>
              </a:lnSpc>
              <a:spcAft>
                <a:spcPts val="0"/>
              </a:spcAft>
              <a:buFont typeface="Arial" panose="020B0604020202020204" pitchFamily="34" charset="0"/>
              <a:buChar char="•"/>
            </a:pPr>
            <a:r>
              <a:rPr lang="en-US" sz="2200" dirty="0">
                <a:solidFill>
                  <a:schemeClr val="dk1"/>
                </a:solidFill>
              </a:rPr>
              <a:t>Reduces </a:t>
            </a:r>
            <a:r>
              <a:rPr lang="en-US" sz="2200" dirty="0" smtClean="0">
                <a:solidFill>
                  <a:schemeClr val="dk1"/>
                </a:solidFill>
              </a:rPr>
              <a:t>communication</a:t>
            </a:r>
            <a:endParaRPr lang="en-US" sz="2200" dirty="0">
              <a:solidFill>
                <a:schemeClr val="dk1"/>
              </a:solidFill>
            </a:endParaRPr>
          </a:p>
          <a:p>
            <a:pPr marL="857250" lvl="1" indent="-457200">
              <a:lnSpc>
                <a:spcPct val="107000"/>
              </a:lnSpc>
              <a:spcAft>
                <a:spcPts val="0"/>
              </a:spcAft>
              <a:buFont typeface="Arial" panose="020B0604020202020204" pitchFamily="34" charset="0"/>
              <a:buChar char="•"/>
            </a:pPr>
            <a:endParaRPr lang="en-US" sz="2200" dirty="0" smtClean="0">
              <a:solidFill>
                <a:schemeClr val="dk1"/>
              </a:solidFill>
            </a:endParaRPr>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6849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98</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sp>
        <p:nvSpPr>
          <p:cNvPr id="54274" name="Rectangle 2"/>
          <p:cNvSpPr>
            <a:spLocks noGrp="1" noChangeArrowheads="1"/>
          </p:cNvSpPr>
          <p:nvPr>
            <p:ph type="body" idx="1"/>
          </p:nvPr>
        </p:nvSpPr>
        <p:spPr>
          <a:xfrm>
            <a:off x="503238" y="1417637"/>
            <a:ext cx="9126537" cy="5070475"/>
          </a:xfrm>
          <a:ln/>
        </p:spPr>
        <p:txBody>
          <a:bodyPr tIns="157480"/>
          <a:lstStyle/>
          <a:p>
            <a:pPr marL="457200" indent="-457200">
              <a:lnSpc>
                <a:spcPct val="107000"/>
              </a:lnSpc>
              <a:spcAft>
                <a:spcPts val="0"/>
              </a:spcAft>
              <a:buFont typeface="Arial" panose="020B0604020202020204" pitchFamily="34" charset="0"/>
              <a:buChar char="•"/>
            </a:pPr>
            <a:r>
              <a:rPr lang="en-US" sz="2600" dirty="0">
                <a:solidFill>
                  <a:schemeClr val="dk1"/>
                </a:solidFill>
              </a:rPr>
              <a:t>A graph is composed of three RDDs, one for vertices, one for edges and one for routing</a:t>
            </a:r>
          </a:p>
          <a:p>
            <a:pPr marL="457200" indent="-457200">
              <a:lnSpc>
                <a:spcPct val="107000"/>
              </a:lnSpc>
              <a:spcAft>
                <a:spcPts val="0"/>
              </a:spcAft>
              <a:buFont typeface="Arial" panose="020B0604020202020204" pitchFamily="34" charset="0"/>
              <a:buChar char="•"/>
            </a:pPr>
            <a:r>
              <a:rPr lang="en-US" sz="2600" dirty="0">
                <a:solidFill>
                  <a:schemeClr val="dk1"/>
                </a:solidFill>
              </a:rPr>
              <a:t>Separate p</a:t>
            </a:r>
            <a:r>
              <a:rPr lang="en-US" sz="2600" dirty="0" smtClean="0">
                <a:solidFill>
                  <a:schemeClr val="dk1"/>
                </a:solidFill>
              </a:rPr>
              <a:t>roperties </a:t>
            </a:r>
            <a:r>
              <a:rPr lang="en-US" sz="2600" dirty="0">
                <a:solidFill>
                  <a:schemeClr val="dk1"/>
                </a:solidFill>
              </a:rPr>
              <a:t>and s</a:t>
            </a:r>
            <a:r>
              <a:rPr lang="en-US" sz="2600" dirty="0" smtClean="0">
                <a:solidFill>
                  <a:schemeClr val="dk1"/>
                </a:solidFill>
              </a:rPr>
              <a:t>tructure to reuse structural information across multiple graphs</a:t>
            </a:r>
            <a:endParaRPr lang="en-US" sz="3000" dirty="0" smtClean="0">
              <a:solidFill>
                <a:schemeClr val="dk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475" y="3551237"/>
            <a:ext cx="6243637" cy="3253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092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idx="11"/>
          </p:nvPr>
        </p:nvSpPr>
        <p:spPr/>
        <p:txBody>
          <a:bodyPr/>
          <a:lstStyle/>
          <a:p>
            <a:r>
              <a:rPr lang="en-GB" altLang="fi-FI" dirty="0"/>
              <a:t>Apache Spark Tutorial – 25-02-2019</a:t>
            </a:r>
            <a:endParaRPr lang="en-GB" altLang="fi-FI" dirty="0"/>
          </a:p>
        </p:txBody>
      </p:sp>
      <p:sp>
        <p:nvSpPr>
          <p:cNvPr id="5" name="Slide Number Placeholder 5"/>
          <p:cNvSpPr>
            <a:spLocks noGrp="1"/>
          </p:cNvSpPr>
          <p:nvPr>
            <p:ph type="sldNum" idx="12"/>
          </p:nvPr>
        </p:nvSpPr>
        <p:spPr/>
        <p:txBody>
          <a:bodyPr/>
          <a:lstStyle/>
          <a:p>
            <a:fld id="{E7C9812A-452A-4F1C-84D9-B5A6A159CA92}" type="slidenum">
              <a:rPr lang="en-GB" altLang="fi-FI"/>
              <a:pPr/>
              <a:t>99</a:t>
            </a:fld>
            <a:endParaRPr lang="en-GB" altLang="fi-FI"/>
          </a:p>
        </p:txBody>
      </p:sp>
      <p:sp>
        <p:nvSpPr>
          <p:cNvPr id="54273" name="Rectangle 1"/>
          <p:cNvSpPr>
            <a:spLocks noGrp="1" noChangeArrowheads="1"/>
          </p:cNvSpPr>
          <p:nvPr>
            <p:ph type="title"/>
          </p:nvPr>
        </p:nvSpPr>
        <p:spPr>
          <a:xfrm>
            <a:off x="503238" y="12700"/>
            <a:ext cx="9070975" cy="1262063"/>
          </a:xfrm>
          <a:ln/>
        </p:spPr>
        <p:txBody>
          <a:bodyPr tIns="173228"/>
          <a:lstStyle/>
          <a:p>
            <a:pPr algn="l">
              <a:lnSpc>
                <a:spcPct val="69000"/>
              </a:lnSpc>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n-GB" altLang="fi-FI" dirty="0" smtClean="0">
                <a:solidFill>
                  <a:srgbClr val="CC0000"/>
                </a:solidFill>
                <a:latin typeface="GFS Neohellenic" charset="0"/>
              </a:rPr>
              <a:t>Spark </a:t>
            </a:r>
            <a:r>
              <a:rPr lang="en-GB" altLang="fi-FI" dirty="0" err="1" smtClean="0">
                <a:solidFill>
                  <a:srgbClr val="CC0000"/>
                </a:solidFill>
                <a:latin typeface="GFS Neohellenic" charset="0"/>
              </a:rPr>
              <a:t>GraphX</a:t>
            </a:r>
            <a:endParaRPr lang="en-GB" altLang="fi-FI" dirty="0">
              <a:solidFill>
                <a:srgbClr val="CC0000"/>
              </a:solidFill>
              <a:latin typeface="GFS Neohellenic"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166688"/>
            <a:ext cx="1768475" cy="93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 y="1341437"/>
            <a:ext cx="8378825" cy="5442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1165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ema">
  <a:themeElements>
    <a:clrScheme name="Office-te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eema">
      <a:majorFont>
        <a:latin typeface="Arial"/>
        <a:ea typeface=""/>
        <a:cs typeface="Lucida Sans Unicode"/>
      </a:majorFont>
      <a:minorFont>
        <a:latin typeface="Arial"/>
        <a:ea typeface=""/>
        <a:cs typeface="Lucida Sans Unicod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fi-FI" sz="1800" b="0" i="0" u="none" strike="noStrike" cap="none" normalizeH="0" baseline="0" smtClean="0">
            <a:ln>
              <a:noFill/>
            </a:ln>
            <a:effectLst/>
            <a:latin typeface="Arial" panose="020B0604020202020204" pitchFamily="34" charset="0"/>
            <a:cs typeface="Lucida Sans Unicode" panose="020B0602030504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fi-FI" sz="1800" b="0" i="0" u="none" strike="noStrike" cap="none" normalizeH="0" baseline="0" smtClean="0">
            <a:ln>
              <a:noFill/>
            </a:ln>
            <a:effectLst/>
            <a:latin typeface="Arial" panose="020B0604020202020204" pitchFamily="34" charset="0"/>
            <a:cs typeface="Lucida Sans Unicode" panose="020B0602030504020204" pitchFamily="34" charset="0"/>
          </a:defRPr>
        </a:defPPr>
      </a:lstStyle>
    </a:lnDef>
    <a:txDef>
      <a:spPr bwMode="auto">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lIns="0" tIns="125983" rIns="0" bIns="0" anchor="t"/>
      <a:lstStyle>
        <a:defPPr>
          <a:lnSpc>
            <a:spcPct val="69000"/>
          </a:lnSpc>
          <a:spcBef>
            <a:spcPts val="1425"/>
          </a:spcBef>
          <a:buSzPct val="45000"/>
          <a:buFont typeface="Wingdings" panose="05000000000000000000" pitchFamily="2" charset="2"/>
          <a:buNone/>
          <a:defRPr sz="2800" b="1" dirty="0" smtClean="0">
            <a:latin typeface="GFS Neohellenic" charset="0"/>
          </a:defRPr>
        </a:defPPr>
      </a:lstStyle>
    </a:txDef>
  </a:objectDefaults>
  <a:extraClrSchemeLst>
    <a:extraClrScheme>
      <a:clrScheme name="Office-tee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ee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ee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ee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ee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ee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ee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17429</TotalTime>
  <Words>7347</Words>
  <Application>Microsoft Office PowerPoint</Application>
  <PresentationFormat>Custom</PresentationFormat>
  <Paragraphs>2029</Paragraphs>
  <Slides>137</Slides>
  <Notes>137</Notes>
  <HiddenSlides>27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137</vt:i4>
      </vt:variant>
    </vt:vector>
  </HeadingPairs>
  <TitlesOfParts>
    <vt:vector size="149" baseType="lpstr">
      <vt:lpstr>Arial</vt:lpstr>
      <vt:lpstr>Calibri</vt:lpstr>
      <vt:lpstr>Courier New</vt:lpstr>
      <vt:lpstr>GFS Neohellenic</vt:lpstr>
      <vt:lpstr>Hasklig</vt:lpstr>
      <vt:lpstr>Lucida Sans Unicode</vt:lpstr>
      <vt:lpstr>Noto Sans Symbols</vt:lpstr>
      <vt:lpstr>Segoe UI</vt:lpstr>
      <vt:lpstr>Symbol</vt:lpstr>
      <vt:lpstr>Times New Roman</vt:lpstr>
      <vt:lpstr>Wingdings</vt:lpstr>
      <vt:lpstr>Office-teema</vt:lpstr>
      <vt:lpstr>PowerPoint Presentation</vt:lpstr>
      <vt:lpstr>Agenda</vt:lpstr>
      <vt:lpstr>Elusive Definition of Big Data</vt:lpstr>
      <vt:lpstr>Big Data Landscape</vt:lpstr>
      <vt:lpstr>Different Approaches</vt:lpstr>
      <vt:lpstr>Spark is more popular than Hadoop</vt:lpstr>
      <vt:lpstr>Motivation for spark – A successor of Hadoop MapReduce</vt:lpstr>
      <vt:lpstr>A Simplified Data Flow</vt:lpstr>
      <vt:lpstr>Hadoop - Bloated Computing Model</vt:lpstr>
      <vt:lpstr>Spark - Descriptive Computing Model</vt:lpstr>
      <vt:lpstr>What is Spark</vt:lpstr>
      <vt:lpstr>Spark Goals</vt:lpstr>
      <vt:lpstr>Spark – A Unified Ecosystem</vt:lpstr>
      <vt:lpstr>Spark Basic Features</vt:lpstr>
      <vt:lpstr>Spark Basic Features</vt:lpstr>
      <vt:lpstr>Spark Basic Features</vt:lpstr>
      <vt:lpstr>Spark - The Big Picture</vt:lpstr>
      <vt:lpstr>Physical Computational Units</vt:lpstr>
      <vt:lpstr>Execution workflow</vt:lpstr>
      <vt:lpstr>Execution workflow</vt:lpstr>
      <vt:lpstr>Driver</vt:lpstr>
      <vt:lpstr>Shared Variables</vt:lpstr>
      <vt:lpstr>Broadcast &amp; Accumulators</vt:lpstr>
      <vt:lpstr>Execution workflow</vt:lpstr>
      <vt:lpstr>Resilient Distributed Dataset (RDD)</vt:lpstr>
      <vt:lpstr>RDD -   Resilient Distributed Dataset</vt:lpstr>
      <vt:lpstr>Partitions</vt:lpstr>
      <vt:lpstr>Execution workflow</vt:lpstr>
      <vt:lpstr>DAG Scheduler</vt:lpstr>
      <vt:lpstr>RDD Dependency Types</vt:lpstr>
      <vt:lpstr>RDD Dependency Types</vt:lpstr>
      <vt:lpstr>DAG Scheduler</vt:lpstr>
      <vt:lpstr>DAG Scheduler</vt:lpstr>
      <vt:lpstr>Fault-tolerance</vt:lpstr>
      <vt:lpstr>Task Scheduler</vt:lpstr>
      <vt:lpstr>Execution workflow</vt:lpstr>
      <vt:lpstr> Cluster Manager</vt:lpstr>
      <vt:lpstr>Execution workflow</vt:lpstr>
      <vt:lpstr>Executor</vt:lpstr>
      <vt:lpstr>Sum up so far</vt:lpstr>
      <vt:lpstr>RDD: Operations</vt:lpstr>
      <vt:lpstr>RDD - Transformations</vt:lpstr>
      <vt:lpstr>RDD - Transformations</vt:lpstr>
      <vt:lpstr>RDD Transformations</vt:lpstr>
      <vt:lpstr>RDD Common  Transformations</vt:lpstr>
      <vt:lpstr>Unary Transformations on  Pairs</vt:lpstr>
      <vt:lpstr>Unary Transformations on  Pairs</vt:lpstr>
      <vt:lpstr>Binary Transformations on  Pairs</vt:lpstr>
      <vt:lpstr>Binary Transformations on  Pairs</vt:lpstr>
      <vt:lpstr>RDD operations - Actions</vt:lpstr>
      <vt:lpstr>RDD Actions</vt:lpstr>
      <vt:lpstr>RDD Actions</vt:lpstr>
      <vt:lpstr>RDD Actions</vt:lpstr>
      <vt:lpstr>RDD Actions</vt:lpstr>
      <vt:lpstr>Actions on Pairs</vt:lpstr>
      <vt:lpstr>Shuffle</vt:lpstr>
      <vt:lpstr>Shuffle</vt:lpstr>
      <vt:lpstr>Why Shuffle is expensive</vt:lpstr>
      <vt:lpstr>Persistence - rdd.cache()</vt:lpstr>
      <vt:lpstr>Persistence - levels</vt:lpstr>
      <vt:lpstr>Persistence – rdd.persist()</vt:lpstr>
      <vt:lpstr>Determinants of Performance  in Spark</vt:lpstr>
      <vt:lpstr>Determinants of Performance  in Spark</vt:lpstr>
      <vt:lpstr>Things to remember!</vt:lpstr>
      <vt:lpstr>Wrapping up</vt:lpstr>
      <vt:lpstr>Wrapping up</vt:lpstr>
      <vt:lpstr>Wrapping up</vt:lpstr>
      <vt:lpstr>Wrapping up</vt:lpstr>
      <vt:lpstr>Wrapping up</vt:lpstr>
      <vt:lpstr>Wrapping up</vt:lpstr>
      <vt:lpstr>Wrapping up</vt:lpstr>
      <vt:lpstr>Wrapping up</vt:lpstr>
      <vt:lpstr>Code Example</vt:lpstr>
      <vt:lpstr>Problem </vt:lpstr>
      <vt:lpstr>How to solve it</vt:lpstr>
      <vt:lpstr>Setup Spark Driver </vt:lpstr>
      <vt:lpstr>1. Loading data</vt:lpstr>
      <vt:lpstr>2. Split each line </vt:lpstr>
      <vt:lpstr>3. Create records</vt:lpstr>
      <vt:lpstr>3. Create records</vt:lpstr>
      <vt:lpstr>4. Aggregate</vt:lpstr>
      <vt:lpstr>4. And Compute the average</vt:lpstr>
      <vt:lpstr>Execute the computation</vt:lpstr>
      <vt:lpstr>Call action</vt:lpstr>
      <vt:lpstr>The Whole App</vt:lpstr>
      <vt:lpstr>Spark MLlib</vt:lpstr>
      <vt:lpstr>Spark MLlib</vt:lpstr>
      <vt:lpstr>Spark MLlib </vt:lpstr>
      <vt:lpstr>K-means</vt:lpstr>
      <vt:lpstr>Collaborative Filtering</vt:lpstr>
      <vt:lpstr>Collaborative Filtering</vt:lpstr>
      <vt:lpstr>PowerPoint Presentation</vt:lpstr>
      <vt:lpstr>Spark GraphX</vt:lpstr>
      <vt:lpstr>Spark GraphX</vt:lpstr>
      <vt:lpstr>Spark GraphX</vt:lpstr>
      <vt:lpstr>Spark GraphX</vt:lpstr>
      <vt:lpstr>Spark GraphX</vt:lpstr>
      <vt:lpstr>Spark GraphX</vt:lpstr>
      <vt:lpstr>Spark GraphX</vt:lpstr>
      <vt:lpstr>Create a graph</vt:lpstr>
      <vt:lpstr>Run pagerank</vt:lpstr>
      <vt:lpstr>RDF &amp; SPARQL</vt:lpstr>
      <vt:lpstr>Spark SQL</vt:lpstr>
      <vt:lpstr>Spark SQL</vt:lpstr>
      <vt:lpstr>Datasets &amp; Dataframes</vt:lpstr>
      <vt:lpstr>Datasets</vt:lpstr>
      <vt:lpstr>DataFrames</vt:lpstr>
      <vt:lpstr>SparkSession</vt:lpstr>
      <vt:lpstr>DataFrame Operations</vt:lpstr>
      <vt:lpstr>DataFrame Operations</vt:lpstr>
      <vt:lpstr>Converting RDDs to  DataFrames</vt:lpstr>
      <vt:lpstr>JDBC To Other Databases</vt:lpstr>
      <vt:lpstr>Example - Spark SQL </vt:lpstr>
      <vt:lpstr>Example Spark SQL</vt:lpstr>
      <vt:lpstr>Example Spark SQL</vt:lpstr>
      <vt:lpstr>Spark Streaming</vt:lpstr>
      <vt:lpstr>Spark Streaming</vt:lpstr>
      <vt:lpstr>DStream</vt:lpstr>
      <vt:lpstr>Operations applied on  DStream</vt:lpstr>
      <vt:lpstr>DStream - Example</vt:lpstr>
      <vt:lpstr>File Streams</vt:lpstr>
      <vt:lpstr>Check-points</vt:lpstr>
      <vt:lpstr>Transformations on  DStreams</vt:lpstr>
      <vt:lpstr>Stateless vs Stateful Operations</vt:lpstr>
      <vt:lpstr>UpdateStateByKey Operation</vt:lpstr>
      <vt:lpstr>UpdateStateByKey Example</vt:lpstr>
      <vt:lpstr>UpdateStateByKey Example</vt:lpstr>
      <vt:lpstr>Transform Operation</vt:lpstr>
      <vt:lpstr>Window Operations</vt:lpstr>
      <vt:lpstr>Window Operations</vt:lpstr>
      <vt:lpstr>Checkpoint</vt:lpstr>
      <vt:lpstr>Discussion</vt:lpstr>
      <vt:lpstr>PowerPoint Presentation</vt:lpstr>
      <vt:lpstr>Hands On Session</vt:lpstr>
      <vt:lpstr>Acknowledgments - Resources</vt:lpstr>
      <vt:lpstr>Acknowledgments - Resources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Tutorial</dc:title>
  <dc:creator>Panagiotis Papadakos</dc:creator>
  <cp:lastModifiedBy>vkrits</cp:lastModifiedBy>
  <cp:revision>3575</cp:revision>
  <cp:lastPrinted>1601-01-01T00:00:00Z</cp:lastPrinted>
  <dcterms:created xsi:type="dcterms:W3CDTF">2016-09-16T20:24:46Z</dcterms:created>
  <dcterms:modified xsi:type="dcterms:W3CDTF">2019-06-14T12:39:17Z</dcterms:modified>
</cp:coreProperties>
</file>